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handoutMasterIdLst>
    <p:handoutMasterId r:id="rId20"/>
  </p:handoutMasterIdLst>
  <p:sldIdLst>
    <p:sldId id="256" r:id="rId2"/>
    <p:sldId id="257" r:id="rId3"/>
    <p:sldId id="260" r:id="rId4"/>
    <p:sldId id="267" r:id="rId5"/>
    <p:sldId id="268" r:id="rId6"/>
    <p:sldId id="272" r:id="rId7"/>
    <p:sldId id="273" r:id="rId8"/>
    <p:sldId id="278" r:id="rId9"/>
    <p:sldId id="274" r:id="rId10"/>
    <p:sldId id="276" r:id="rId11"/>
    <p:sldId id="275" r:id="rId12"/>
    <p:sldId id="280" r:id="rId13"/>
    <p:sldId id="262" r:id="rId14"/>
    <p:sldId id="279" r:id="rId15"/>
    <p:sldId id="258" r:id="rId16"/>
    <p:sldId id="259"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5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1583" autoAdjust="0"/>
  </p:normalViewPr>
  <p:slideViewPr>
    <p:cSldViewPr>
      <p:cViewPr>
        <p:scale>
          <a:sx n="66" d="100"/>
          <a:sy n="66" d="100"/>
        </p:scale>
        <p:origin x="-2094" y="504"/>
      </p:cViewPr>
      <p:guideLst>
        <p:guide orient="horz" pos="2160"/>
        <p:guide pos="2880"/>
      </p:guideLst>
    </p:cSldViewPr>
  </p:slideViewPr>
  <p:notesTextViewPr>
    <p:cViewPr>
      <p:scale>
        <a:sx n="1" d="1"/>
        <a:sy n="1" d="1"/>
      </p:scale>
      <p:origin x="0" y="0"/>
    </p:cViewPr>
  </p:notesTextViewPr>
  <p:notesViewPr>
    <p:cSldViewPr>
      <p:cViewPr varScale="1">
        <p:scale>
          <a:sx n="43" d="100"/>
          <a:sy n="43" d="100"/>
        </p:scale>
        <p:origin x="-1147"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17240D-192E-5843-9C25-9A4E5D4FB478}" type="datetimeFigureOut">
              <a:rPr lang="en-US" smtClean="0"/>
              <a:pPr/>
              <a:t>12/9/2014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565308-E1FA-6445-8CB0-F1D4E4F4936C}" type="slidenum">
              <a:rPr lang="en-US" smtClean="0"/>
              <a:pPr/>
              <a:t>‹#›</a:t>
            </a:fld>
            <a:endParaRPr lang="en-US"/>
          </a:p>
        </p:txBody>
      </p:sp>
    </p:spTree>
    <p:extLst>
      <p:ext uri="{BB962C8B-B14F-4D97-AF65-F5344CB8AC3E}">
        <p14:creationId xmlns:p14="http://schemas.microsoft.com/office/powerpoint/2010/main" val="1679138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910B9-F012-4047-B3F1-3BE9A88C26B3}" type="slidenum">
              <a:rPr lang="en-US" smtClean="0"/>
              <a:pPr/>
              <a:t>‹#›</a:t>
            </a:fld>
            <a:endParaRPr lang="en-US"/>
          </a:p>
        </p:txBody>
      </p:sp>
    </p:spTree>
    <p:extLst>
      <p:ext uri="{BB962C8B-B14F-4D97-AF65-F5344CB8AC3E}">
        <p14:creationId xmlns:p14="http://schemas.microsoft.com/office/powerpoint/2010/main" val="28064711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 relations is important and a reality within</a:t>
            </a:r>
            <a:r>
              <a:rPr lang="en-US" baseline="0" dirty="0" smtClean="0"/>
              <a:t> an organization. Sustaining a positive and productive workforce by maintaining and improving the morale in the workplace </a:t>
            </a:r>
            <a:r>
              <a:rPr lang="en-US" baseline="0" dirty="0" smtClean="0"/>
              <a:t>requires </a:t>
            </a:r>
            <a:r>
              <a:rPr lang="en-US" baseline="0" dirty="0" smtClean="0"/>
              <a:t>the team of management and HR specialists </a:t>
            </a:r>
            <a:r>
              <a:rPr lang="en-US" baseline="0" dirty="0" smtClean="0"/>
              <a:t>to understand </a:t>
            </a:r>
            <a:r>
              <a:rPr lang="en-US" baseline="0" dirty="0" smtClean="0"/>
              <a:t>how to develop effective employee relations.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a:t>
            </a:fld>
            <a:endParaRPr lang="en-US"/>
          </a:p>
        </p:txBody>
      </p:sp>
    </p:spTree>
    <p:extLst>
      <p:ext uri="{BB962C8B-B14F-4D97-AF65-F5344CB8AC3E}">
        <p14:creationId xmlns:p14="http://schemas.microsoft.com/office/powerpoint/2010/main" val="3211642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Facilitating effective communication can come in many formats. Some types include the following:</a:t>
            </a:r>
          </a:p>
          <a:p>
            <a:r>
              <a:rPr lang="en-US" b="1" baseline="0" dirty="0" smtClean="0"/>
              <a:t>Multimedia </a:t>
            </a:r>
            <a:r>
              <a:rPr lang="en-US" b="1" baseline="0" dirty="0" smtClean="0"/>
              <a:t>technology</a:t>
            </a:r>
            <a:r>
              <a:rPr lang="en-US" baseline="0" dirty="0" smtClean="0"/>
              <a:t> </a:t>
            </a:r>
            <a:r>
              <a:rPr lang="en-US" baseline="0" dirty="0" smtClean="0"/>
              <a:t>integrates voice, video, and text, all of which are </a:t>
            </a:r>
            <a:r>
              <a:rPr lang="en-US" baseline="0" dirty="0" smtClean="0"/>
              <a:t>encoded </a:t>
            </a:r>
            <a:r>
              <a:rPr lang="en-US" baseline="0" dirty="0" smtClean="0"/>
              <a:t>digitally and can be transported on </a:t>
            </a:r>
            <a:r>
              <a:rPr lang="en-US" baseline="0" dirty="0" smtClean="0"/>
              <a:t>fiber-optic networks, making </a:t>
            </a:r>
            <a:r>
              <a:rPr lang="en-US" baseline="0" dirty="0" smtClean="0"/>
              <a:t>it possible to interact with video images of employees located across the country or around the world as if they are in the same room. The next slide will look at the use of multimedia technology through telecommuting. </a:t>
            </a:r>
          </a:p>
          <a:p>
            <a:endParaRPr lang="en-US" baseline="0" dirty="0" smtClean="0"/>
          </a:p>
          <a:p>
            <a:r>
              <a:rPr lang="en-US" b="1" baseline="0" dirty="0" smtClean="0"/>
              <a:t>Meetings </a:t>
            </a:r>
            <a:r>
              <a:rPr lang="en-US" b="0" baseline="0" dirty="0" smtClean="0"/>
              <a:t>are opportunities for face-to-face communication between two or more employees and are guided by a specific agenda. Formal meetings facilitate dialogue and promote the nurturing of personal relationships, particularly among employees who may not interact frequently because they are separated by organizational or geographic barriers. </a:t>
            </a:r>
          </a:p>
          <a:p>
            <a:endParaRPr lang="en-US" b="0" baseline="0" dirty="0" smtClean="0"/>
          </a:p>
          <a:p>
            <a:r>
              <a:rPr lang="en-US" b="1" baseline="0" dirty="0" smtClean="0"/>
              <a:t>Retreats</a:t>
            </a:r>
            <a:r>
              <a:rPr lang="en-US" b="0" baseline="0" dirty="0" smtClean="0"/>
              <a:t> are extended meetings in which the company takes employees to a relaxing location, such as a mountain lodge or seaside resort, where they mix business with recreational activities such as golf, tennis, or sailing. </a:t>
            </a:r>
          </a:p>
          <a:p>
            <a:endParaRPr lang="en-US" b="0" baseline="0" dirty="0" smtClean="0"/>
          </a:p>
          <a:p>
            <a:r>
              <a:rPr lang="en-US" b="1" baseline="0" dirty="0" smtClean="0"/>
              <a:t>Informal </a:t>
            </a:r>
            <a:r>
              <a:rPr lang="en-US" b="1" baseline="0" dirty="0" smtClean="0"/>
              <a:t>communication, </a:t>
            </a:r>
            <a:r>
              <a:rPr lang="en-US" b="0" baseline="0" dirty="0" smtClean="0"/>
              <a:t>sometimes called the “</a:t>
            </a:r>
            <a:r>
              <a:rPr lang="en-US" b="0" baseline="0" dirty="0" smtClean="0"/>
              <a:t>grapevine,” </a:t>
            </a:r>
            <a:r>
              <a:rPr lang="en-US" b="0" baseline="0" dirty="0" smtClean="0"/>
              <a:t>consists of information exchanges without a planned agenda that occur informally among employees.</a:t>
            </a:r>
          </a:p>
          <a:p>
            <a:endParaRPr lang="en-US" b="0" baseline="0" dirty="0" smtClean="0"/>
          </a:p>
          <a:p>
            <a:r>
              <a:rPr lang="en-US" b="1" baseline="0" dirty="0" smtClean="0"/>
              <a:t>Cliques</a:t>
            </a:r>
            <a:r>
              <a:rPr lang="en-US" b="0" baseline="0" dirty="0" smtClean="0"/>
              <a:t> often form among employees who are similar to each other, which results in the exclusion of those who are different on factors such as age, race, gender, or ethnicity. </a:t>
            </a:r>
          </a:p>
          <a:p>
            <a:endParaRPr lang="en-US" b="0" baseline="0" dirty="0" smtClean="0"/>
          </a:p>
          <a:p>
            <a:r>
              <a:rPr lang="en-US" b="1" baseline="0" dirty="0" smtClean="0"/>
              <a:t>Management </a:t>
            </a:r>
            <a:r>
              <a:rPr lang="en-US" b="1" baseline="0" dirty="0" smtClean="0"/>
              <a:t>by walking around </a:t>
            </a:r>
            <a:r>
              <a:rPr lang="en-US" b="1" baseline="0" dirty="0" smtClean="0"/>
              <a:t>(MBWA) </a:t>
            </a:r>
            <a:r>
              <a:rPr lang="en-US" b="0" baseline="0" dirty="0" smtClean="0"/>
              <a:t>is </a:t>
            </a:r>
            <a:r>
              <a:rPr lang="en-US" b="0" baseline="0" dirty="0" smtClean="0"/>
              <a:t>a technique in which managers walk around and talk to employees informally to monitor informal communications, listen to employee grievances and suggestions, </a:t>
            </a:r>
            <a:r>
              <a:rPr lang="en-US" b="0" baseline="0" dirty="0" smtClean="0"/>
              <a:t>and </a:t>
            </a:r>
            <a:r>
              <a:rPr lang="en-US" b="0" baseline="0" dirty="0" smtClean="0"/>
              <a:t>build rapport and morale. </a:t>
            </a:r>
            <a:endParaRPr lang="en-US" b="1"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10</a:t>
            </a:fld>
            <a:endParaRPr lang="en-US"/>
          </a:p>
        </p:txBody>
      </p:sp>
    </p:spTree>
    <p:extLst>
      <p:ext uri="{BB962C8B-B14F-4D97-AF65-F5344CB8AC3E}">
        <p14:creationId xmlns:p14="http://schemas.microsoft.com/office/powerpoint/2010/main" val="103592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application</a:t>
            </a:r>
            <a:r>
              <a:rPr lang="en-US" baseline="0" dirty="0" smtClean="0"/>
              <a:t> of multimedia technology is in telecommuting, a trend that is already changing the face of companies across the nation. More and more employees are working with company-equipped computer systems and faxes in their homes. This slide represents the managerial implications of this new workplace </a:t>
            </a:r>
            <a:r>
              <a:rPr lang="en-US" baseline="0" dirty="0" smtClean="0"/>
              <a:t>development.</a:t>
            </a:r>
          </a:p>
          <a:p>
            <a:endParaRPr lang="en-US" sz="1200" baseline="0"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11</a:t>
            </a:fld>
            <a:endParaRPr lang="en-US"/>
          </a:p>
        </p:txBody>
      </p:sp>
    </p:spTree>
    <p:extLst>
      <p:ext uri="{BB962C8B-B14F-4D97-AF65-F5344CB8AC3E}">
        <p14:creationId xmlns:p14="http://schemas.microsoft.com/office/powerpoint/2010/main" val="3005583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managers behave</a:t>
            </a:r>
            <a:r>
              <a:rPr lang="en-US" baseline="0" dirty="0" smtClean="0"/>
              <a:t> in the workplace communicates their trustworthiness to other employees. Here are some examples of trustworthy behaviors that managers can engage in to build trust with </a:t>
            </a:r>
            <a:r>
              <a:rPr lang="en-US" baseline="0" dirty="0" smtClean="0"/>
              <a:t>others.</a:t>
            </a:r>
            <a:endParaRPr lang="en-US" sz="1100"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12</a:t>
            </a:fld>
            <a:endParaRPr lang="en-US"/>
          </a:p>
        </p:txBody>
      </p:sp>
    </p:spTree>
    <p:extLst>
      <p:ext uri="{BB962C8B-B14F-4D97-AF65-F5344CB8AC3E}">
        <p14:creationId xmlns:p14="http://schemas.microsoft.com/office/powerpoint/2010/main" val="85025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a:t>
            </a:r>
            <a:r>
              <a:rPr lang="en-US" b="1" baseline="0" dirty="0" smtClean="0"/>
              <a:t> e</a:t>
            </a:r>
            <a:r>
              <a:rPr lang="en-US" b="1" dirty="0" smtClean="0"/>
              <a:t>mployee </a:t>
            </a:r>
            <a:r>
              <a:rPr lang="en-US" b="1" dirty="0" smtClean="0"/>
              <a:t>feedback program </a:t>
            </a:r>
            <a:r>
              <a:rPr lang="en-US" b="0" dirty="0" smtClean="0"/>
              <a:t> is </a:t>
            </a:r>
            <a:r>
              <a:rPr lang="en-US" b="0" dirty="0" smtClean="0"/>
              <a:t>designed </a:t>
            </a:r>
            <a:r>
              <a:rPr lang="en-US" b="0" baseline="0" dirty="0" smtClean="0"/>
              <a:t>to </a:t>
            </a:r>
            <a:r>
              <a:rPr lang="en-US" b="0" baseline="0" dirty="0" smtClean="0"/>
              <a:t>improve employee communications by giving employees a voice in policy formulation and making sure that they receive due process on any complaints they lodge against managers. </a:t>
            </a:r>
          </a:p>
          <a:p>
            <a:endParaRPr lang="en-US" b="0" baseline="0" dirty="0" smtClean="0"/>
          </a:p>
          <a:p>
            <a:r>
              <a:rPr lang="en-US" b="1" baseline="0" dirty="0" smtClean="0"/>
              <a:t>Employee attitude surveys </a:t>
            </a:r>
            <a:r>
              <a:rPr lang="en-US" b="0" baseline="0" dirty="0" smtClean="0"/>
              <a:t>are </a:t>
            </a:r>
            <a:r>
              <a:rPr lang="en-US" b="0" baseline="0" dirty="0" smtClean="0"/>
              <a:t>formal </a:t>
            </a:r>
            <a:r>
              <a:rPr lang="en-US" b="0" baseline="0" dirty="0" smtClean="0"/>
              <a:t>anonymous </a:t>
            </a:r>
            <a:r>
              <a:rPr lang="en-US" b="0" baseline="0" dirty="0" smtClean="0"/>
              <a:t>surveys </a:t>
            </a:r>
            <a:r>
              <a:rPr lang="en-US" b="0" baseline="0" dirty="0" smtClean="0"/>
              <a:t>designed to measure employee likes and dislikes of various aspects of their jobs. They ask employees how they feel about the work they do, their </a:t>
            </a:r>
            <a:r>
              <a:rPr lang="en-US" b="0" baseline="0" dirty="0" smtClean="0"/>
              <a:t>supervisors, </a:t>
            </a:r>
            <a:r>
              <a:rPr lang="en-US" b="0" baseline="0" dirty="0" smtClean="0"/>
              <a:t>their work environment, their opportunities for advancement, the quality of the training they received, the company’s treatment of women and minorities, and the fairness of the company’s pay policies.</a:t>
            </a:r>
          </a:p>
          <a:p>
            <a:endParaRPr lang="en-US" b="0" baseline="0" dirty="0" smtClean="0"/>
          </a:p>
          <a:p>
            <a:r>
              <a:rPr lang="en-US" b="1" baseline="0" dirty="0" smtClean="0"/>
              <a:t>Appeals procedures</a:t>
            </a:r>
            <a:r>
              <a:rPr lang="en-US" b="0" baseline="0" dirty="0" smtClean="0"/>
              <a:t> </a:t>
            </a:r>
            <a:r>
              <a:rPr lang="en-US" b="0" baseline="0" dirty="0" smtClean="0"/>
              <a:t>allow </a:t>
            </a:r>
            <a:r>
              <a:rPr lang="en-US" b="0" baseline="0" dirty="0" smtClean="0"/>
              <a:t>employees to voice their reactions to management practices and to challenge management decisions. Some of the most common management actions appealed by employees are:</a:t>
            </a:r>
          </a:p>
          <a:p>
            <a:r>
              <a:rPr lang="en-US" b="0" baseline="0" dirty="0" smtClean="0"/>
              <a:t>The allocation of overtime work</a:t>
            </a:r>
          </a:p>
          <a:p>
            <a:r>
              <a:rPr lang="en-US" b="0" baseline="0" dirty="0" smtClean="0"/>
              <a:t>Warnings for safety rule violations</a:t>
            </a:r>
          </a:p>
          <a:p>
            <a:r>
              <a:rPr lang="en-US" b="0" baseline="0" dirty="0" smtClean="0"/>
              <a:t>The size of merit pay increases</a:t>
            </a:r>
          </a:p>
          <a:p>
            <a:r>
              <a:rPr lang="en-US" b="0" baseline="0" dirty="0" smtClean="0"/>
              <a:t>The specification of job duties</a:t>
            </a:r>
          </a:p>
          <a:p>
            <a:r>
              <a:rPr lang="en-US" b="0" baseline="0" dirty="0" smtClean="0"/>
              <a:t>The employer’s reimbursement for medical expense claims filed by employees</a:t>
            </a:r>
          </a:p>
          <a:p>
            <a:r>
              <a:rPr lang="en-US" b="0" baseline="0" dirty="0" smtClean="0"/>
              <a:t>Performance evaluations </a:t>
            </a:r>
          </a:p>
          <a:p>
            <a:endParaRPr lang="en-US" b="0" baseline="0" dirty="0" smtClean="0"/>
          </a:p>
          <a:p>
            <a:r>
              <a:rPr lang="en-US" b="0" baseline="0" dirty="0" smtClean="0"/>
              <a:t>Other ways in which appeals are conducted in organizations include:</a:t>
            </a:r>
          </a:p>
          <a:p>
            <a:r>
              <a:rPr lang="en-US" b="0" baseline="0" dirty="0" smtClean="0"/>
              <a:t>Having an open-door communication policy</a:t>
            </a:r>
          </a:p>
          <a:p>
            <a:r>
              <a:rPr lang="en-US" b="0" baseline="0" dirty="0" smtClean="0"/>
              <a:t>Having speak-up programs</a:t>
            </a:r>
          </a:p>
          <a:p>
            <a:r>
              <a:rPr lang="en-US" b="0" baseline="0" dirty="0" smtClean="0"/>
              <a:t>Having an ombudsman</a:t>
            </a:r>
          </a:p>
          <a:p>
            <a:r>
              <a:rPr lang="en-US" b="0" baseline="0" dirty="0" smtClean="0"/>
              <a:t>Having union grievance procedures</a:t>
            </a:r>
            <a:endParaRPr lang="en-US" b="1"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13</a:t>
            </a:fld>
            <a:endParaRPr lang="en-US"/>
          </a:p>
        </p:txBody>
      </p:sp>
    </p:spTree>
    <p:extLst>
      <p:ext uri="{BB962C8B-B14F-4D97-AF65-F5344CB8AC3E}">
        <p14:creationId xmlns:p14="http://schemas.microsoft.com/office/powerpoint/2010/main" val="388518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Employee assistance programs (</a:t>
            </a:r>
            <a:r>
              <a:rPr lang="en-US" b="1" dirty="0" smtClean="0"/>
              <a:t>EAPs)</a:t>
            </a:r>
            <a:r>
              <a:rPr lang="en-US" dirty="0" smtClean="0"/>
              <a:t> </a:t>
            </a:r>
            <a:r>
              <a:rPr lang="en-US" dirty="0" smtClean="0"/>
              <a:t>help employees cope with personal problems that are interfering with their job performance. These</a:t>
            </a:r>
            <a:r>
              <a:rPr lang="en-US" baseline="0" dirty="0" smtClean="0"/>
              <a:t> problems may include alcohol or drug abuse, domestic violence, elder care, AIDS and other diseases, eating disorders, and compulsive gambling. </a:t>
            </a:r>
          </a:p>
          <a:p>
            <a:r>
              <a:rPr lang="en-US" baseline="0" dirty="0" smtClean="0"/>
              <a:t>Symptoms of </a:t>
            </a:r>
            <a:r>
              <a:rPr lang="en-US" baseline="0" dirty="0" smtClean="0"/>
              <a:t>troubled </a:t>
            </a:r>
            <a:r>
              <a:rPr lang="en-US" baseline="0" dirty="0" smtClean="0"/>
              <a:t>employees include </a:t>
            </a:r>
            <a:r>
              <a:rPr lang="en-US" baseline="0" dirty="0" smtClean="0"/>
              <a:t>those listed </a:t>
            </a:r>
            <a:r>
              <a:rPr lang="en-US" baseline="0" dirty="0" smtClean="0"/>
              <a:t>in this slide. </a:t>
            </a:r>
          </a:p>
          <a:p>
            <a:endParaRPr lang="en-US" baseline="0" dirty="0" smtClean="0"/>
          </a:p>
          <a:p>
            <a:r>
              <a:rPr lang="en-US" baseline="0" dirty="0" smtClean="0"/>
              <a:t>It is important for management to recognize problems or potential problems within the organization. There are steps to an effective employee assistance </a:t>
            </a:r>
            <a:r>
              <a:rPr lang="en-US" baseline="0" dirty="0" smtClean="0"/>
              <a:t>program:</a:t>
            </a:r>
          </a:p>
          <a:p>
            <a:r>
              <a:rPr lang="en-US" baseline="0" dirty="0" smtClean="0"/>
              <a:t>1. Identify </a:t>
            </a:r>
            <a:r>
              <a:rPr lang="en-US" baseline="0" dirty="0" smtClean="0"/>
              <a:t>the troubled </a:t>
            </a:r>
            <a:r>
              <a:rPr lang="en-US" baseline="0" dirty="0" smtClean="0"/>
              <a:t>employee.</a:t>
            </a:r>
            <a:endParaRPr lang="en-US" baseline="0" dirty="0" smtClean="0"/>
          </a:p>
          <a:p>
            <a:pPr marL="0" indent="0">
              <a:buNone/>
            </a:pPr>
            <a:r>
              <a:rPr lang="en-US" baseline="0" dirty="0" smtClean="0"/>
              <a:t>2. Refer the employee </a:t>
            </a:r>
            <a:r>
              <a:rPr lang="en-US" baseline="0" dirty="0" smtClean="0"/>
              <a:t>to EAP counseling and outline termination (for alcohol and </a:t>
            </a:r>
            <a:r>
              <a:rPr lang="en-US" baseline="0" dirty="0" smtClean="0"/>
              <a:t>drug use) </a:t>
            </a:r>
            <a:r>
              <a:rPr lang="en-US" baseline="0" dirty="0" smtClean="0"/>
              <a:t>if assistance isn’t </a:t>
            </a:r>
            <a:r>
              <a:rPr lang="en-US" baseline="0" dirty="0" smtClean="0"/>
              <a:t>taken.</a:t>
            </a:r>
            <a:endParaRPr lang="en-US" baseline="0" dirty="0" smtClean="0"/>
          </a:p>
          <a:p>
            <a:pPr marL="0" indent="0">
              <a:buNone/>
            </a:pPr>
            <a:r>
              <a:rPr lang="en-US" baseline="0" dirty="0" smtClean="0"/>
              <a:t>3. Resolve </a:t>
            </a:r>
            <a:r>
              <a:rPr lang="en-US" baseline="0" dirty="0" smtClean="0"/>
              <a:t>the problem and </a:t>
            </a:r>
            <a:r>
              <a:rPr lang="en-US" baseline="0" dirty="0" smtClean="0"/>
              <a:t>the employee </a:t>
            </a:r>
            <a:r>
              <a:rPr lang="en-US" baseline="0" dirty="0" smtClean="0"/>
              <a:t>continues to </a:t>
            </a:r>
            <a:r>
              <a:rPr lang="en-US" baseline="0" dirty="0" smtClean="0"/>
              <a:t>work.</a:t>
            </a:r>
            <a:endParaRPr lang="en-US" baseline="0" dirty="0" smtClean="0"/>
          </a:p>
          <a:p>
            <a:pPr marL="0" indent="0">
              <a:buNone/>
            </a:pPr>
            <a:r>
              <a:rPr lang="en-US" baseline="0" dirty="0" smtClean="0"/>
              <a:t>4. The </a:t>
            </a:r>
            <a:r>
              <a:rPr lang="en-US" baseline="0" dirty="0" smtClean="0"/>
              <a:t>outcome of the </a:t>
            </a:r>
            <a:r>
              <a:rPr lang="en-US" baseline="0" dirty="0" smtClean="0"/>
              <a:t>treatment: </a:t>
            </a:r>
            <a:r>
              <a:rPr lang="en-US" baseline="0" dirty="0" smtClean="0"/>
              <a:t>Assess whether treatment/counseling is successful </a:t>
            </a:r>
            <a:r>
              <a:rPr lang="en-US" baseline="0" dirty="0" smtClean="0"/>
              <a:t>and, </a:t>
            </a:r>
            <a:r>
              <a:rPr lang="en-US" baseline="0" dirty="0" smtClean="0"/>
              <a:t>if not, termination may be the next </a:t>
            </a:r>
            <a:r>
              <a:rPr lang="en-US" baseline="0" dirty="0" smtClean="0"/>
              <a:t>step.</a:t>
            </a: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14</a:t>
            </a:fld>
            <a:endParaRPr lang="en-US"/>
          </a:p>
        </p:txBody>
      </p:sp>
    </p:spTree>
    <p:extLst>
      <p:ext uri="{BB962C8B-B14F-4D97-AF65-F5344CB8AC3E}">
        <p14:creationId xmlns:p14="http://schemas.microsoft.com/office/powerpoint/2010/main" val="320797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a:t>
            </a:r>
            <a:r>
              <a:rPr lang="en-US" baseline="0" dirty="0" smtClean="0"/>
              <a:t> operating in global markets need employees who continuously improve the way they do their jobs to keep the company competitive. Employees are more likely to share their ideas for work improvements when managers give them credit for their contributions. </a:t>
            </a:r>
          </a:p>
          <a:p>
            <a:endParaRPr lang="en-US" baseline="0" dirty="0" smtClean="0"/>
          </a:p>
          <a:p>
            <a:r>
              <a:rPr lang="en-US" b="1" baseline="0" dirty="0" smtClean="0"/>
              <a:t>Employee recognition programs </a:t>
            </a:r>
            <a:r>
              <a:rPr lang="en-US" b="0" baseline="0" dirty="0" smtClean="0"/>
              <a:t>are programs that reward employees for their ideas and contributions. These programs can enhance employee relations by communicating that the organization cares about its employees’ idea and contributions. </a:t>
            </a:r>
          </a:p>
          <a:p>
            <a:endParaRPr lang="en-US" b="0" baseline="0" dirty="0" smtClean="0"/>
          </a:p>
          <a:p>
            <a:r>
              <a:rPr lang="en-US" b="1" baseline="0" dirty="0" smtClean="0"/>
              <a:t>Suggestion </a:t>
            </a:r>
            <a:r>
              <a:rPr lang="en-US" b="1" baseline="0" dirty="0" smtClean="0"/>
              <a:t>systems </a:t>
            </a:r>
            <a:r>
              <a:rPr lang="en-US" b="0" baseline="0" dirty="0" smtClean="0"/>
              <a:t>are designed to solicit, evaluate, and implement suggestions from employees and then reward the employees for worthwhile ideas. Managers should adhere to certain guidelines when designing a suggestion system. They should:</a:t>
            </a:r>
          </a:p>
          <a:p>
            <a:r>
              <a:rPr lang="en-US" b="0" baseline="0" dirty="0" smtClean="0"/>
              <a:t>Provide </a:t>
            </a:r>
            <a:r>
              <a:rPr lang="en-US" b="0" baseline="0" dirty="0" smtClean="0"/>
              <a:t>a simple</a:t>
            </a:r>
            <a:r>
              <a:rPr lang="en-US" b="0" baseline="0" dirty="0" smtClean="0"/>
              <a:t>, easy process for submitting suggestions</a:t>
            </a:r>
          </a:p>
          <a:p>
            <a:r>
              <a:rPr lang="en-US" b="0" baseline="0" dirty="0" smtClean="0"/>
              <a:t>Use a suggestion committee to </a:t>
            </a:r>
            <a:r>
              <a:rPr lang="en-US" b="0" baseline="0" dirty="0" smtClean="0"/>
              <a:t>evaluate suggestions</a:t>
            </a:r>
            <a:endParaRPr lang="en-US" b="0" baseline="0" dirty="0" smtClean="0"/>
          </a:p>
          <a:p>
            <a:r>
              <a:rPr lang="en-US" b="0" baseline="0" dirty="0" smtClean="0"/>
              <a:t>Implement accepted suggestions</a:t>
            </a:r>
          </a:p>
          <a:p>
            <a:r>
              <a:rPr lang="en-US" b="0" baseline="0" dirty="0" smtClean="0"/>
              <a:t>Make the value of the reward proportional to the suggestion’s benefit to the company</a:t>
            </a:r>
          </a:p>
          <a:p>
            <a:r>
              <a:rPr lang="en-US" b="0" baseline="0" dirty="0" smtClean="0"/>
              <a:t>Let the HR department track and manage suggestions</a:t>
            </a:r>
          </a:p>
          <a:p>
            <a:endParaRPr lang="en-US" b="0" baseline="0" dirty="0" smtClean="0"/>
          </a:p>
          <a:p>
            <a:r>
              <a:rPr lang="en-US" b="1" baseline="0" dirty="0" smtClean="0"/>
              <a:t>Recognition </a:t>
            </a:r>
            <a:r>
              <a:rPr lang="en-US" b="1" baseline="0" dirty="0" smtClean="0"/>
              <a:t>awards </a:t>
            </a:r>
            <a:r>
              <a:rPr lang="en-US" b="0" baseline="0" dirty="0" smtClean="0"/>
              <a:t>give public credit to people or teams </a:t>
            </a:r>
            <a:r>
              <a:rPr lang="en-US" b="0" baseline="0" dirty="0" smtClean="0"/>
              <a:t>that </a:t>
            </a:r>
            <a:r>
              <a:rPr lang="en-US" b="0" baseline="0" dirty="0" smtClean="0"/>
              <a:t>make outstanding </a:t>
            </a:r>
            <a:r>
              <a:rPr lang="en-US" b="0" baseline="0" dirty="0" smtClean="0"/>
              <a:t>contributions </a:t>
            </a:r>
            <a:r>
              <a:rPr lang="en-US" b="0" baseline="0" dirty="0" smtClean="0"/>
              <a:t>to the organization. Recognition awards might include:</a:t>
            </a:r>
          </a:p>
          <a:p>
            <a:r>
              <a:rPr lang="en-US" b="0" baseline="0" dirty="0" smtClean="0"/>
              <a:t>A company picnic</a:t>
            </a:r>
          </a:p>
          <a:p>
            <a:r>
              <a:rPr lang="en-US" b="0" baseline="0" dirty="0" smtClean="0"/>
              <a:t>T-shirts, coffee mugs, or other company logoed items</a:t>
            </a:r>
          </a:p>
          <a:p>
            <a:r>
              <a:rPr lang="en-US" b="0" baseline="0" dirty="0" smtClean="0"/>
              <a:t>Paid night outings</a:t>
            </a:r>
          </a:p>
          <a:p>
            <a:r>
              <a:rPr lang="en-US" b="0" baseline="0" dirty="0" smtClean="0"/>
              <a:t>Plaques</a:t>
            </a:r>
            <a:endParaRPr lang="en-US" b="0" baseline="0" dirty="0" smtClean="0"/>
          </a:p>
          <a:p>
            <a:r>
              <a:rPr lang="en-US" b="0" baseline="0" dirty="0" smtClean="0"/>
              <a:t>Donations in the </a:t>
            </a:r>
            <a:r>
              <a:rPr lang="en-US" b="0" baseline="0" dirty="0" smtClean="0"/>
              <a:t>employee’s </a:t>
            </a:r>
            <a:r>
              <a:rPr lang="en-US" b="0" baseline="0" dirty="0" smtClean="0"/>
              <a:t>name</a:t>
            </a:r>
            <a:endParaRPr lang="en-US" b="1"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15</a:t>
            </a:fld>
            <a:endParaRPr lang="en-US"/>
          </a:p>
        </p:txBody>
      </p:sp>
    </p:spTree>
    <p:extLst>
      <p:ext uri="{BB962C8B-B14F-4D97-AF65-F5344CB8AC3E}">
        <p14:creationId xmlns:p14="http://schemas.microsoft.com/office/powerpoint/2010/main" val="3262582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 </a:t>
            </a:r>
            <a:r>
              <a:rPr lang="en-US" dirty="0" smtClean="0"/>
              <a:t>good </a:t>
            </a:r>
            <a:r>
              <a:rPr lang="en-US" dirty="0" smtClean="0"/>
              <a:t>employee relations require fair and consistent</a:t>
            </a:r>
            <a:r>
              <a:rPr lang="en-US" baseline="0" dirty="0" smtClean="0"/>
              <a:t> treatment of employees. </a:t>
            </a:r>
            <a:r>
              <a:rPr lang="en-US" baseline="0" dirty="0" smtClean="0"/>
              <a:t>Keys </a:t>
            </a:r>
            <a:r>
              <a:rPr lang="en-US" baseline="0" dirty="0" smtClean="0"/>
              <a:t>to effective relations </a:t>
            </a:r>
            <a:r>
              <a:rPr lang="en-US" baseline="0" dirty="0" smtClean="0"/>
              <a:t>are </a:t>
            </a:r>
            <a:r>
              <a:rPr lang="en-US" baseline="0" dirty="0" smtClean="0"/>
              <a:t>developing and communicating with the organization. The </a:t>
            </a:r>
            <a:r>
              <a:rPr lang="en-US" baseline="0" dirty="0" smtClean="0"/>
              <a:t>roles </a:t>
            </a:r>
            <a:r>
              <a:rPr lang="en-US" baseline="0" dirty="0" smtClean="0"/>
              <a:t>of the manager and HR specialist are key to implementation of effective employee relations programs. Finally, employee recognition programs help promote positive employee relations.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16</a:t>
            </a:fld>
            <a:endParaRPr lang="en-US"/>
          </a:p>
        </p:txBody>
      </p:sp>
    </p:spTree>
    <p:extLst>
      <p:ext uri="{BB962C8B-B14F-4D97-AF65-F5344CB8AC3E}">
        <p14:creationId xmlns:p14="http://schemas.microsoft.com/office/powerpoint/2010/main" val="1281921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4910B9-F012-4047-B3F1-3BE9A88C26B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After reading this chapter, you will </a:t>
            </a:r>
            <a:r>
              <a:rPr lang="en-US" sz="1200" dirty="0" smtClean="0">
                <a:solidFill>
                  <a:schemeClr val="tx1">
                    <a:lumMod val="75000"/>
                    <a:lumOff val="25000"/>
                  </a:schemeClr>
                </a:solidFill>
                <a:ea typeface="ＭＳ Ｐゴシック" pitchFamily="34" charset="-128"/>
                <a:cs typeface="Lucida Sans Unicode" pitchFamily="34" charset="0"/>
              </a:rPr>
              <a:t>k</a:t>
            </a:r>
            <a:r>
              <a:rPr lang="en-US" altLang="en-US" sz="1200" dirty="0" smtClean="0">
                <a:solidFill>
                  <a:schemeClr val="tx1">
                    <a:lumMod val="75000"/>
                    <a:lumOff val="25000"/>
                  </a:schemeClr>
                </a:solidFill>
                <a:ea typeface="ＭＳ Ｐゴシック" pitchFamily="34" charset="-128"/>
                <a:cs typeface="Lucida Sans Unicode" pitchFamily="34" charset="0"/>
              </a:rPr>
              <a:t>now the roles of the manager and the employee relations specialist, become aware of developing employee communications,</a:t>
            </a:r>
            <a:r>
              <a:rPr lang="en-US" altLang="en-US" sz="1200" baseline="0" dirty="0" smtClean="0">
                <a:solidFill>
                  <a:schemeClr val="tx1">
                    <a:lumMod val="75000"/>
                    <a:lumOff val="25000"/>
                  </a:schemeClr>
                </a:solidFill>
                <a:ea typeface="ＭＳ Ｐゴシック" pitchFamily="34" charset="-128"/>
                <a:cs typeface="Lucida Sans Unicode" pitchFamily="34" charset="0"/>
              </a:rPr>
              <a:t> l</a:t>
            </a:r>
            <a:r>
              <a:rPr lang="en-US" altLang="en-US" sz="1200" dirty="0" smtClean="0">
                <a:solidFill>
                  <a:schemeClr val="tx1">
                    <a:lumMod val="75000"/>
                    <a:lumOff val="25000"/>
                  </a:schemeClr>
                </a:solidFill>
                <a:ea typeface="ＭＳ Ｐゴシック" pitchFamily="34" charset="-128"/>
                <a:cs typeface="Lucida Sans Unicode" pitchFamily="34" charset="0"/>
              </a:rPr>
              <a:t>earn practices for encouraging effective communications,</a:t>
            </a:r>
            <a:r>
              <a:rPr lang="en-US" altLang="en-US" sz="1200" baseline="0" dirty="0" smtClean="0">
                <a:solidFill>
                  <a:schemeClr val="tx1">
                    <a:lumMod val="75000"/>
                    <a:lumOff val="25000"/>
                  </a:schemeClr>
                </a:solidFill>
                <a:ea typeface="ＭＳ Ｐゴシック" pitchFamily="34" charset="-128"/>
                <a:cs typeface="Lucida Sans Unicode" pitchFamily="34" charset="0"/>
              </a:rPr>
              <a:t> and d</a:t>
            </a:r>
            <a:r>
              <a:rPr lang="en-US" altLang="en-US" sz="1200" dirty="0" smtClean="0">
                <a:solidFill>
                  <a:schemeClr val="tx1">
                    <a:lumMod val="75000"/>
                    <a:lumOff val="25000"/>
                  </a:schemeClr>
                </a:solidFill>
                <a:ea typeface="ＭＳ Ｐゴシック" pitchFamily="34" charset="-128"/>
                <a:cs typeface="Lucida Sans Unicode" pitchFamily="34" charset="0"/>
              </a:rPr>
              <a:t>escribe employee recognition programs.</a:t>
            </a:r>
          </a:p>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a:t>
            </a:fld>
            <a:endParaRPr lang="en-US"/>
          </a:p>
        </p:txBody>
      </p:sp>
    </p:spTree>
    <p:extLst>
      <p:ext uri="{BB962C8B-B14F-4D97-AF65-F5344CB8AC3E}">
        <p14:creationId xmlns:p14="http://schemas.microsoft.com/office/powerpoint/2010/main" val="347886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with strong employee relations benefit because their employees are highly motivated to expend their best efforts. In exchange, the employees expect to be treated fairly and recognized</a:t>
            </a:r>
            <a:r>
              <a:rPr lang="en-US" baseline="0" dirty="0" smtClean="0"/>
              <a:t> for their achievements. To sustain relations, employers must keep employees informed of company policies and strategies. Managers must listen to </a:t>
            </a:r>
            <a:r>
              <a:rPr lang="en-US" baseline="0" dirty="0" smtClean="0"/>
              <a:t>employees’ </a:t>
            </a:r>
            <a:r>
              <a:rPr lang="en-US" baseline="0" dirty="0" smtClean="0"/>
              <a:t>concerns and feelings, observe their experiences, and help keep employees informed about changes in the business and the effects of such changes. Finally, managers and HR specialists should develop communication policies and procedures.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3</a:t>
            </a:fld>
            <a:endParaRPr lang="en-US"/>
          </a:p>
        </p:txBody>
      </p:sp>
    </p:spTree>
    <p:extLst>
      <p:ext uri="{BB962C8B-B14F-4D97-AF65-F5344CB8AC3E}">
        <p14:creationId xmlns:p14="http://schemas.microsoft.com/office/powerpoint/2010/main" val="73885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good </a:t>
            </a:r>
            <a:r>
              <a:rPr lang="en-US" b="1" baseline="0" dirty="0" smtClean="0"/>
              <a:t>employee relations </a:t>
            </a:r>
            <a:r>
              <a:rPr lang="en-US" b="0" baseline="0" dirty="0" smtClean="0"/>
              <a:t>means providing fair and consistent treatment to all employees so that they will be committed to the organization. Companies with good employee relations are likely to have an HR strategy that places a high value on employees as stakeholders in the business. Employees who are treated as stakeholders have certain rights within the organization and can expect to be treated with dignity and respect. </a:t>
            </a:r>
          </a:p>
          <a:p>
            <a:r>
              <a:rPr lang="en-US" b="0" baseline="0" dirty="0" smtClean="0"/>
              <a:t>Employee relations representatives are members of the HR department who </a:t>
            </a:r>
            <a:r>
              <a:rPr lang="en-US" b="0" baseline="0" dirty="0" smtClean="0"/>
              <a:t>ensure </a:t>
            </a:r>
            <a:r>
              <a:rPr lang="en-US" b="0" baseline="0" dirty="0" smtClean="0"/>
              <a:t>that company policies are followed and </a:t>
            </a:r>
            <a:r>
              <a:rPr lang="en-US" b="0" baseline="0" dirty="0" smtClean="0"/>
              <a:t>consult </a:t>
            </a:r>
            <a:r>
              <a:rPr lang="en-US" b="0" baseline="0" dirty="0" smtClean="0"/>
              <a:t>with both supervisors and employees on specific employee relations problems. </a:t>
            </a:r>
          </a:p>
          <a:p>
            <a:r>
              <a:rPr lang="en-US" b="0" baseline="0" dirty="0" smtClean="0"/>
              <a:t>Employee relations policies are </a:t>
            </a:r>
            <a:r>
              <a:rPr lang="en-US" b="0" baseline="0" dirty="0" smtClean="0"/>
              <a:t>designed </a:t>
            </a:r>
            <a:r>
              <a:rPr lang="en-US" b="0" baseline="0" dirty="0" smtClean="0"/>
              <a:t>to communicate management’s thinking and practices concerning </a:t>
            </a:r>
            <a:r>
              <a:rPr lang="en-US" b="0" baseline="0" dirty="0" smtClean="0"/>
              <a:t>employee-related </a:t>
            </a:r>
            <a:r>
              <a:rPr lang="en-US" b="0" baseline="0" dirty="0" smtClean="0"/>
              <a:t>matters and prevent problems in the workplace from becoming serious. Employee relations representatives may also develop new policies that help maintain fairness and efficiency in the workplace</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4</a:t>
            </a:fld>
            <a:endParaRPr lang="en-US"/>
          </a:p>
        </p:txBody>
      </p:sp>
    </p:spTree>
    <p:extLst>
      <p:ext uri="{BB962C8B-B14F-4D97-AF65-F5344CB8AC3E}">
        <p14:creationId xmlns:p14="http://schemas.microsoft.com/office/powerpoint/2010/main" val="948577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companies have found that the key to a good employee relations program is a communication channel that gives employees access</a:t>
            </a:r>
            <a:r>
              <a:rPr lang="en-US" baseline="0" dirty="0" smtClean="0"/>
              <a:t> to important information and an opportunity to express their ideas, feelings, and information. When supervisors are familiar with employment policies and employees are aware of their rights, there is less opportunity for misunderstandings to arise and productivity to drop. Managers communicate with their employees by walking around and talking to them informally, sponsoring newsletters, and providing a Web site with key employment policies. Employees give feedback to managers through </a:t>
            </a:r>
            <a:r>
              <a:rPr lang="en-US" baseline="0" dirty="0" smtClean="0"/>
              <a:t>e-mail</a:t>
            </a:r>
            <a:r>
              <a:rPr lang="en-US" baseline="0" dirty="0" smtClean="0"/>
              <a:t>, memos, meetings, and other forms of face-to-face (</a:t>
            </a:r>
            <a:r>
              <a:rPr lang="en-US" baseline="0" dirty="0" smtClean="0"/>
              <a:t>in-person</a:t>
            </a:r>
            <a:r>
              <a:rPr lang="en-US" baseline="0" dirty="0" smtClean="0"/>
              <a:t>) communication.</a:t>
            </a:r>
          </a:p>
          <a:p>
            <a:endParaRPr lang="en-US" baseline="0" dirty="0" smtClean="0"/>
          </a:p>
          <a:p>
            <a:r>
              <a:rPr lang="en-US" baseline="0" dirty="0" smtClean="0"/>
              <a:t>Employee relations specialists help to maintain both downward and upward communication in an organization. </a:t>
            </a:r>
            <a:r>
              <a:rPr lang="en-US" b="1" baseline="0" dirty="0" smtClean="0"/>
              <a:t>Downward</a:t>
            </a:r>
            <a:r>
              <a:rPr lang="en-US" b="0" baseline="0" dirty="0" smtClean="0"/>
              <a:t> communication is communication that allows managers to implement </a:t>
            </a:r>
            <a:r>
              <a:rPr lang="en-US" b="0" baseline="0" dirty="0" smtClean="0"/>
              <a:t>their decisions </a:t>
            </a:r>
            <a:r>
              <a:rPr lang="en-US" b="0" baseline="0" dirty="0" smtClean="0"/>
              <a:t>and to influence employees lower in the organizational hierarchy. </a:t>
            </a:r>
            <a:r>
              <a:rPr lang="en-US" b="1" baseline="0" dirty="0" smtClean="0"/>
              <a:t>Upward </a:t>
            </a:r>
            <a:r>
              <a:rPr lang="en-US" b="0" baseline="0" dirty="0" smtClean="0"/>
              <a:t> communication  is communication that allows employees at lower levels to communicate their ideas and feelings to higher-level decision makers. </a:t>
            </a:r>
            <a:r>
              <a:rPr lang="en-US" b="1" baseline="0" dirty="0" smtClean="0"/>
              <a:t>Lateral </a:t>
            </a:r>
            <a:r>
              <a:rPr lang="en-US" b="0" baseline="0" dirty="0" smtClean="0"/>
              <a:t>communication is the flow of communication across departments and employees (there is not </a:t>
            </a:r>
            <a:r>
              <a:rPr lang="en-US" b="0" baseline="0" dirty="0" smtClean="0"/>
              <a:t>an authority </a:t>
            </a:r>
            <a:r>
              <a:rPr lang="en-US" b="0" baseline="0" dirty="0" smtClean="0"/>
              <a:t>component).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5</a:t>
            </a:fld>
            <a:endParaRPr lang="en-US"/>
          </a:p>
        </p:txBody>
      </p:sp>
    </p:spTree>
    <p:extLst>
      <p:ext uri="{BB962C8B-B14F-4D97-AF65-F5344CB8AC3E}">
        <p14:creationId xmlns:p14="http://schemas.microsoft.com/office/powerpoint/2010/main" val="281999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a:t>
            </a:r>
            <a:r>
              <a:rPr lang="en-US" dirty="0" smtClean="0"/>
              <a:t>presents</a:t>
            </a:r>
            <a:r>
              <a:rPr lang="en-US" baseline="0" dirty="0" smtClean="0"/>
              <a:t> </a:t>
            </a:r>
            <a:r>
              <a:rPr lang="en-US" baseline="0" dirty="0" smtClean="0"/>
              <a:t>a simple representation of the communication process within an organization. Communication starts with a sender, one who is sending or delivering the message to a receiver (audience). The encoding process is the receiver composing and creating the message, </a:t>
            </a:r>
            <a:r>
              <a:rPr lang="en-US" baseline="0" dirty="0" smtClean="0"/>
              <a:t>and </a:t>
            </a:r>
            <a:r>
              <a:rPr lang="en-US" baseline="0" dirty="0" smtClean="0"/>
              <a:t>the decoding process is the receiver understanding or interpreting the message. Feedback happens both </a:t>
            </a:r>
            <a:r>
              <a:rPr lang="en-US" baseline="0" dirty="0" smtClean="0"/>
              <a:t>ways, </a:t>
            </a:r>
            <a:r>
              <a:rPr lang="en-US" baseline="0" dirty="0" smtClean="0"/>
              <a:t>and noise is any interference that hinders the communication process.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6</a:t>
            </a:fld>
            <a:endParaRPr lang="en-US"/>
          </a:p>
        </p:txBody>
      </p:sp>
    </p:spTree>
    <p:extLst>
      <p:ext uri="{BB962C8B-B14F-4D97-AF65-F5344CB8AC3E}">
        <p14:creationId xmlns:p14="http://schemas.microsoft.com/office/powerpoint/2010/main" val="166598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ways to communicate useful feedback to subordinates and other employees. When communicating</a:t>
            </a:r>
            <a:r>
              <a:rPr lang="en-US" baseline="0" dirty="0" smtClean="0"/>
              <a:t> feedback, it is helpful to focus on specific behaviors. </a:t>
            </a:r>
            <a:r>
              <a:rPr lang="en-US" baseline="0" dirty="0" smtClean="0"/>
              <a:t>Keeping </a:t>
            </a:r>
            <a:r>
              <a:rPr lang="en-US" baseline="0" dirty="0" smtClean="0"/>
              <a:t>the feedback impersonal and on the problem or issue </a:t>
            </a:r>
            <a:r>
              <a:rPr lang="en-US" baseline="0" dirty="0" smtClean="0"/>
              <a:t>itself </a:t>
            </a:r>
            <a:r>
              <a:rPr lang="en-US" baseline="0" dirty="0" smtClean="0"/>
              <a:t>will help the employee relations within the organization. Timeliness or careful consideration of when feedback is given is very </a:t>
            </a:r>
            <a:r>
              <a:rPr lang="en-US" baseline="0" dirty="0" smtClean="0"/>
              <a:t>important, </a:t>
            </a:r>
            <a:r>
              <a:rPr lang="en-US" baseline="0" dirty="0" smtClean="0"/>
              <a:t>as the manager should consider </a:t>
            </a:r>
            <a:r>
              <a:rPr lang="en-US" baseline="0" dirty="0" smtClean="0"/>
              <a:t>the time at which </a:t>
            </a:r>
            <a:r>
              <a:rPr lang="en-US" baseline="0" dirty="0" smtClean="0"/>
              <a:t>the employee will be most receptive. Finally, it is best to focus on the behavior and not the employee.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7</a:t>
            </a:fld>
            <a:endParaRPr lang="en-US"/>
          </a:p>
        </p:txBody>
      </p:sp>
    </p:spTree>
    <p:extLst>
      <p:ext uri="{BB962C8B-B14F-4D97-AF65-F5344CB8AC3E}">
        <p14:creationId xmlns:p14="http://schemas.microsoft.com/office/powerpoint/2010/main" val="65536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working </a:t>
            </a:r>
            <a:r>
              <a:rPr lang="en-US" dirty="0" smtClean="0"/>
              <a:t>with supervisors and managers, employee relations representatives can aid effective communications by developing</a:t>
            </a:r>
            <a:r>
              <a:rPr lang="en-US" baseline="0" dirty="0" smtClean="0"/>
              <a:t> and maintaining three types of programs: information dissemination, employee feedback, and employee assistance. </a:t>
            </a:r>
            <a:endParaRPr lang="en-US" b="1" i="0" baseline="0" dirty="0"/>
          </a:p>
          <a:p>
            <a:r>
              <a:rPr lang="en-US" b="1" i="0" baseline="0" dirty="0" smtClean="0"/>
              <a:t>Information dissemination programs</a:t>
            </a:r>
            <a:r>
              <a:rPr lang="en-US" b="0" i="0" baseline="0" dirty="0" smtClean="0"/>
              <a:t>: Information is a source of power in organizations. Today, organizations depend more on knowledge workers (programmers, writers, educators) to transform information into a product or service and need large amounts of information to do their jobs effectively. </a:t>
            </a:r>
            <a:r>
              <a:rPr lang="en-US" b="1" i="0" baseline="0" dirty="0" smtClean="0"/>
              <a:t>Information dissemination</a:t>
            </a:r>
            <a:r>
              <a:rPr lang="en-US" b="0" i="0" baseline="0" dirty="0" smtClean="0"/>
              <a:t> involves making information available to decision makers, wherever they are located. </a:t>
            </a:r>
          </a:p>
          <a:p>
            <a:endParaRPr lang="en-US" b="1" i="0" baseline="0" dirty="0" smtClean="0"/>
          </a:p>
          <a:p>
            <a:r>
              <a:rPr lang="en-US" b="1" i="0" baseline="0" dirty="0" smtClean="0"/>
              <a:t>The </a:t>
            </a:r>
            <a:r>
              <a:rPr lang="en-US" b="1" i="0" baseline="0" dirty="0" smtClean="0"/>
              <a:t>employee handbook </a:t>
            </a:r>
            <a:r>
              <a:rPr lang="en-US" b="0" i="0" baseline="0" dirty="0" smtClean="0"/>
              <a:t> is probably the most important source of information that the HR department can provide. It sets the tone for the company’s overall employee relations philosophy, informing both employees and supervisors about company employment policies and procedures and communicating employee rights and responsibilities.  Additionally, employee handbooks can help prevent or solve problems in the workforce. </a:t>
            </a:r>
          </a:p>
          <a:p>
            <a:endParaRPr lang="en-US" b="0" i="0" baseline="0" dirty="0" smtClean="0"/>
          </a:p>
          <a:p>
            <a:r>
              <a:rPr lang="en-US" b="1" i="0" baseline="0" dirty="0" smtClean="0"/>
              <a:t>Written </a:t>
            </a:r>
            <a:r>
              <a:rPr lang="en-US" b="1" i="0" baseline="0" dirty="0" smtClean="0"/>
              <a:t>communication</a:t>
            </a:r>
            <a:r>
              <a:rPr lang="en-US" b="0" i="0" baseline="0" dirty="0" smtClean="0"/>
              <a:t> </a:t>
            </a:r>
            <a:r>
              <a:rPr lang="en-US" b="0" i="0" baseline="0" dirty="0" smtClean="0"/>
              <a:t>can be in the form of memos, financial statements, newsletters, and bulletin boards. Written communication is documented records and information needed to inform employees of important policies, news, </a:t>
            </a:r>
            <a:r>
              <a:rPr lang="en-US" b="0" i="0" baseline="0" dirty="0" smtClean="0"/>
              <a:t>and other information </a:t>
            </a:r>
            <a:r>
              <a:rPr lang="en-US" b="0" i="0" baseline="0" dirty="0" smtClean="0"/>
              <a:t>needed within the company. </a:t>
            </a:r>
          </a:p>
          <a:p>
            <a:endParaRPr lang="en-US" b="0" i="0" baseline="0" dirty="0" smtClean="0"/>
          </a:p>
          <a:p>
            <a:r>
              <a:rPr lang="en-US" b="1" i="0" baseline="0" dirty="0" smtClean="0"/>
              <a:t>Audiovisual </a:t>
            </a:r>
            <a:r>
              <a:rPr lang="en-US" b="1" i="0" baseline="0" dirty="0" smtClean="0"/>
              <a:t>communication </a:t>
            </a:r>
            <a:r>
              <a:rPr lang="en-US" b="0" i="0" baseline="0" dirty="0" smtClean="0"/>
              <a:t>is the use of audio and video equipment to allow people to participate in meetings even when they are a great distance away from the conference location or one another.</a:t>
            </a:r>
          </a:p>
          <a:p>
            <a:endParaRPr lang="en-US" b="0" i="0" baseline="0" dirty="0" smtClean="0"/>
          </a:p>
          <a:p>
            <a:r>
              <a:rPr lang="en-US" b="1" i="0" baseline="0" dirty="0" smtClean="0"/>
              <a:t>Electronic </a:t>
            </a:r>
            <a:r>
              <a:rPr lang="en-US" b="1" i="0" baseline="0" dirty="0" smtClean="0"/>
              <a:t>communication </a:t>
            </a:r>
            <a:r>
              <a:rPr lang="en-US" b="0" i="0" baseline="0" dirty="0" smtClean="0"/>
              <a:t>includes </a:t>
            </a:r>
            <a:r>
              <a:rPr lang="en-US" b="0" i="0" baseline="0" dirty="0" smtClean="0"/>
              <a:t>voicemail</a:t>
            </a:r>
            <a:r>
              <a:rPr lang="en-US" b="0" i="0" baseline="0" dirty="0" smtClean="0"/>
              <a:t>, </a:t>
            </a:r>
            <a:r>
              <a:rPr lang="en-US" b="0" i="0" baseline="0" dirty="0" smtClean="0"/>
              <a:t>e-mail</a:t>
            </a:r>
            <a:r>
              <a:rPr lang="en-US" b="0" i="0" baseline="0" dirty="0" smtClean="0"/>
              <a:t>, and instant messaging that occurs within organizations. Advances in electronic communications have made interactive communications possible even when the sender and receiver are separated by physical distance and busy schedules.</a:t>
            </a:r>
            <a:endParaRPr lang="en-US" b="1" i="0" baseline="0" dirty="0" smtClean="0"/>
          </a:p>
        </p:txBody>
      </p:sp>
      <p:sp>
        <p:nvSpPr>
          <p:cNvPr id="4" name="Slide Number Placeholder 3"/>
          <p:cNvSpPr>
            <a:spLocks noGrp="1"/>
          </p:cNvSpPr>
          <p:nvPr>
            <p:ph type="sldNum" sz="quarter" idx="10"/>
          </p:nvPr>
        </p:nvSpPr>
        <p:spPr/>
        <p:txBody>
          <a:bodyPr/>
          <a:lstStyle/>
          <a:p>
            <a:fld id="{564910B9-F012-4047-B3F1-3BE9A88C26B3}" type="slidenum">
              <a:rPr lang="en-US" smtClean="0"/>
              <a:pPr/>
              <a:t>8</a:t>
            </a:fld>
            <a:endParaRPr lang="en-US"/>
          </a:p>
        </p:txBody>
      </p:sp>
    </p:spTree>
    <p:extLst>
      <p:ext uri="{BB962C8B-B14F-4D97-AF65-F5344CB8AC3E}">
        <p14:creationId xmlns:p14="http://schemas.microsoft.com/office/powerpoint/2010/main" val="20116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Firms </a:t>
            </a:r>
            <a:r>
              <a:rPr lang="en-US" baseline="0" dirty="0" smtClean="0"/>
              <a:t>that set up </a:t>
            </a:r>
            <a:r>
              <a:rPr lang="en-US" baseline="0" dirty="0" smtClean="0"/>
              <a:t>e-mail </a:t>
            </a:r>
            <a:r>
              <a:rPr lang="en-US" baseline="0" dirty="0" smtClean="0"/>
              <a:t>systems with the idea of boosting productivity are sometimes dismayed to find that they are actually decreasing productivity. Here are some guidelines for using email productively:</a:t>
            </a:r>
          </a:p>
          <a:p>
            <a:r>
              <a:rPr lang="en-US" sz="1200" dirty="0" smtClean="0">
                <a:solidFill>
                  <a:schemeClr val="tx1">
                    <a:lumMod val="75000"/>
                    <a:lumOff val="25000"/>
                  </a:schemeClr>
                </a:solidFill>
              </a:rPr>
              <a:t>Establish an e-mail improvement team</a:t>
            </a:r>
          </a:p>
          <a:p>
            <a:r>
              <a:rPr lang="en-US" sz="1200" dirty="0" smtClean="0">
                <a:solidFill>
                  <a:schemeClr val="tx1">
                    <a:lumMod val="75000"/>
                    <a:lumOff val="25000"/>
                  </a:schemeClr>
                </a:solidFill>
              </a:rPr>
              <a:t>Create electronic files</a:t>
            </a:r>
          </a:p>
          <a:p>
            <a:r>
              <a:rPr lang="en-US" sz="1200" dirty="0" smtClean="0">
                <a:solidFill>
                  <a:schemeClr val="tx1">
                    <a:lumMod val="75000"/>
                    <a:lumOff val="25000"/>
                  </a:schemeClr>
                </a:solidFill>
              </a:rPr>
              <a:t>Set up a common folder</a:t>
            </a:r>
          </a:p>
          <a:p>
            <a:r>
              <a:rPr lang="en-US" sz="1200" dirty="0" smtClean="0">
                <a:solidFill>
                  <a:schemeClr val="tx1">
                    <a:lumMod val="75000"/>
                    <a:lumOff val="25000"/>
                  </a:schemeClr>
                </a:solidFill>
              </a:rPr>
              <a:t>Shut down computer notifications</a:t>
            </a:r>
          </a:p>
          <a:p>
            <a:r>
              <a:rPr lang="en-US" sz="1200" dirty="0" smtClean="0">
                <a:solidFill>
                  <a:schemeClr val="tx1">
                    <a:lumMod val="75000"/>
                    <a:lumOff val="25000"/>
                  </a:schemeClr>
                </a:solidFill>
              </a:rPr>
              <a:t>Monitor</a:t>
            </a:r>
            <a:r>
              <a:rPr lang="en-US" sz="1200" baseline="0" dirty="0" smtClean="0">
                <a:solidFill>
                  <a:schemeClr val="tx1">
                    <a:lumMod val="75000"/>
                    <a:lumOff val="25000"/>
                  </a:schemeClr>
                </a:solidFill>
              </a:rPr>
              <a:t> e</a:t>
            </a:r>
            <a:r>
              <a:rPr lang="en-US" sz="1200" dirty="0" smtClean="0">
                <a:solidFill>
                  <a:schemeClr val="tx1">
                    <a:lumMod val="75000"/>
                    <a:lumOff val="25000"/>
                  </a:schemeClr>
                </a:solidFill>
              </a:rPr>
              <a:t>-mails </a:t>
            </a:r>
          </a:p>
          <a:p>
            <a:r>
              <a:rPr lang="en-US" sz="1200" dirty="0" smtClean="0">
                <a:solidFill>
                  <a:schemeClr val="tx1">
                    <a:lumMod val="75000"/>
                    <a:lumOff val="25000"/>
                  </a:schemeClr>
                </a:solidFill>
              </a:rPr>
              <a:t>Protect </a:t>
            </a:r>
            <a:r>
              <a:rPr lang="en-US" sz="1200" dirty="0" smtClean="0">
                <a:solidFill>
                  <a:schemeClr val="tx1">
                    <a:lumMod val="75000"/>
                    <a:lumOff val="25000"/>
                  </a:schemeClr>
                </a:solidFill>
              </a:rPr>
              <a:t>sensitive documents</a:t>
            </a:r>
          </a:p>
          <a:p>
            <a:r>
              <a:rPr lang="en-US" sz="1200" dirty="0" smtClean="0">
                <a:solidFill>
                  <a:schemeClr val="tx1">
                    <a:lumMod val="75000"/>
                    <a:lumOff val="25000"/>
                  </a:schemeClr>
                </a:solidFill>
              </a:rPr>
              <a:t>Acknowledge emails</a:t>
            </a:r>
          </a:p>
          <a:p>
            <a:r>
              <a:rPr lang="en-US" sz="1200" dirty="0" smtClean="0">
                <a:solidFill>
                  <a:schemeClr val="tx1">
                    <a:lumMod val="75000"/>
                    <a:lumOff val="25000"/>
                  </a:schemeClr>
                </a:solidFill>
              </a:rPr>
              <a:t>Establish e-mail policies</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9</a:t>
            </a:fld>
            <a:endParaRPr lang="en-US"/>
          </a:p>
        </p:txBody>
      </p:sp>
    </p:spTree>
    <p:extLst>
      <p:ext uri="{BB962C8B-B14F-4D97-AF65-F5344CB8AC3E}">
        <p14:creationId xmlns:p14="http://schemas.microsoft.com/office/powerpoint/2010/main" val="323466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7"/>
          <p:cNvSpPr>
            <a:spLocks noGrp="1"/>
          </p:cNvSpPr>
          <p:nvPr>
            <p:ph type="sldNum" sz="quarter" idx="11"/>
          </p:nvPr>
        </p:nvSpPr>
        <p:spPr>
          <a:xfrm>
            <a:off x="7543800" y="6400800"/>
            <a:ext cx="1561453" cy="320675"/>
          </a:xfrm>
        </p:spPr>
        <p:txBody>
          <a:bodyPr/>
          <a:lstStyle/>
          <a:p>
            <a:r>
              <a:rPr lang="en-US" dirty="0" smtClean="0"/>
              <a:t>1-</a:t>
            </a:r>
            <a:fld id="{8B016D05-D3A6-4AB6-8287-2606CC7CC690}" type="slidenum">
              <a:rPr lang="en-US" smtClean="0"/>
              <a:pPr/>
              <a:t>‹#›</a:t>
            </a:fld>
            <a:endParaRPr lang="en-US" dirty="0"/>
          </a:p>
        </p:txBody>
      </p:sp>
      <p:sp>
        <p:nvSpPr>
          <p:cNvPr id="9" name="Footer Placeholder 8"/>
          <p:cNvSpPr>
            <a:spLocks noGrp="1"/>
          </p:cNvSpPr>
          <p:nvPr>
            <p:ph type="ftr" sz="quarter" idx="12"/>
          </p:nvPr>
        </p:nvSpPr>
        <p:spPr>
          <a:xfrm>
            <a:off x="3276600" y="6324600"/>
            <a:ext cx="2847975" cy="365125"/>
          </a:xfrm>
        </p:spPr>
        <p:txBody>
          <a:bodyPr/>
          <a:lstStyle/>
          <a:p>
            <a:r>
              <a:rPr lang="en-US" smtClean="0"/>
              <a:t>Copyright ©2016 Pearson Education, Inc. </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©2016 Pearson Education, Inc. </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©2016 Pearson Education, Inc. </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1"/>
          </p:nvPr>
        </p:nvSpPr>
        <p:spPr>
          <a:xfrm>
            <a:off x="2743200" y="6354445"/>
            <a:ext cx="3760435" cy="473075"/>
          </a:xfrm>
        </p:spPr>
        <p:txBody>
          <a:bodyPr/>
          <a:lstStyle/>
          <a:p>
            <a:r>
              <a:rPr lang="en-US" smtClean="0"/>
              <a:t>Copyright ©2016 Pearson Education, Inc. </a:t>
            </a:r>
            <a:endParaRPr lang="en-US" dirty="0"/>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©2016 Pearson Education, Inc. </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©2016 Pearson Education, Inc. </a:t>
            </a:r>
            <a:endParaRPr lang="en-US"/>
          </a:p>
        </p:txBody>
      </p:sp>
      <p:sp>
        <p:nvSpPr>
          <p:cNvPr id="7" name="Slide Number Placeholder 6"/>
          <p:cNvSpPr>
            <a:spLocks noGrp="1"/>
          </p:cNvSpPr>
          <p:nvPr>
            <p:ph type="sldNum" sz="quarter" idx="12"/>
          </p:nvPr>
        </p:nvSpPr>
        <p:spPr/>
        <p:txBody>
          <a:bodyPr/>
          <a:lstStyle/>
          <a:p>
            <a:fld id="{8B016D05-D3A6-4AB6-8287-2606CC7CC690}"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©2016 Pearson Education, Inc. </a:t>
            </a:r>
            <a:endParaRPr lang="en-US"/>
          </a:p>
        </p:txBody>
      </p:sp>
      <p:sp>
        <p:nvSpPr>
          <p:cNvPr id="9" name="Slide Number Placeholder 8"/>
          <p:cNvSpPr>
            <a:spLocks noGrp="1"/>
          </p:cNvSpPr>
          <p:nvPr>
            <p:ph type="sldNum" sz="quarter" idx="12"/>
          </p:nvPr>
        </p:nvSpPr>
        <p:spPr/>
        <p:txBody>
          <a:bodyPr/>
          <a:lstStyle/>
          <a:p>
            <a:fld id="{8B016D05-D3A6-4AB6-8287-2606CC7CC690}"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©2016 Pearson Education, Inc. </a:t>
            </a:r>
            <a:endParaRPr lang="en-US"/>
          </a:p>
        </p:txBody>
      </p:sp>
      <p:sp>
        <p:nvSpPr>
          <p:cNvPr id="5" name="Slide Number Placeholder 4"/>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©2016 Pearson Education, Inc. </a:t>
            </a:r>
            <a:endParaRPr lang="en-US"/>
          </a:p>
        </p:txBody>
      </p:sp>
      <p:sp>
        <p:nvSpPr>
          <p:cNvPr id="4" name="Slide Number Placeholder 3"/>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©2016 Pearson Education, Inc. </a:t>
            </a:r>
            <a:endParaRPr lang="en-US"/>
          </a:p>
        </p:txBody>
      </p:sp>
      <p:sp>
        <p:nvSpPr>
          <p:cNvPr id="7" name="Slide Number Placeholder 6"/>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©2016 Pearson Education, Inc. </a:t>
            </a:r>
            <a:endParaRPr lang="en-US"/>
          </a:p>
        </p:txBody>
      </p:sp>
      <p:sp>
        <p:nvSpPr>
          <p:cNvPr id="7" name="Slide Number Placeholder 6"/>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Copyright ©2016 Pearson Education, Inc. </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B016D05-D3A6-4AB6-8287-2606CC7CC690}"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752600"/>
            <a:ext cx="3886200" cy="1066800"/>
          </a:xfrm>
        </p:spPr>
        <p:txBody>
          <a:bodyPr/>
          <a:lstStyle/>
          <a:p>
            <a:pPr algn="l"/>
            <a:r>
              <a:rPr lang="en-US" sz="5400" dirty="0" smtClean="0"/>
              <a:t>Chapter 13</a:t>
            </a:r>
            <a:endParaRPr lang="en-US" sz="5400" dirty="0"/>
          </a:p>
        </p:txBody>
      </p:sp>
      <p:sp>
        <p:nvSpPr>
          <p:cNvPr id="3" name="Subtitle 2"/>
          <p:cNvSpPr>
            <a:spLocks noGrp="1"/>
          </p:cNvSpPr>
          <p:nvPr>
            <p:ph type="subTitle" idx="1"/>
          </p:nvPr>
        </p:nvSpPr>
        <p:spPr>
          <a:xfrm>
            <a:off x="1066800" y="3962400"/>
            <a:ext cx="7086600" cy="1905000"/>
          </a:xfrm>
        </p:spPr>
        <p:txBody>
          <a:bodyPr>
            <a:normAutofit/>
          </a:bodyPr>
          <a:lstStyle/>
          <a:p>
            <a:r>
              <a:rPr lang="en-US" sz="3600" dirty="0" smtClean="0">
                <a:solidFill>
                  <a:schemeClr val="tx1">
                    <a:lumMod val="75000"/>
                    <a:lumOff val="25000"/>
                  </a:schemeClr>
                </a:solidFill>
                <a:latin typeface="Century Gothic" panose="020B0502020202020204" pitchFamily="34" charset="0"/>
              </a:rPr>
              <a:t>Developing Employee Relations</a:t>
            </a:r>
            <a:endParaRPr lang="en-US" sz="3600" dirty="0">
              <a:solidFill>
                <a:schemeClr val="tx1">
                  <a:lumMod val="85000"/>
                  <a:lumOff val="15000"/>
                </a:schemeClr>
              </a:solidFill>
              <a:latin typeface="Century Gothic" panose="020B0502020202020204" pitchFamily="34" charset="0"/>
            </a:endParaRPr>
          </a:p>
        </p:txBody>
      </p:sp>
      <p:sp>
        <p:nvSpPr>
          <p:cNvPr id="5" name="Slide Number Placeholder 4"/>
          <p:cNvSpPr>
            <a:spLocks noGrp="1"/>
          </p:cNvSpPr>
          <p:nvPr>
            <p:ph type="sldNum" sz="quarter" idx="11"/>
          </p:nvPr>
        </p:nvSpPr>
        <p:spPr>
          <a:xfrm>
            <a:off x="8336280" y="6324600"/>
            <a:ext cx="838200" cy="396875"/>
          </a:xfrm>
        </p:spPr>
        <p:txBody>
          <a:bodyPr/>
          <a:lstStyle/>
          <a:p>
            <a:r>
              <a:rPr lang="en-US" dirty="0" smtClean="0"/>
              <a:t>13-</a:t>
            </a:r>
            <a:fld id="{8B016D05-D3A6-4AB6-8287-2606CC7CC690}" type="slidenum">
              <a:rPr lang="en-US" smtClean="0"/>
              <a:pPr/>
              <a:t>1</a:t>
            </a:fld>
            <a:endParaRPr lang="en-US" dirty="0" smtClean="0"/>
          </a:p>
          <a:p>
            <a:endParaRPr lang="en-US" dirty="0"/>
          </a:p>
        </p:txBody>
      </p:sp>
      <p:sp>
        <p:nvSpPr>
          <p:cNvPr id="4" name="Footer Placeholder 3"/>
          <p:cNvSpPr>
            <a:spLocks noGrp="1"/>
          </p:cNvSpPr>
          <p:nvPr>
            <p:ph type="ftr" sz="quarter" idx="12"/>
          </p:nvPr>
        </p:nvSpPr>
        <p:spPr>
          <a:xfrm>
            <a:off x="609600" y="6324600"/>
            <a:ext cx="7341835" cy="365125"/>
          </a:xfrm>
        </p:spPr>
        <p:txBody>
          <a:bodyPr/>
          <a:lstStyle/>
          <a:p>
            <a:pPr algn="ctr"/>
            <a:r>
              <a:rPr lang="en-US" dirty="0" smtClean="0"/>
              <a:t>Copyright © 2016 Pearson Education, Inc. </a:t>
            </a:r>
            <a:endParaRPr lang="en-US" dirty="0"/>
          </a:p>
        </p:txBody>
      </p:sp>
      <p:pic>
        <p:nvPicPr>
          <p:cNvPr id="7" name="Picture 6" descr="Gomez_Meija_cover copy.jpg"/>
          <p:cNvPicPr>
            <a:picLocks noChangeAspect="1"/>
          </p:cNvPicPr>
          <p:nvPr/>
        </p:nvPicPr>
        <p:blipFill>
          <a:blip r:embed="rId3"/>
          <a:stretch>
            <a:fillRect/>
          </a:stretch>
        </p:blipFill>
        <p:spPr>
          <a:xfrm>
            <a:off x="5462531" y="609600"/>
            <a:ext cx="2462269" cy="3124200"/>
          </a:xfrm>
          <a:prstGeom prst="rect">
            <a:avLst/>
          </a:prstGeom>
        </p:spPr>
      </p:pic>
    </p:spTree>
    <p:extLst>
      <p:ext uri="{BB962C8B-B14F-4D97-AF65-F5344CB8AC3E}">
        <p14:creationId xmlns:p14="http://schemas.microsoft.com/office/powerpoint/2010/main" val="2029501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sz="4800" dirty="0" smtClean="0"/>
              <a:t>Facilitating Effective Communication</a:t>
            </a:r>
            <a:endParaRPr lang="en-US" sz="4800" dirty="0"/>
          </a:p>
        </p:txBody>
      </p:sp>
      <p:sp>
        <p:nvSpPr>
          <p:cNvPr id="3" name="Content Placeholder 2"/>
          <p:cNvSpPr>
            <a:spLocks noGrp="1"/>
          </p:cNvSpPr>
          <p:nvPr>
            <p:ph idx="1"/>
          </p:nvPr>
        </p:nvSpPr>
        <p:spPr>
          <a:xfrm>
            <a:off x="457200" y="2286000"/>
            <a:ext cx="7924800" cy="3733800"/>
          </a:xfrm>
        </p:spPr>
        <p:txBody>
          <a:bodyPr>
            <a:normAutofit/>
          </a:bodyPr>
          <a:lstStyle/>
          <a:p>
            <a:r>
              <a:rPr lang="en-US" sz="2800" dirty="0" smtClean="0">
                <a:solidFill>
                  <a:schemeClr val="tx1">
                    <a:lumMod val="75000"/>
                    <a:lumOff val="25000"/>
                  </a:schemeClr>
                </a:solidFill>
              </a:rPr>
              <a:t>Multimedia technology</a:t>
            </a:r>
          </a:p>
          <a:p>
            <a:r>
              <a:rPr lang="en-US" sz="2800" dirty="0" smtClean="0">
                <a:solidFill>
                  <a:schemeClr val="tx1">
                    <a:lumMod val="75000"/>
                    <a:lumOff val="25000"/>
                  </a:schemeClr>
                </a:solidFill>
              </a:rPr>
              <a:t>Meetings</a:t>
            </a:r>
          </a:p>
          <a:p>
            <a:r>
              <a:rPr lang="en-US" sz="2800" dirty="0" smtClean="0">
                <a:solidFill>
                  <a:schemeClr val="tx1">
                    <a:lumMod val="75000"/>
                    <a:lumOff val="25000"/>
                  </a:schemeClr>
                </a:solidFill>
              </a:rPr>
              <a:t>Retreats</a:t>
            </a:r>
          </a:p>
          <a:p>
            <a:r>
              <a:rPr lang="en-US" sz="2800" dirty="0" smtClean="0">
                <a:solidFill>
                  <a:schemeClr val="tx1">
                    <a:lumMod val="75000"/>
                    <a:lumOff val="25000"/>
                  </a:schemeClr>
                </a:solidFill>
              </a:rPr>
              <a:t>Informal communications</a:t>
            </a:r>
          </a:p>
          <a:p>
            <a:r>
              <a:rPr lang="en-US" sz="2800" dirty="0" smtClean="0">
                <a:solidFill>
                  <a:schemeClr val="tx1">
                    <a:lumMod val="75000"/>
                    <a:lumOff val="25000"/>
                  </a:schemeClr>
                </a:solidFill>
              </a:rPr>
              <a:t>Cliques</a:t>
            </a:r>
          </a:p>
          <a:p>
            <a:r>
              <a:rPr lang="en-US" sz="2800" dirty="0" smtClean="0">
                <a:solidFill>
                  <a:schemeClr val="tx1">
                    <a:lumMod val="75000"/>
                    <a:lumOff val="25000"/>
                  </a:schemeClr>
                </a:solidFill>
              </a:rPr>
              <a:t>MBWA</a:t>
            </a:r>
          </a:p>
        </p:txBody>
      </p:sp>
      <p:sp>
        <p:nvSpPr>
          <p:cNvPr id="4" name="Footer Placeholder 3"/>
          <p:cNvSpPr>
            <a:spLocks noGrp="1"/>
          </p:cNvSpPr>
          <p:nvPr>
            <p:ph type="ftr" sz="quarter" idx="11"/>
          </p:nvPr>
        </p:nvSpPr>
        <p:spPr>
          <a:xfrm>
            <a:off x="2971800" y="6400800"/>
            <a:ext cx="3684235" cy="273049"/>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a:t>
            </a:r>
            <a:fld id="{8B016D05-D3A6-4AB6-8287-2606CC7CC690}" type="slidenum">
              <a:rPr lang="en-US" smtClean="0"/>
              <a:pPr/>
              <a:t>10</a:t>
            </a:fld>
            <a:endParaRPr lang="en-US" dirty="0"/>
          </a:p>
        </p:txBody>
      </p:sp>
    </p:spTree>
    <p:extLst>
      <p:ext uri="{BB962C8B-B14F-4D97-AF65-F5344CB8AC3E}">
        <p14:creationId xmlns:p14="http://schemas.microsoft.com/office/powerpoint/2010/main" val="2843370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4800" dirty="0" smtClean="0"/>
              <a:t>Key to Managing Telecommuters</a:t>
            </a:r>
            <a:endParaRPr lang="en-US" sz="4800" dirty="0"/>
          </a:p>
        </p:txBody>
      </p:sp>
      <p:sp>
        <p:nvSpPr>
          <p:cNvPr id="4" name="Footer Placeholder 3"/>
          <p:cNvSpPr>
            <a:spLocks noGrp="1"/>
          </p:cNvSpPr>
          <p:nvPr>
            <p:ph type="ftr" sz="quarter" idx="11"/>
          </p:nvPr>
        </p:nvSpPr>
        <p:spPr>
          <a:xfrm>
            <a:off x="3200400" y="6324600"/>
            <a:ext cx="33032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a:t>
            </a:r>
            <a:fld id="{8B016D05-D3A6-4AB6-8287-2606CC7CC690}" type="slidenum">
              <a:rPr lang="en-US" smtClean="0"/>
              <a:pPr/>
              <a:t>11</a:t>
            </a:fld>
            <a:endParaRPr lang="en-US" dirty="0"/>
          </a:p>
        </p:txBody>
      </p:sp>
      <p:sp>
        <p:nvSpPr>
          <p:cNvPr id="6" name="Content Placeholder 6"/>
          <p:cNvSpPr>
            <a:spLocks noGrp="1"/>
          </p:cNvSpPr>
          <p:nvPr>
            <p:ph idx="1"/>
          </p:nvPr>
        </p:nvSpPr>
        <p:spPr>
          <a:xfrm>
            <a:off x="457200" y="1752600"/>
            <a:ext cx="7924800" cy="4495800"/>
          </a:xfrm>
        </p:spPr>
        <p:txBody>
          <a:bodyPr>
            <a:normAutofit/>
          </a:bodyPr>
          <a:lstStyle/>
          <a:p>
            <a:r>
              <a:rPr lang="en-US" sz="2800" dirty="0" smtClean="0">
                <a:solidFill>
                  <a:schemeClr val="tx1">
                    <a:lumMod val="75000"/>
                    <a:lumOff val="25000"/>
                  </a:schemeClr>
                </a:solidFill>
              </a:rPr>
              <a:t>Carefully select telecommuters </a:t>
            </a:r>
          </a:p>
          <a:p>
            <a:r>
              <a:rPr lang="en-US" sz="2800" dirty="0" smtClean="0">
                <a:solidFill>
                  <a:schemeClr val="tx1">
                    <a:lumMod val="75000"/>
                    <a:lumOff val="25000"/>
                  </a:schemeClr>
                </a:solidFill>
              </a:rPr>
              <a:t>Maintain schedules and deadlines</a:t>
            </a:r>
          </a:p>
          <a:p>
            <a:r>
              <a:rPr lang="en-US" sz="2800" dirty="0" smtClean="0">
                <a:solidFill>
                  <a:schemeClr val="tx1">
                    <a:lumMod val="75000"/>
                    <a:lumOff val="25000"/>
                  </a:schemeClr>
                </a:solidFill>
              </a:rPr>
              <a:t>Hold r</a:t>
            </a:r>
            <a:r>
              <a:rPr lang="en-US" sz="2800" dirty="0" smtClean="0">
                <a:solidFill>
                  <a:schemeClr val="tx1">
                    <a:lumMod val="75000"/>
                    <a:lumOff val="25000"/>
                  </a:schemeClr>
                </a:solidFill>
              </a:rPr>
              <a:t>egular </a:t>
            </a:r>
            <a:r>
              <a:rPr lang="en-US" sz="2800" dirty="0" smtClean="0">
                <a:solidFill>
                  <a:schemeClr val="tx1">
                    <a:lumMod val="75000"/>
                    <a:lumOff val="25000"/>
                  </a:schemeClr>
                </a:solidFill>
              </a:rPr>
              <a:t>check-ins</a:t>
            </a:r>
          </a:p>
          <a:p>
            <a:r>
              <a:rPr lang="en-US" sz="2800" dirty="0" smtClean="0">
                <a:solidFill>
                  <a:schemeClr val="tx1">
                    <a:lumMod val="75000"/>
                    <a:lumOff val="25000"/>
                  </a:schemeClr>
                </a:solidFill>
              </a:rPr>
              <a:t>Ensure working technology</a:t>
            </a:r>
          </a:p>
          <a:p>
            <a:r>
              <a:rPr lang="en-US" sz="2800" dirty="0" smtClean="0">
                <a:solidFill>
                  <a:schemeClr val="tx1">
                    <a:lumMod val="75000"/>
                    <a:lumOff val="25000"/>
                  </a:schemeClr>
                </a:solidFill>
              </a:rPr>
              <a:t>Hold o</a:t>
            </a:r>
            <a:r>
              <a:rPr lang="en-US" sz="2800" dirty="0" smtClean="0">
                <a:solidFill>
                  <a:schemeClr val="tx1">
                    <a:lumMod val="75000"/>
                    <a:lumOff val="25000"/>
                  </a:schemeClr>
                </a:solidFill>
              </a:rPr>
              <a:t>ccasional face-to-face </a:t>
            </a:r>
            <a:r>
              <a:rPr lang="en-US" sz="2800" dirty="0" smtClean="0">
                <a:solidFill>
                  <a:schemeClr val="tx1">
                    <a:lumMod val="75000"/>
                    <a:lumOff val="25000"/>
                  </a:schemeClr>
                </a:solidFill>
              </a:rPr>
              <a:t>meetings</a:t>
            </a:r>
          </a:p>
          <a:p>
            <a:r>
              <a:rPr lang="en-US" sz="2800" dirty="0" smtClean="0">
                <a:solidFill>
                  <a:schemeClr val="tx1">
                    <a:lumMod val="75000"/>
                    <a:lumOff val="25000"/>
                  </a:schemeClr>
                </a:solidFill>
              </a:rPr>
              <a:t>Define performance expectations</a:t>
            </a:r>
          </a:p>
          <a:p>
            <a:r>
              <a:rPr lang="en-US" sz="2800" dirty="0" smtClean="0">
                <a:solidFill>
                  <a:schemeClr val="tx1">
                    <a:lumMod val="75000"/>
                    <a:lumOff val="25000"/>
                  </a:schemeClr>
                </a:solidFill>
              </a:rPr>
              <a:t>Telecommuting does not have to be contractually permanent</a:t>
            </a:r>
          </a:p>
          <a:p>
            <a:endParaRPr lang="en-US" sz="2800" dirty="0" smtClean="0">
              <a:solidFill>
                <a:schemeClr val="tx1">
                  <a:lumMod val="75000"/>
                  <a:lumOff val="25000"/>
                </a:schemeClr>
              </a:solidFill>
            </a:endParaRPr>
          </a:p>
          <a:p>
            <a:endParaRPr lang="en-US" sz="2800" dirty="0" smtClean="0">
              <a:solidFill>
                <a:schemeClr val="tx1">
                  <a:lumMod val="75000"/>
                  <a:lumOff val="25000"/>
                </a:schemeClr>
              </a:solidFill>
            </a:endParaRPr>
          </a:p>
          <a:p>
            <a:endParaRPr lang="en-US" sz="2800" dirty="0">
              <a:solidFill>
                <a:schemeClr val="tx1">
                  <a:lumMod val="75000"/>
                  <a:lumOff val="25000"/>
                </a:schemeClr>
              </a:solidFill>
            </a:endParaRPr>
          </a:p>
        </p:txBody>
      </p:sp>
    </p:spTree>
    <p:extLst>
      <p:ext uri="{BB962C8B-B14F-4D97-AF65-F5344CB8AC3E}">
        <p14:creationId xmlns:p14="http://schemas.microsoft.com/office/powerpoint/2010/main" val="1365962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819400" y="6324600"/>
            <a:ext cx="3684235" cy="273049"/>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a:t>
            </a:r>
            <a:fld id="{8B016D05-D3A6-4AB6-8287-2606CC7CC690}" type="slidenum">
              <a:rPr lang="en-US" smtClean="0"/>
              <a:pPr/>
              <a:t>12</a:t>
            </a:fld>
            <a:endParaRPr lang="en-US" dirty="0"/>
          </a:p>
        </p:txBody>
      </p:sp>
      <p:sp>
        <p:nvSpPr>
          <p:cNvPr id="2" name="Title 1"/>
          <p:cNvSpPr>
            <a:spLocks noGrp="1"/>
          </p:cNvSpPr>
          <p:nvPr>
            <p:ph type="title"/>
          </p:nvPr>
        </p:nvSpPr>
        <p:spPr>
          <a:xfrm>
            <a:off x="457200" y="533400"/>
            <a:ext cx="8382000" cy="1600200"/>
          </a:xfrm>
        </p:spPr>
        <p:txBody>
          <a:bodyPr/>
          <a:lstStyle/>
          <a:p>
            <a:r>
              <a:rPr lang="en-US" sz="4800" dirty="0" smtClean="0"/>
              <a:t>Managerial Behaviors That Promote Interpersonal Trust</a:t>
            </a:r>
            <a:endParaRPr lang="en-US" sz="4800" dirty="0"/>
          </a:p>
        </p:txBody>
      </p:sp>
      <p:sp>
        <p:nvSpPr>
          <p:cNvPr id="3" name="Content Placeholder 2"/>
          <p:cNvSpPr>
            <a:spLocks noGrp="1"/>
          </p:cNvSpPr>
          <p:nvPr>
            <p:ph idx="1"/>
          </p:nvPr>
        </p:nvSpPr>
        <p:spPr>
          <a:xfrm>
            <a:off x="609600" y="2362200"/>
            <a:ext cx="8229600" cy="3810000"/>
          </a:xfrm>
        </p:spPr>
        <p:txBody>
          <a:bodyPr>
            <a:normAutofit/>
          </a:bodyPr>
          <a:lstStyle/>
          <a:p>
            <a:r>
              <a:rPr lang="en-US" sz="2800" dirty="0" smtClean="0">
                <a:solidFill>
                  <a:schemeClr val="tx1">
                    <a:lumMod val="75000"/>
                    <a:lumOff val="25000"/>
                  </a:schemeClr>
                </a:solidFill>
              </a:rPr>
              <a:t>Act with discretion and keep secrets</a:t>
            </a:r>
          </a:p>
          <a:p>
            <a:r>
              <a:rPr lang="en-US" sz="2800" dirty="0" smtClean="0">
                <a:solidFill>
                  <a:schemeClr val="tx1">
                    <a:lumMod val="75000"/>
                    <a:lumOff val="25000"/>
                  </a:schemeClr>
                </a:solidFill>
              </a:rPr>
              <a:t>Be consistent between word and deed</a:t>
            </a:r>
          </a:p>
          <a:p>
            <a:r>
              <a:rPr lang="en-US" sz="2800" dirty="0" smtClean="0">
                <a:solidFill>
                  <a:schemeClr val="tx1">
                    <a:lumMod val="75000"/>
                    <a:lumOff val="25000"/>
                  </a:schemeClr>
                </a:solidFill>
              </a:rPr>
              <a:t>Engage in collaborative communication</a:t>
            </a:r>
          </a:p>
          <a:p>
            <a:r>
              <a:rPr lang="en-US" sz="2800" dirty="0" smtClean="0">
                <a:solidFill>
                  <a:schemeClr val="tx1">
                    <a:lumMod val="75000"/>
                    <a:lumOff val="25000"/>
                  </a:schemeClr>
                </a:solidFill>
              </a:rPr>
              <a:t>Ensure that decisions are fair and transparent </a:t>
            </a:r>
          </a:p>
          <a:p>
            <a:r>
              <a:rPr lang="en-US" sz="2800" dirty="0" smtClean="0">
                <a:solidFill>
                  <a:schemeClr val="tx1">
                    <a:lumMod val="75000"/>
                    <a:lumOff val="25000"/>
                  </a:schemeClr>
                </a:solidFill>
              </a:rPr>
              <a:t>Demonstrate loyalty to other employees</a:t>
            </a:r>
            <a:endParaRPr lang="en-US" sz="2400" dirty="0" smtClean="0">
              <a:solidFill>
                <a:schemeClr val="tx1">
                  <a:lumMod val="75000"/>
                  <a:lumOff val="25000"/>
                </a:schemeClr>
              </a:solidFill>
            </a:endParaRPr>
          </a:p>
        </p:txBody>
      </p:sp>
    </p:spTree>
    <p:extLst>
      <p:ext uri="{BB962C8B-B14F-4D97-AF65-F5344CB8AC3E}">
        <p14:creationId xmlns:p14="http://schemas.microsoft.com/office/powerpoint/2010/main" val="1755928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2865"/>
            <a:ext cx="8229600" cy="1339735"/>
          </a:xfrm>
        </p:spPr>
        <p:txBody>
          <a:bodyPr/>
          <a:lstStyle/>
          <a:p>
            <a:r>
              <a:rPr lang="en-US" sz="4800" dirty="0" smtClean="0"/>
              <a:t>Employee Feedback Programs</a:t>
            </a:r>
            <a:endParaRPr lang="en-US" sz="4800" dirty="0"/>
          </a:p>
        </p:txBody>
      </p:sp>
      <p:sp>
        <p:nvSpPr>
          <p:cNvPr id="4" name="Footer Placeholder 3"/>
          <p:cNvSpPr>
            <a:spLocks noGrp="1"/>
          </p:cNvSpPr>
          <p:nvPr>
            <p:ph type="ftr" sz="quarter" idx="11"/>
          </p:nvPr>
        </p:nvSpPr>
        <p:spPr>
          <a:xfrm>
            <a:off x="3128674" y="6248400"/>
            <a:ext cx="3455635" cy="5016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a:xfrm>
            <a:off x="8458200" y="6356350"/>
            <a:ext cx="561975" cy="365125"/>
          </a:xfrm>
        </p:spPr>
        <p:txBody>
          <a:bodyPr/>
          <a:lstStyle/>
          <a:p>
            <a:r>
              <a:rPr lang="en-US" dirty="0" smtClean="0"/>
              <a:t>13-</a:t>
            </a:r>
            <a:fld id="{8B016D05-D3A6-4AB6-8287-2606CC7CC690}" type="slidenum">
              <a:rPr lang="en-US" smtClean="0"/>
              <a:pPr/>
              <a:t>13</a:t>
            </a:fld>
            <a:endParaRPr lang="en-US" dirty="0"/>
          </a:p>
        </p:txBody>
      </p:sp>
      <p:sp>
        <p:nvSpPr>
          <p:cNvPr id="7" name="Rounded Rectangle 6"/>
          <p:cNvSpPr/>
          <p:nvPr/>
        </p:nvSpPr>
        <p:spPr>
          <a:xfrm>
            <a:off x="2132969" y="2057400"/>
            <a:ext cx="5029831" cy="673442"/>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entury Gothic" panose="020B0502020202020204" pitchFamily="34" charset="0"/>
              </a:rPr>
              <a:t>Employee Attitude Surveys</a:t>
            </a:r>
            <a:endParaRPr lang="en-US" sz="2400" dirty="0">
              <a:solidFill>
                <a:schemeClr val="bg1"/>
              </a:solidFill>
              <a:latin typeface="Century Gothic" panose="020B0502020202020204" pitchFamily="34" charset="0"/>
            </a:endParaRPr>
          </a:p>
        </p:txBody>
      </p:sp>
      <p:sp>
        <p:nvSpPr>
          <p:cNvPr id="12" name="Rounded Rectangle 11"/>
          <p:cNvSpPr/>
          <p:nvPr/>
        </p:nvSpPr>
        <p:spPr>
          <a:xfrm>
            <a:off x="2133600" y="2907958"/>
            <a:ext cx="5029831" cy="673442"/>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entury Gothic" panose="020B0502020202020204" pitchFamily="34" charset="0"/>
              </a:rPr>
              <a:t>Appeals Procedures</a:t>
            </a:r>
            <a:endParaRPr lang="en-US" sz="2400" dirty="0">
              <a:solidFill>
                <a:schemeClr val="bg1"/>
              </a:solidFill>
              <a:latin typeface="Century Gothic" panose="020B0502020202020204" pitchFamily="34" charset="0"/>
            </a:endParaRPr>
          </a:p>
        </p:txBody>
      </p:sp>
      <p:sp>
        <p:nvSpPr>
          <p:cNvPr id="13" name="Rounded Rectangle 12"/>
          <p:cNvSpPr/>
          <p:nvPr/>
        </p:nvSpPr>
        <p:spPr>
          <a:xfrm>
            <a:off x="2133600" y="3746158"/>
            <a:ext cx="5029831" cy="673442"/>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entury Gothic" panose="020B0502020202020204" pitchFamily="34" charset="0"/>
              </a:rPr>
              <a:t>Appeals Procedures</a:t>
            </a: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48918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sz="4800" dirty="0" smtClean="0"/>
              <a:t>Employee Assistance Program (EAP)</a:t>
            </a:r>
            <a:endParaRPr lang="en-US" sz="4000" dirty="0"/>
          </a:p>
        </p:txBody>
      </p:sp>
      <p:sp>
        <p:nvSpPr>
          <p:cNvPr id="4" name="Footer Placeholder 3"/>
          <p:cNvSpPr>
            <a:spLocks noGrp="1"/>
          </p:cNvSpPr>
          <p:nvPr>
            <p:ph type="ftr" sz="quarter" idx="11"/>
          </p:nvPr>
        </p:nvSpPr>
        <p:spPr>
          <a:xfrm>
            <a:off x="2971800" y="6400800"/>
            <a:ext cx="3684235" cy="273049"/>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a:t>
            </a:r>
            <a:fld id="{8B016D05-D3A6-4AB6-8287-2606CC7CC690}" type="slidenum">
              <a:rPr lang="en-US" smtClean="0"/>
              <a:pPr/>
              <a:t>14</a:t>
            </a:fld>
            <a:endParaRPr lang="en-US" dirty="0"/>
          </a:p>
        </p:txBody>
      </p:sp>
      <p:sp>
        <p:nvSpPr>
          <p:cNvPr id="6" name="Content Placeholder 5"/>
          <p:cNvSpPr>
            <a:spLocks noGrp="1"/>
          </p:cNvSpPr>
          <p:nvPr>
            <p:ph idx="1"/>
          </p:nvPr>
        </p:nvSpPr>
        <p:spPr>
          <a:xfrm>
            <a:off x="457200" y="2286000"/>
            <a:ext cx="8229600" cy="4038600"/>
          </a:xfrm>
        </p:spPr>
        <p:txBody>
          <a:bodyPr/>
          <a:lstStyle/>
          <a:p>
            <a:pPr marL="0" indent="0">
              <a:buNone/>
            </a:pPr>
            <a:r>
              <a:rPr lang="en-US" dirty="0" smtClean="0">
                <a:solidFill>
                  <a:schemeClr val="tx1">
                    <a:lumMod val="85000"/>
                    <a:lumOff val="15000"/>
                  </a:schemeClr>
                </a:solidFill>
              </a:rPr>
              <a:t>	Symptoms of Troubled Employee</a:t>
            </a:r>
            <a:endParaRPr lang="en-US" dirty="0">
              <a:solidFill>
                <a:schemeClr val="tx1">
                  <a:lumMod val="85000"/>
                  <a:lumOff val="1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045" y="2788920"/>
            <a:ext cx="6050280" cy="3535680"/>
          </a:xfrm>
          <a:prstGeom prst="rect">
            <a:avLst/>
          </a:prstGeom>
        </p:spPr>
      </p:pic>
    </p:spTree>
    <p:extLst>
      <p:ext uri="{BB962C8B-B14F-4D97-AF65-F5344CB8AC3E}">
        <p14:creationId xmlns:p14="http://schemas.microsoft.com/office/powerpoint/2010/main" val="1043182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6864" y="609600"/>
            <a:ext cx="8153400" cy="1295400"/>
          </a:xfrm>
        </p:spPr>
        <p:txBody>
          <a:bodyPr/>
          <a:lstStyle/>
          <a:p>
            <a:r>
              <a:rPr lang="en-US" sz="4800" dirty="0" smtClean="0"/>
              <a:t>Employee Recognition Programs</a:t>
            </a:r>
            <a:endParaRPr lang="en-US" sz="4800" dirty="0">
              <a:latin typeface="+mj-lt"/>
            </a:endParaRPr>
          </a:p>
        </p:txBody>
      </p:sp>
      <p:sp>
        <p:nvSpPr>
          <p:cNvPr id="4" name="Footer Placeholder 3"/>
          <p:cNvSpPr>
            <a:spLocks noGrp="1"/>
          </p:cNvSpPr>
          <p:nvPr>
            <p:ph type="ftr" sz="quarter" idx="11"/>
          </p:nvPr>
        </p:nvSpPr>
        <p:spPr>
          <a:xfrm>
            <a:off x="3124200" y="6400800"/>
            <a:ext cx="33794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a:t>
            </a:r>
            <a:fld id="{8B016D05-D3A6-4AB6-8287-2606CC7CC690}" type="slidenum">
              <a:rPr lang="en-US" smtClean="0"/>
              <a:pPr/>
              <a:t>15</a:t>
            </a:fld>
            <a:endParaRPr lang="en-US" dirty="0"/>
          </a:p>
        </p:txBody>
      </p:sp>
      <p:sp>
        <p:nvSpPr>
          <p:cNvPr id="6" name="Rounded Rectangle 5"/>
          <p:cNvSpPr/>
          <p:nvPr/>
        </p:nvSpPr>
        <p:spPr>
          <a:xfrm>
            <a:off x="1447800" y="2438400"/>
            <a:ext cx="6248400" cy="9906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entury Gothic" panose="020B0502020202020204" pitchFamily="34" charset="0"/>
              </a:rPr>
              <a:t>Suggestion Systems</a:t>
            </a:r>
            <a:endParaRPr lang="en-US" sz="3200" dirty="0">
              <a:latin typeface="Century Gothic" panose="020B0502020202020204" pitchFamily="34" charset="0"/>
            </a:endParaRPr>
          </a:p>
        </p:txBody>
      </p:sp>
      <p:sp>
        <p:nvSpPr>
          <p:cNvPr id="7" name="Rounded Rectangle 6"/>
          <p:cNvSpPr/>
          <p:nvPr/>
        </p:nvSpPr>
        <p:spPr>
          <a:xfrm>
            <a:off x="1447800" y="3810000"/>
            <a:ext cx="6248400" cy="9906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entury Gothic" panose="020B0502020202020204" pitchFamily="34" charset="0"/>
              </a:rPr>
              <a:t>Recognition Awards</a:t>
            </a:r>
            <a:endParaRPr lang="en-US" sz="3200" dirty="0">
              <a:latin typeface="Century Gothic" panose="020B0502020202020204" pitchFamily="34" charset="0"/>
            </a:endParaRPr>
          </a:p>
        </p:txBody>
      </p:sp>
    </p:spTree>
    <p:extLst>
      <p:ext uri="{BB962C8B-B14F-4D97-AF65-F5344CB8AC3E}">
        <p14:creationId xmlns:p14="http://schemas.microsoft.com/office/powerpoint/2010/main" val="1148506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dirty="0" smtClean="0"/>
              <a:t>Summary and Conclusions</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r>
              <a:rPr lang="en-US" sz="3200" dirty="0" smtClean="0">
                <a:solidFill>
                  <a:schemeClr val="tx1">
                    <a:lumMod val="75000"/>
                    <a:lumOff val="25000"/>
                  </a:schemeClr>
                </a:solidFill>
              </a:rPr>
              <a:t>The Roles of the Manager and the Employee Relations Specialist</a:t>
            </a:r>
          </a:p>
          <a:p>
            <a:r>
              <a:rPr lang="en-US" sz="3200" dirty="0" smtClean="0">
                <a:solidFill>
                  <a:schemeClr val="tx1">
                    <a:lumMod val="75000"/>
                    <a:lumOff val="25000"/>
                  </a:schemeClr>
                </a:solidFill>
              </a:rPr>
              <a:t>Developing Employee Communications</a:t>
            </a:r>
          </a:p>
          <a:p>
            <a:r>
              <a:rPr lang="en-US" sz="3200" dirty="0" smtClean="0">
                <a:solidFill>
                  <a:schemeClr val="tx1">
                    <a:lumMod val="75000"/>
                    <a:lumOff val="25000"/>
                  </a:schemeClr>
                </a:solidFill>
              </a:rPr>
              <a:t>Encouraging Effective Communication</a:t>
            </a:r>
          </a:p>
          <a:p>
            <a:r>
              <a:rPr lang="en-US" sz="3200" dirty="0" smtClean="0">
                <a:solidFill>
                  <a:schemeClr val="tx1">
                    <a:lumMod val="75000"/>
                    <a:lumOff val="25000"/>
                  </a:schemeClr>
                </a:solidFill>
              </a:rPr>
              <a:t>Employee Recognition Programs</a:t>
            </a:r>
            <a:endParaRPr lang="en-US" sz="3200" dirty="0">
              <a:solidFill>
                <a:schemeClr val="tx1">
                  <a:lumMod val="75000"/>
                  <a:lumOff val="25000"/>
                </a:schemeClr>
              </a:solidFill>
            </a:endParaRPr>
          </a:p>
        </p:txBody>
      </p:sp>
      <p:sp>
        <p:nvSpPr>
          <p:cNvPr id="4" name="Footer Placeholder 3"/>
          <p:cNvSpPr>
            <a:spLocks noGrp="1"/>
          </p:cNvSpPr>
          <p:nvPr>
            <p:ph type="ftr" sz="quarter" idx="11"/>
          </p:nvPr>
        </p:nvSpPr>
        <p:spPr>
          <a:xfrm>
            <a:off x="2819400" y="6432550"/>
            <a:ext cx="36080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a:t>
            </a:r>
            <a:fld id="{8B016D05-D3A6-4AB6-8287-2606CC7CC690}" type="slidenum">
              <a:rPr lang="en-US" smtClean="0"/>
              <a:pPr/>
              <a:t>16</a:t>
            </a:fld>
            <a:endParaRPr lang="en-US" dirty="0"/>
          </a:p>
        </p:txBody>
      </p:sp>
    </p:spTree>
    <p:extLst>
      <p:ext uri="{BB962C8B-B14F-4D97-AF65-F5344CB8AC3E}">
        <p14:creationId xmlns:p14="http://schemas.microsoft.com/office/powerpoint/2010/main" val="958863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09600"/>
            <a:ext cx="8229600" cy="1600200"/>
          </a:xfrm>
        </p:spPr>
        <p:txBody>
          <a:bodyPr/>
          <a:lstStyle/>
          <a:p>
            <a:r>
              <a:rPr lang="en-US" dirty="0" smtClean="0"/>
              <a:t>Pearson Education, Inc.</a:t>
            </a:r>
            <a:br>
              <a:rPr lang="en-US" dirty="0" smtClean="0"/>
            </a:br>
            <a:r>
              <a:rPr lang="en-US" dirty="0" smtClean="0"/>
              <a:t>Copyright</a:t>
            </a:r>
            <a:endParaRPr lang="en-US" dirty="0"/>
          </a:p>
        </p:txBody>
      </p:sp>
      <p:sp>
        <p:nvSpPr>
          <p:cNvPr id="4" name="Footer Placeholder 3"/>
          <p:cNvSpPr>
            <a:spLocks noGrp="1"/>
          </p:cNvSpPr>
          <p:nvPr>
            <p:ph type="ftr" sz="quarter" idx="11"/>
          </p:nvPr>
        </p:nvSpPr>
        <p:spPr>
          <a:xfrm>
            <a:off x="2667000" y="6356350"/>
            <a:ext cx="3379435" cy="501650"/>
          </a:xfrm>
        </p:spPr>
        <p:txBody>
          <a:bodyPr/>
          <a:lstStyle/>
          <a:p>
            <a:r>
              <a:rPr lang="en-US" smtClean="0"/>
              <a:t>Copyright © 2016 </a:t>
            </a:r>
            <a:r>
              <a:rPr lang="en-US" dirty="0" smtClean="0"/>
              <a:t>Pearson Education, Inc. </a:t>
            </a:r>
            <a:endParaRPr lang="en-US" dirty="0"/>
          </a:p>
        </p:txBody>
      </p:sp>
      <p:sp>
        <p:nvSpPr>
          <p:cNvPr id="5" name="Slide Number Placeholder 4"/>
          <p:cNvSpPr>
            <a:spLocks noGrp="1"/>
          </p:cNvSpPr>
          <p:nvPr>
            <p:ph type="sldNum" sz="quarter" idx="12"/>
          </p:nvPr>
        </p:nvSpPr>
        <p:spPr/>
        <p:txBody>
          <a:bodyPr/>
          <a:lstStyle/>
          <a:p>
            <a:r>
              <a:rPr lang="en-US" smtClean="0"/>
              <a:t>13-</a:t>
            </a:r>
            <a:fld id="{8B016D05-D3A6-4AB6-8287-2606CC7CC690}" type="slidenum">
              <a:rPr lang="en-US" smtClean="0"/>
              <a:pPr/>
              <a:t>17</a:t>
            </a:fld>
            <a:endParaRPr lang="en-US" dirty="0"/>
          </a:p>
        </p:txBody>
      </p:sp>
      <p:pic>
        <p:nvPicPr>
          <p:cNvPr id="6" name="Picture 3" descr="3293795473_4752441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80470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46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Chapter Challenges</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pPr marL="514350" indent="-514350">
              <a:buFont typeface="+mj-lt"/>
              <a:buAutoNum type="arabicPeriod"/>
            </a:pPr>
            <a:r>
              <a:rPr lang="en-US" altLang="en-US" sz="2800" dirty="0" smtClean="0">
                <a:solidFill>
                  <a:schemeClr val="tx1">
                    <a:lumMod val="75000"/>
                    <a:lumOff val="25000"/>
                  </a:schemeClr>
                </a:solidFill>
                <a:ea typeface="ＭＳ Ｐゴシック" pitchFamily="34" charset="-128"/>
                <a:cs typeface="Lucida Sans Unicode" pitchFamily="34" charset="0"/>
              </a:rPr>
              <a:t>Know the roles of the manager and the employee relations specialist</a:t>
            </a:r>
            <a:endParaRPr lang="en-US" altLang="en-US" sz="2800" dirty="0">
              <a:solidFill>
                <a:schemeClr val="tx1">
                  <a:lumMod val="75000"/>
                  <a:lumOff val="25000"/>
                </a:schemeClr>
              </a:solidFill>
              <a:ea typeface="ＭＳ Ｐゴシック" pitchFamily="34" charset="-128"/>
              <a:cs typeface="Lucida Sans Unicode" pitchFamily="34" charset="0"/>
            </a:endParaRPr>
          </a:p>
          <a:p>
            <a:pPr marL="514350" indent="-514350">
              <a:buFont typeface="+mj-lt"/>
              <a:buAutoNum type="arabicPeriod"/>
            </a:pPr>
            <a:r>
              <a:rPr lang="en-US" altLang="en-US" sz="2800" dirty="0" smtClean="0">
                <a:solidFill>
                  <a:schemeClr val="tx1">
                    <a:lumMod val="75000"/>
                    <a:lumOff val="25000"/>
                  </a:schemeClr>
                </a:solidFill>
                <a:ea typeface="ＭＳ Ｐゴシック" pitchFamily="34" charset="-128"/>
                <a:cs typeface="Lucida Sans Unicode" pitchFamily="34" charset="0"/>
              </a:rPr>
              <a:t>Become aware of developing employee communications</a:t>
            </a:r>
            <a:endParaRPr lang="en-US" altLang="en-US" sz="2800" dirty="0">
              <a:solidFill>
                <a:schemeClr val="tx1">
                  <a:lumMod val="75000"/>
                  <a:lumOff val="25000"/>
                </a:schemeClr>
              </a:solidFill>
              <a:ea typeface="ＭＳ Ｐゴシック" pitchFamily="34" charset="-128"/>
              <a:cs typeface="Lucida Sans Unicode" pitchFamily="34" charset="0"/>
            </a:endParaRPr>
          </a:p>
          <a:p>
            <a:pPr marL="514350" indent="-514350">
              <a:buFont typeface="+mj-lt"/>
              <a:buAutoNum type="arabicPeriod"/>
            </a:pPr>
            <a:r>
              <a:rPr lang="en-US" altLang="en-US" sz="2800" dirty="0" smtClean="0">
                <a:solidFill>
                  <a:schemeClr val="tx1">
                    <a:lumMod val="75000"/>
                    <a:lumOff val="25000"/>
                  </a:schemeClr>
                </a:solidFill>
                <a:ea typeface="ＭＳ Ｐゴシック" pitchFamily="34" charset="-128"/>
                <a:cs typeface="Lucida Sans Unicode" pitchFamily="34" charset="0"/>
              </a:rPr>
              <a:t>Learn practices for encouraging effective communications</a:t>
            </a:r>
            <a:endParaRPr lang="en-US" altLang="en-US" sz="2800" dirty="0">
              <a:solidFill>
                <a:schemeClr val="tx1">
                  <a:lumMod val="75000"/>
                  <a:lumOff val="25000"/>
                </a:schemeClr>
              </a:solidFill>
              <a:ea typeface="ＭＳ Ｐゴシック" pitchFamily="34" charset="-128"/>
              <a:cs typeface="Lucida Sans Unicode" pitchFamily="34" charset="0"/>
            </a:endParaRPr>
          </a:p>
          <a:p>
            <a:pPr marL="514350" indent="-514350">
              <a:buFont typeface="+mj-lt"/>
              <a:buAutoNum type="arabicPeriod"/>
            </a:pPr>
            <a:r>
              <a:rPr lang="en-US" altLang="en-US" sz="2800" dirty="0" smtClean="0">
                <a:solidFill>
                  <a:schemeClr val="tx1">
                    <a:lumMod val="75000"/>
                    <a:lumOff val="25000"/>
                  </a:schemeClr>
                </a:solidFill>
                <a:ea typeface="ＭＳ Ｐゴシック" pitchFamily="34" charset="-128"/>
                <a:cs typeface="Lucida Sans Unicode" pitchFamily="34" charset="0"/>
              </a:rPr>
              <a:t>Describe employee recognition programs</a:t>
            </a:r>
            <a:endParaRPr lang="en-US" altLang="en-US" sz="2800" dirty="0">
              <a:solidFill>
                <a:schemeClr val="tx1">
                  <a:lumMod val="75000"/>
                  <a:lumOff val="25000"/>
                </a:schemeClr>
              </a:solidFill>
              <a:ea typeface="ＭＳ Ｐゴシック" pitchFamily="34" charset="-128"/>
              <a:cs typeface="Lucida Sans Unicode" pitchFamily="34" charset="0"/>
            </a:endParaRPr>
          </a:p>
          <a:p>
            <a:pPr marL="514350" indent="-514350">
              <a:buFont typeface="+mj-lt"/>
              <a:buAutoNum type="arabicPeriod"/>
            </a:pPr>
            <a:endParaRPr lang="en-US" sz="2800" dirty="0">
              <a:solidFill>
                <a:schemeClr val="tx1">
                  <a:lumMod val="75000"/>
                  <a:lumOff val="25000"/>
                </a:schemeClr>
              </a:solidFill>
            </a:endParaRPr>
          </a:p>
        </p:txBody>
      </p:sp>
      <p:sp>
        <p:nvSpPr>
          <p:cNvPr id="4" name="Footer Placeholder 3"/>
          <p:cNvSpPr>
            <a:spLocks noGrp="1"/>
          </p:cNvSpPr>
          <p:nvPr>
            <p:ph type="ftr" sz="quarter" idx="11"/>
          </p:nvPr>
        </p:nvSpPr>
        <p:spPr>
          <a:xfrm>
            <a:off x="2971800" y="6248400"/>
            <a:ext cx="3352800" cy="30480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a:t>
            </a:r>
            <a:fld id="{8B016D05-D3A6-4AB6-8287-2606CC7CC690}" type="slidenum">
              <a:rPr lang="en-US" smtClean="0"/>
              <a:pPr/>
              <a:t>2</a:t>
            </a:fld>
            <a:endParaRPr lang="en-US" dirty="0"/>
          </a:p>
        </p:txBody>
      </p:sp>
    </p:spTree>
    <p:extLst>
      <p:ext uri="{BB962C8B-B14F-4D97-AF65-F5344CB8AC3E}">
        <p14:creationId xmlns:p14="http://schemas.microsoft.com/office/powerpoint/2010/main" val="4143518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dirty="0" smtClean="0"/>
              <a:t>The Managerial Perspective</a:t>
            </a:r>
            <a:endParaRPr lang="en-US" sz="4800" dirty="0"/>
          </a:p>
        </p:txBody>
      </p:sp>
      <p:sp>
        <p:nvSpPr>
          <p:cNvPr id="3" name="Content Placeholder 2"/>
          <p:cNvSpPr>
            <a:spLocks noGrp="1"/>
          </p:cNvSpPr>
          <p:nvPr>
            <p:ph idx="1"/>
          </p:nvPr>
        </p:nvSpPr>
        <p:spPr>
          <a:xfrm>
            <a:off x="457200" y="1828800"/>
            <a:ext cx="8229600" cy="4267200"/>
          </a:xfrm>
        </p:spPr>
        <p:txBody>
          <a:bodyPr>
            <a:normAutofit/>
          </a:bodyPr>
          <a:lstStyle/>
          <a:p>
            <a:r>
              <a:rPr lang="en-US" altLang="en-US" sz="2800" dirty="0" smtClean="0">
                <a:solidFill>
                  <a:schemeClr val="tx1">
                    <a:lumMod val="75000"/>
                    <a:lumOff val="25000"/>
                  </a:schemeClr>
                </a:solidFill>
                <a:ea typeface="ＭＳ Ｐゴシック" pitchFamily="34" charset="-128"/>
                <a:cs typeface="Lucida Sans Unicode" pitchFamily="34" charset="0"/>
              </a:rPr>
              <a:t>Strong employee relations leads to highly motivated employees</a:t>
            </a:r>
            <a:endParaRPr lang="en-US" altLang="en-US" sz="2800" dirty="0">
              <a:solidFill>
                <a:schemeClr val="tx1">
                  <a:lumMod val="75000"/>
                  <a:lumOff val="25000"/>
                </a:schemeClr>
              </a:solidFill>
              <a:ea typeface="ＭＳ Ｐゴシック" pitchFamily="34" charset="-128"/>
              <a:cs typeface="Lucida Sans Unicode" pitchFamily="34" charset="0"/>
            </a:endParaRPr>
          </a:p>
          <a:p>
            <a:r>
              <a:rPr lang="en-US" altLang="en-US" sz="2800" dirty="0" smtClean="0">
                <a:solidFill>
                  <a:schemeClr val="tx1">
                    <a:lumMod val="75000"/>
                    <a:lumOff val="25000"/>
                  </a:schemeClr>
                </a:solidFill>
                <a:ea typeface="ＭＳ Ｐゴシック" pitchFamily="34" charset="-128"/>
                <a:cs typeface="Lucida Sans Unicode" pitchFamily="34" charset="0"/>
              </a:rPr>
              <a:t>Keep employees informed of policies and strategies</a:t>
            </a:r>
          </a:p>
          <a:p>
            <a:r>
              <a:rPr lang="en-US" altLang="en-US" sz="2800" dirty="0" smtClean="0">
                <a:solidFill>
                  <a:schemeClr val="tx1">
                    <a:lumMod val="75000"/>
                    <a:lumOff val="25000"/>
                  </a:schemeClr>
                </a:solidFill>
                <a:ea typeface="ＭＳ Ｐゴシック" pitchFamily="34" charset="-128"/>
                <a:cs typeface="Lucida Sans Unicode" pitchFamily="34" charset="0"/>
              </a:rPr>
              <a:t>Listen to employees’ concerns and feelings</a:t>
            </a:r>
          </a:p>
          <a:p>
            <a:r>
              <a:rPr lang="en-US" altLang="en-US" sz="2800" dirty="0" smtClean="0">
                <a:solidFill>
                  <a:schemeClr val="tx1">
                    <a:lumMod val="75000"/>
                    <a:lumOff val="25000"/>
                  </a:schemeClr>
                </a:solidFill>
                <a:ea typeface="ＭＳ Ｐゴシック" pitchFamily="34" charset="-128"/>
                <a:cs typeface="Lucida Sans Unicode" pitchFamily="34" charset="0"/>
              </a:rPr>
              <a:t>Managers and HR specialists should develop communication policies and procedures</a:t>
            </a:r>
            <a:endParaRPr lang="en-US" altLang="en-US" sz="2800" dirty="0">
              <a:solidFill>
                <a:schemeClr val="tx1">
                  <a:lumMod val="75000"/>
                  <a:lumOff val="25000"/>
                </a:schemeClr>
              </a:solidFill>
              <a:ea typeface="ＭＳ Ｐゴシック" pitchFamily="34" charset="-128"/>
              <a:cs typeface="Lucida Sans Unicode" pitchFamily="34" charset="0"/>
            </a:endParaRPr>
          </a:p>
          <a:p>
            <a:endParaRPr lang="en-US" sz="2800" dirty="0">
              <a:solidFill>
                <a:schemeClr val="tx1">
                  <a:lumMod val="75000"/>
                  <a:lumOff val="25000"/>
                </a:schemeClr>
              </a:solidFill>
            </a:endParaRPr>
          </a:p>
        </p:txBody>
      </p:sp>
      <p:sp>
        <p:nvSpPr>
          <p:cNvPr id="4" name="Footer Placeholder 3"/>
          <p:cNvSpPr>
            <a:spLocks noGrp="1"/>
          </p:cNvSpPr>
          <p:nvPr>
            <p:ph type="ftr" sz="quarter" idx="11"/>
          </p:nvPr>
        </p:nvSpPr>
        <p:spPr>
          <a:xfrm>
            <a:off x="3048000" y="6324600"/>
            <a:ext cx="3760435" cy="2730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13-3</a:t>
            </a:r>
            <a:endParaRPr lang="en-US" dirty="0"/>
          </a:p>
        </p:txBody>
      </p:sp>
    </p:spTree>
    <p:extLst>
      <p:ext uri="{BB962C8B-B14F-4D97-AF65-F5344CB8AC3E}">
        <p14:creationId xmlns:p14="http://schemas.microsoft.com/office/powerpoint/2010/main" val="1993064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800" dirty="0" smtClean="0"/>
              <a:t>Employee </a:t>
            </a:r>
            <a:r>
              <a:rPr lang="en-US" sz="4800" dirty="0" smtClean="0"/>
              <a:t>Relations</a:t>
            </a:r>
            <a:endParaRPr lang="en-US" sz="4800" dirty="0"/>
          </a:p>
        </p:txBody>
      </p:sp>
      <p:sp>
        <p:nvSpPr>
          <p:cNvPr id="4" name="Footer Placeholder 3"/>
          <p:cNvSpPr>
            <a:spLocks noGrp="1"/>
          </p:cNvSpPr>
          <p:nvPr>
            <p:ph type="ftr" sz="quarter" idx="11"/>
          </p:nvPr>
        </p:nvSpPr>
        <p:spPr>
          <a:xfrm>
            <a:off x="2971800" y="6248400"/>
            <a:ext cx="3379435" cy="5016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a:t>
            </a:r>
            <a:fld id="{8B016D05-D3A6-4AB6-8287-2606CC7CC690}" type="slidenum">
              <a:rPr lang="en-US" smtClean="0"/>
              <a:pPr/>
              <a:t>4</a:t>
            </a:fld>
            <a:endParaRPr lang="en-US" dirty="0"/>
          </a:p>
        </p:txBody>
      </p:sp>
      <p:sp>
        <p:nvSpPr>
          <p:cNvPr id="6" name="Rounded Rectangle 5"/>
          <p:cNvSpPr/>
          <p:nvPr/>
        </p:nvSpPr>
        <p:spPr>
          <a:xfrm>
            <a:off x="1600200" y="2133600"/>
            <a:ext cx="6248400" cy="9906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latin typeface="Century Gothic" panose="020B0502020202020204" pitchFamily="34" charset="0"/>
            </a:endParaRPr>
          </a:p>
          <a:p>
            <a:pPr algn="ctr"/>
            <a:r>
              <a:rPr lang="en-US" sz="3200" dirty="0" smtClean="0">
                <a:latin typeface="Century Gothic" panose="020B0502020202020204" pitchFamily="34" charset="0"/>
              </a:rPr>
              <a:t>Employee Relations</a:t>
            </a:r>
          </a:p>
          <a:p>
            <a:pPr algn="ctr"/>
            <a:endParaRPr lang="en-US" sz="3200" dirty="0">
              <a:latin typeface="Century Gothic" panose="020B0502020202020204" pitchFamily="34" charset="0"/>
            </a:endParaRPr>
          </a:p>
        </p:txBody>
      </p:sp>
      <p:sp>
        <p:nvSpPr>
          <p:cNvPr id="7" name="Rounded Rectangle 6"/>
          <p:cNvSpPr/>
          <p:nvPr/>
        </p:nvSpPr>
        <p:spPr>
          <a:xfrm>
            <a:off x="1600200" y="3352800"/>
            <a:ext cx="6248400" cy="9906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latin typeface="Century Gothic" panose="020B0502020202020204" pitchFamily="34" charset="0"/>
            </a:endParaRPr>
          </a:p>
          <a:p>
            <a:pPr algn="ctr"/>
            <a:r>
              <a:rPr lang="en-US" sz="3200" dirty="0" smtClean="0">
                <a:latin typeface="Century Gothic" panose="020B0502020202020204" pitchFamily="34" charset="0"/>
              </a:rPr>
              <a:t>Employee Relations Representative</a:t>
            </a:r>
          </a:p>
          <a:p>
            <a:pPr algn="ctr"/>
            <a:endParaRPr lang="en-US" sz="3200" dirty="0">
              <a:latin typeface="Century Gothic" panose="020B0502020202020204" pitchFamily="34" charset="0"/>
            </a:endParaRPr>
          </a:p>
        </p:txBody>
      </p:sp>
      <p:sp>
        <p:nvSpPr>
          <p:cNvPr id="8" name="Rounded Rectangle 7"/>
          <p:cNvSpPr/>
          <p:nvPr/>
        </p:nvSpPr>
        <p:spPr>
          <a:xfrm>
            <a:off x="1600200" y="4572000"/>
            <a:ext cx="6248400" cy="9906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latin typeface="Century Gothic" panose="020B0502020202020204" pitchFamily="34" charset="0"/>
            </a:endParaRPr>
          </a:p>
          <a:p>
            <a:pPr algn="ctr"/>
            <a:r>
              <a:rPr lang="en-US" sz="3200" dirty="0" smtClean="0">
                <a:latin typeface="Century Gothic" panose="020B0502020202020204" pitchFamily="34" charset="0"/>
              </a:rPr>
              <a:t>Employee Relations Policies</a:t>
            </a:r>
          </a:p>
          <a:p>
            <a:pPr algn="ctr"/>
            <a:endParaRPr lang="en-US" sz="3200" dirty="0">
              <a:latin typeface="Century Gothic" panose="020B0502020202020204" pitchFamily="34" charset="0"/>
            </a:endParaRPr>
          </a:p>
        </p:txBody>
      </p:sp>
    </p:spTree>
    <p:extLst>
      <p:ext uri="{BB962C8B-B14F-4D97-AF65-F5344CB8AC3E}">
        <p14:creationId xmlns:p14="http://schemas.microsoft.com/office/powerpoint/2010/main" val="2769375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Developing Employee Communications</a:t>
            </a:r>
            <a:endParaRPr lang="en-US" sz="4800" dirty="0"/>
          </a:p>
        </p:txBody>
      </p:sp>
      <p:sp>
        <p:nvSpPr>
          <p:cNvPr id="3" name="Content Placeholder 2"/>
          <p:cNvSpPr>
            <a:spLocks noGrp="1"/>
          </p:cNvSpPr>
          <p:nvPr>
            <p:ph idx="1"/>
          </p:nvPr>
        </p:nvSpPr>
        <p:spPr>
          <a:xfrm>
            <a:off x="457200" y="1905000"/>
            <a:ext cx="8229600" cy="4191000"/>
          </a:xfrm>
        </p:spPr>
        <p:txBody>
          <a:bodyPr>
            <a:normAutofit fontScale="92500" lnSpcReduction="10000"/>
          </a:bodyPr>
          <a:lstStyle/>
          <a:p>
            <a:r>
              <a:rPr lang="en-US" sz="3200" b="1" dirty="0" smtClean="0">
                <a:solidFill>
                  <a:schemeClr val="tx1">
                    <a:lumMod val="75000"/>
                    <a:lumOff val="25000"/>
                  </a:schemeClr>
                </a:solidFill>
              </a:rPr>
              <a:t>Communication</a:t>
            </a:r>
          </a:p>
          <a:p>
            <a:pPr lvl="1"/>
            <a:r>
              <a:rPr lang="en-US" sz="2800" dirty="0" smtClean="0">
                <a:solidFill>
                  <a:schemeClr val="tx1">
                    <a:lumMod val="75000"/>
                    <a:lumOff val="25000"/>
                  </a:schemeClr>
                </a:solidFill>
              </a:rPr>
              <a:t>Opportunity to express ideas, facts, feelings</a:t>
            </a:r>
          </a:p>
          <a:p>
            <a:pPr lvl="1"/>
            <a:r>
              <a:rPr lang="en-US" sz="2800" dirty="0" smtClean="0">
                <a:solidFill>
                  <a:schemeClr val="tx1">
                    <a:lumMod val="75000"/>
                    <a:lumOff val="25000"/>
                  </a:schemeClr>
                </a:solidFill>
              </a:rPr>
              <a:t>Less opportunity for misunderstandings</a:t>
            </a:r>
          </a:p>
          <a:p>
            <a:pPr lvl="1"/>
            <a:r>
              <a:rPr lang="en-US" sz="2800" dirty="0" smtClean="0">
                <a:solidFill>
                  <a:schemeClr val="tx1">
                    <a:lumMod val="75000"/>
                    <a:lumOff val="25000"/>
                  </a:schemeClr>
                </a:solidFill>
              </a:rPr>
              <a:t>Aids in increasing productivity</a:t>
            </a:r>
          </a:p>
          <a:p>
            <a:pPr lvl="1"/>
            <a:r>
              <a:rPr lang="en-US" sz="2800" dirty="0" smtClean="0">
                <a:solidFill>
                  <a:schemeClr val="tx1">
                    <a:lumMod val="75000"/>
                    <a:lumOff val="25000"/>
                  </a:schemeClr>
                </a:solidFill>
              </a:rPr>
              <a:t>Allows for feedback</a:t>
            </a:r>
          </a:p>
          <a:p>
            <a:r>
              <a:rPr lang="en-US" sz="3200" b="1" dirty="0" smtClean="0">
                <a:solidFill>
                  <a:schemeClr val="tx1">
                    <a:lumMod val="75000"/>
                    <a:lumOff val="25000"/>
                  </a:schemeClr>
                </a:solidFill>
              </a:rPr>
              <a:t>Communication Flows</a:t>
            </a:r>
          </a:p>
          <a:p>
            <a:pPr lvl="1"/>
            <a:r>
              <a:rPr lang="en-US" sz="2800" dirty="0" smtClean="0">
                <a:solidFill>
                  <a:schemeClr val="tx1">
                    <a:lumMod val="75000"/>
                    <a:lumOff val="25000"/>
                  </a:schemeClr>
                </a:solidFill>
              </a:rPr>
              <a:t>Downward</a:t>
            </a:r>
          </a:p>
          <a:p>
            <a:pPr lvl="1"/>
            <a:r>
              <a:rPr lang="en-US" sz="2800" dirty="0" smtClean="0">
                <a:solidFill>
                  <a:schemeClr val="tx1">
                    <a:lumMod val="75000"/>
                    <a:lumOff val="25000"/>
                  </a:schemeClr>
                </a:solidFill>
              </a:rPr>
              <a:t>Upward</a:t>
            </a:r>
          </a:p>
          <a:p>
            <a:pPr lvl="1"/>
            <a:r>
              <a:rPr lang="en-US" sz="2800" dirty="0" smtClean="0">
                <a:solidFill>
                  <a:schemeClr val="tx1">
                    <a:lumMod val="75000"/>
                    <a:lumOff val="25000"/>
                  </a:schemeClr>
                </a:solidFill>
              </a:rPr>
              <a:t>Laterally</a:t>
            </a:r>
          </a:p>
        </p:txBody>
      </p:sp>
      <p:sp>
        <p:nvSpPr>
          <p:cNvPr id="4" name="Footer Placeholder 3"/>
          <p:cNvSpPr>
            <a:spLocks noGrp="1"/>
          </p:cNvSpPr>
          <p:nvPr>
            <p:ph type="ftr" sz="quarter" idx="11"/>
          </p:nvPr>
        </p:nvSpPr>
        <p:spPr>
          <a:xfrm>
            <a:off x="3048000" y="6324600"/>
            <a:ext cx="36080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a:t>
            </a:r>
            <a:fld id="{8B016D05-D3A6-4AB6-8287-2606CC7CC690}" type="slidenum">
              <a:rPr lang="en-US" smtClean="0"/>
              <a:pPr/>
              <a:t>5</a:t>
            </a:fld>
            <a:endParaRPr lang="en-US" dirty="0"/>
          </a:p>
        </p:txBody>
      </p:sp>
    </p:spTree>
    <p:extLst>
      <p:ext uri="{BB962C8B-B14F-4D97-AF65-F5344CB8AC3E}">
        <p14:creationId xmlns:p14="http://schemas.microsoft.com/office/powerpoint/2010/main" val="2816258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sz="4800" dirty="0" smtClean="0"/>
              <a:t>The Communication Process</a:t>
            </a:r>
            <a:endParaRPr lang="en-US" sz="4800" dirty="0"/>
          </a:p>
        </p:txBody>
      </p:sp>
      <p:sp>
        <p:nvSpPr>
          <p:cNvPr id="4" name="Footer Placeholder 3"/>
          <p:cNvSpPr>
            <a:spLocks noGrp="1"/>
          </p:cNvSpPr>
          <p:nvPr>
            <p:ph type="ftr" sz="quarter" idx="11"/>
          </p:nvPr>
        </p:nvSpPr>
        <p:spPr>
          <a:xfrm>
            <a:off x="3200400" y="6400800"/>
            <a:ext cx="3608035" cy="2730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a:t>
            </a:r>
            <a:fld id="{8B016D05-D3A6-4AB6-8287-2606CC7CC690}" type="slidenum">
              <a:rPr lang="en-US" smtClean="0"/>
              <a:pPr/>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255679"/>
            <a:ext cx="6382124" cy="3078321"/>
          </a:xfrm>
        </p:spPr>
      </p:pic>
    </p:spTree>
    <p:extLst>
      <p:ext uri="{BB962C8B-B14F-4D97-AF65-F5344CB8AC3E}">
        <p14:creationId xmlns:p14="http://schemas.microsoft.com/office/powerpoint/2010/main" val="2001780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371600"/>
          </a:xfrm>
        </p:spPr>
        <p:txBody>
          <a:bodyPr/>
          <a:lstStyle/>
          <a:p>
            <a:r>
              <a:rPr lang="en-US" sz="4400" dirty="0" smtClean="0"/>
              <a:t>How to Communicate Useful Feedback to Employees</a:t>
            </a:r>
            <a:endParaRPr lang="en-US" sz="4400" dirty="0"/>
          </a:p>
        </p:txBody>
      </p:sp>
      <p:sp>
        <p:nvSpPr>
          <p:cNvPr id="4" name="Footer Placeholder 3"/>
          <p:cNvSpPr>
            <a:spLocks noGrp="1"/>
          </p:cNvSpPr>
          <p:nvPr>
            <p:ph type="ftr" sz="quarter" idx="11"/>
          </p:nvPr>
        </p:nvSpPr>
        <p:spPr>
          <a:xfrm>
            <a:off x="3200400" y="6417311"/>
            <a:ext cx="33794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a:t>
            </a:r>
            <a:fld id="{8B016D05-D3A6-4AB6-8287-2606CC7CC690}" type="slidenum">
              <a:rPr lang="en-US" smtClean="0"/>
              <a:pPr/>
              <a:t>7</a:t>
            </a:fld>
            <a:endParaRPr lang="en-US" dirty="0"/>
          </a:p>
        </p:txBody>
      </p:sp>
      <p:sp>
        <p:nvSpPr>
          <p:cNvPr id="6" name="Rounded Rectangle 5"/>
          <p:cNvSpPr/>
          <p:nvPr/>
        </p:nvSpPr>
        <p:spPr>
          <a:xfrm>
            <a:off x="1600200" y="1600200"/>
            <a:ext cx="6248400" cy="9906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atin typeface="Century Gothic" panose="020B0502020202020204" pitchFamily="34" charset="0"/>
            </a:endParaRPr>
          </a:p>
          <a:p>
            <a:pPr algn="ctr"/>
            <a:r>
              <a:rPr lang="en-US" sz="2400" b="1" dirty="0" smtClean="0">
                <a:latin typeface="Century Gothic" panose="020B0502020202020204" pitchFamily="34" charset="0"/>
              </a:rPr>
              <a:t>Focus on specific behaviors</a:t>
            </a:r>
          </a:p>
          <a:p>
            <a:pPr algn="ctr"/>
            <a:endParaRPr lang="en-US" sz="2000" dirty="0">
              <a:latin typeface="Century Gothic" panose="020B0502020202020204" pitchFamily="34" charset="0"/>
            </a:endParaRPr>
          </a:p>
        </p:txBody>
      </p:sp>
      <p:sp>
        <p:nvSpPr>
          <p:cNvPr id="7" name="Rounded Rectangle 6"/>
          <p:cNvSpPr/>
          <p:nvPr/>
        </p:nvSpPr>
        <p:spPr>
          <a:xfrm>
            <a:off x="1600200" y="2819400"/>
            <a:ext cx="6255328" cy="9906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Keep the feedback impersonal</a:t>
            </a:r>
          </a:p>
        </p:txBody>
      </p:sp>
      <p:sp>
        <p:nvSpPr>
          <p:cNvPr id="9" name="Rounded Rectangle 8"/>
          <p:cNvSpPr/>
          <p:nvPr/>
        </p:nvSpPr>
        <p:spPr>
          <a:xfrm>
            <a:off x="1600200" y="4038600"/>
            <a:ext cx="6255328" cy="990599"/>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Give the feedback at the appropriate time</a:t>
            </a:r>
          </a:p>
        </p:txBody>
      </p:sp>
      <p:sp>
        <p:nvSpPr>
          <p:cNvPr id="8" name="Rounded Rectangle 7"/>
          <p:cNvSpPr/>
          <p:nvPr/>
        </p:nvSpPr>
        <p:spPr>
          <a:xfrm>
            <a:off x="1600200" y="5181600"/>
            <a:ext cx="6255328" cy="990599"/>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Focus negative feedback on behaviors that can be controlled by employee</a:t>
            </a:r>
          </a:p>
        </p:txBody>
      </p:sp>
    </p:spTree>
    <p:extLst>
      <p:ext uri="{BB962C8B-B14F-4D97-AF65-F5344CB8AC3E}">
        <p14:creationId xmlns:p14="http://schemas.microsoft.com/office/powerpoint/2010/main" val="2126803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lstStyle/>
          <a:p>
            <a:r>
              <a:rPr lang="en-US" sz="4800" dirty="0" smtClean="0"/>
              <a:t>Encouraging Effective Communication</a:t>
            </a:r>
            <a:endParaRPr lang="en-US" sz="4800" dirty="0"/>
          </a:p>
        </p:txBody>
      </p:sp>
      <p:sp>
        <p:nvSpPr>
          <p:cNvPr id="4" name="Footer Placeholder 3"/>
          <p:cNvSpPr>
            <a:spLocks noGrp="1"/>
          </p:cNvSpPr>
          <p:nvPr>
            <p:ph type="ftr" sz="quarter" idx="11"/>
          </p:nvPr>
        </p:nvSpPr>
        <p:spPr>
          <a:xfrm>
            <a:off x="2895600" y="6437183"/>
            <a:ext cx="3608035" cy="365125"/>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a:t>
            </a:r>
            <a:fld id="{8B016D05-D3A6-4AB6-8287-2606CC7CC690}" type="slidenum">
              <a:rPr lang="en-US" smtClean="0"/>
              <a:pPr/>
              <a:t>8</a:t>
            </a:fld>
            <a:endParaRPr lang="en-US" dirty="0"/>
          </a:p>
        </p:txBody>
      </p:sp>
      <p:sp>
        <p:nvSpPr>
          <p:cNvPr id="6" name="Content Placeholder 6"/>
          <p:cNvSpPr>
            <a:spLocks noGrp="1"/>
          </p:cNvSpPr>
          <p:nvPr>
            <p:ph idx="1"/>
          </p:nvPr>
        </p:nvSpPr>
        <p:spPr>
          <a:xfrm>
            <a:off x="457200" y="1752600"/>
            <a:ext cx="7924800" cy="3581400"/>
          </a:xfrm>
        </p:spPr>
        <p:txBody>
          <a:bodyPr>
            <a:normAutofit/>
          </a:bodyPr>
          <a:lstStyle/>
          <a:p>
            <a:endParaRPr lang="en-US" sz="3200" dirty="0" smtClean="0">
              <a:solidFill>
                <a:schemeClr val="tx1">
                  <a:lumMod val="75000"/>
                  <a:lumOff val="25000"/>
                </a:schemeClr>
              </a:solidFill>
            </a:endParaRPr>
          </a:p>
          <a:p>
            <a:r>
              <a:rPr lang="en-US" sz="3200" dirty="0" smtClean="0">
                <a:solidFill>
                  <a:schemeClr val="tx1">
                    <a:lumMod val="75000"/>
                    <a:lumOff val="25000"/>
                  </a:schemeClr>
                </a:solidFill>
              </a:rPr>
              <a:t>Information Dissemination Programs</a:t>
            </a:r>
          </a:p>
          <a:p>
            <a:r>
              <a:rPr lang="en-US" sz="3200" dirty="0" smtClean="0">
                <a:solidFill>
                  <a:schemeClr val="tx1">
                    <a:lumMod val="75000"/>
                    <a:lumOff val="25000"/>
                  </a:schemeClr>
                </a:solidFill>
              </a:rPr>
              <a:t>The Employee Handbook</a:t>
            </a:r>
          </a:p>
          <a:p>
            <a:r>
              <a:rPr lang="en-US" sz="3200" dirty="0" smtClean="0">
                <a:solidFill>
                  <a:schemeClr val="tx1">
                    <a:lumMod val="75000"/>
                    <a:lumOff val="25000"/>
                  </a:schemeClr>
                </a:solidFill>
              </a:rPr>
              <a:t>Written Communication</a:t>
            </a:r>
          </a:p>
          <a:p>
            <a:r>
              <a:rPr lang="en-US" sz="3200" dirty="0" smtClean="0">
                <a:solidFill>
                  <a:schemeClr val="tx1">
                    <a:lumMod val="75000"/>
                    <a:lumOff val="25000"/>
                  </a:schemeClr>
                </a:solidFill>
              </a:rPr>
              <a:t>Audiovisual Communication</a:t>
            </a:r>
          </a:p>
          <a:p>
            <a:r>
              <a:rPr lang="en-US" sz="3200" dirty="0" smtClean="0">
                <a:solidFill>
                  <a:schemeClr val="tx1">
                    <a:lumMod val="75000"/>
                    <a:lumOff val="25000"/>
                  </a:schemeClr>
                </a:solidFill>
              </a:rPr>
              <a:t>Electronic Communication</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2070893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Guidelines for E-Mail</a:t>
            </a:r>
            <a:endParaRPr lang="en-US" dirty="0"/>
          </a:p>
        </p:txBody>
      </p:sp>
      <p:sp>
        <p:nvSpPr>
          <p:cNvPr id="4" name="Footer Placeholder 3"/>
          <p:cNvSpPr>
            <a:spLocks noGrp="1"/>
          </p:cNvSpPr>
          <p:nvPr>
            <p:ph type="ftr" sz="quarter" idx="11"/>
          </p:nvPr>
        </p:nvSpPr>
        <p:spPr>
          <a:xfrm>
            <a:off x="2667000" y="6400800"/>
            <a:ext cx="36080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13-</a:t>
            </a:r>
            <a:fld id="{8B016D05-D3A6-4AB6-8287-2606CC7CC690}" type="slidenum">
              <a:rPr lang="en-US" smtClean="0"/>
              <a:pPr/>
              <a:t>9</a:t>
            </a:fld>
            <a:endParaRPr lang="en-US" dirty="0"/>
          </a:p>
        </p:txBody>
      </p:sp>
      <p:sp>
        <p:nvSpPr>
          <p:cNvPr id="7" name="Content Placeholder 6"/>
          <p:cNvSpPr>
            <a:spLocks noGrp="1"/>
          </p:cNvSpPr>
          <p:nvPr>
            <p:ph idx="1"/>
          </p:nvPr>
        </p:nvSpPr>
        <p:spPr>
          <a:xfrm>
            <a:off x="457200" y="1752600"/>
            <a:ext cx="7924800" cy="4495800"/>
          </a:xfrm>
        </p:spPr>
        <p:txBody>
          <a:bodyPr>
            <a:normAutofit/>
          </a:bodyPr>
          <a:lstStyle/>
          <a:p>
            <a:r>
              <a:rPr lang="en-US" sz="2800" dirty="0" smtClean="0">
                <a:solidFill>
                  <a:schemeClr val="tx1">
                    <a:lumMod val="75000"/>
                    <a:lumOff val="25000"/>
                  </a:schemeClr>
                </a:solidFill>
              </a:rPr>
              <a:t>Establish an e-mail improvement team</a:t>
            </a:r>
          </a:p>
          <a:p>
            <a:r>
              <a:rPr lang="en-US" sz="2800" dirty="0" smtClean="0">
                <a:solidFill>
                  <a:schemeClr val="tx1">
                    <a:lumMod val="75000"/>
                    <a:lumOff val="25000"/>
                  </a:schemeClr>
                </a:solidFill>
              </a:rPr>
              <a:t>Create electronic files</a:t>
            </a:r>
          </a:p>
          <a:p>
            <a:r>
              <a:rPr lang="en-US" sz="2800" dirty="0" smtClean="0">
                <a:solidFill>
                  <a:schemeClr val="tx1">
                    <a:lumMod val="75000"/>
                    <a:lumOff val="25000"/>
                  </a:schemeClr>
                </a:solidFill>
              </a:rPr>
              <a:t>Set up a common folder</a:t>
            </a:r>
          </a:p>
          <a:p>
            <a:r>
              <a:rPr lang="en-US" sz="2800" dirty="0" smtClean="0">
                <a:solidFill>
                  <a:schemeClr val="tx1">
                    <a:lumMod val="75000"/>
                    <a:lumOff val="25000"/>
                  </a:schemeClr>
                </a:solidFill>
              </a:rPr>
              <a:t>Shut down computer notifications</a:t>
            </a:r>
          </a:p>
          <a:p>
            <a:r>
              <a:rPr lang="en-US" sz="2800" dirty="0" smtClean="0">
                <a:solidFill>
                  <a:schemeClr val="tx1">
                    <a:lumMod val="75000"/>
                    <a:lumOff val="25000"/>
                  </a:schemeClr>
                </a:solidFill>
              </a:rPr>
              <a:t>Monitor e</a:t>
            </a:r>
            <a:r>
              <a:rPr lang="en-US" sz="2800" dirty="0" smtClean="0">
                <a:solidFill>
                  <a:schemeClr val="tx1">
                    <a:lumMod val="75000"/>
                    <a:lumOff val="25000"/>
                  </a:schemeClr>
                </a:solidFill>
              </a:rPr>
              <a:t>-mails </a:t>
            </a:r>
          </a:p>
          <a:p>
            <a:r>
              <a:rPr lang="en-US" sz="2800" dirty="0" smtClean="0">
                <a:solidFill>
                  <a:schemeClr val="tx1">
                    <a:lumMod val="75000"/>
                    <a:lumOff val="25000"/>
                  </a:schemeClr>
                </a:solidFill>
              </a:rPr>
              <a:t>Protect </a:t>
            </a:r>
            <a:r>
              <a:rPr lang="en-US" sz="2800" dirty="0" smtClean="0">
                <a:solidFill>
                  <a:schemeClr val="tx1">
                    <a:lumMod val="75000"/>
                    <a:lumOff val="25000"/>
                  </a:schemeClr>
                </a:solidFill>
              </a:rPr>
              <a:t>sensitive documents</a:t>
            </a:r>
          </a:p>
          <a:p>
            <a:r>
              <a:rPr lang="en-US" sz="2800" dirty="0" smtClean="0">
                <a:solidFill>
                  <a:schemeClr val="tx1">
                    <a:lumMod val="75000"/>
                    <a:lumOff val="25000"/>
                  </a:schemeClr>
                </a:solidFill>
              </a:rPr>
              <a:t>Acknowledge </a:t>
            </a:r>
            <a:r>
              <a:rPr lang="en-US" sz="2800" dirty="0" smtClean="0">
                <a:solidFill>
                  <a:schemeClr val="tx1">
                    <a:lumMod val="75000"/>
                    <a:lumOff val="25000"/>
                  </a:schemeClr>
                </a:solidFill>
              </a:rPr>
              <a:t>e-mails</a:t>
            </a:r>
            <a:endParaRPr lang="en-US" sz="2800" dirty="0" smtClean="0">
              <a:solidFill>
                <a:schemeClr val="tx1">
                  <a:lumMod val="75000"/>
                  <a:lumOff val="25000"/>
                </a:schemeClr>
              </a:solidFill>
            </a:endParaRPr>
          </a:p>
          <a:p>
            <a:r>
              <a:rPr lang="en-US" sz="2800" dirty="0" smtClean="0">
                <a:solidFill>
                  <a:schemeClr val="tx1">
                    <a:lumMod val="75000"/>
                    <a:lumOff val="25000"/>
                  </a:schemeClr>
                </a:solidFill>
              </a:rPr>
              <a:t>Establish e-mail policies</a:t>
            </a:r>
            <a:endParaRPr lang="en-US" sz="2800" dirty="0" smtClean="0">
              <a:solidFill>
                <a:schemeClr val="tx1">
                  <a:lumMod val="75000"/>
                  <a:lumOff val="25000"/>
                </a:schemeClr>
              </a:solidFill>
            </a:endParaRPr>
          </a:p>
          <a:p>
            <a:endParaRPr lang="en-US" sz="2800" dirty="0">
              <a:solidFill>
                <a:schemeClr val="tx1">
                  <a:lumMod val="75000"/>
                  <a:lumOff val="25000"/>
                </a:schemeClr>
              </a:solidFill>
            </a:endParaRPr>
          </a:p>
        </p:txBody>
      </p:sp>
    </p:spTree>
    <p:extLst>
      <p:ext uri="{BB962C8B-B14F-4D97-AF65-F5344CB8AC3E}">
        <p14:creationId xmlns:p14="http://schemas.microsoft.com/office/powerpoint/2010/main" val="30218093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1017</TotalTime>
  <Words>2435</Words>
  <Application>Microsoft Office PowerPoint</Application>
  <PresentationFormat>On-screen Show (4:3)</PresentationFormat>
  <Paragraphs>227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Executive</vt:lpstr>
      <vt:lpstr>Chapter 13</vt:lpstr>
      <vt:lpstr>Chapter Challenges</vt:lpstr>
      <vt:lpstr>The Managerial Perspective</vt:lpstr>
      <vt:lpstr>Employee Relations</vt:lpstr>
      <vt:lpstr>Developing Employee Communications</vt:lpstr>
      <vt:lpstr>The Communication Process</vt:lpstr>
      <vt:lpstr>How to Communicate Useful Feedback to Employees</vt:lpstr>
      <vt:lpstr>Encouraging Effective Communication</vt:lpstr>
      <vt:lpstr>Guidelines for E-Mail</vt:lpstr>
      <vt:lpstr>Facilitating Effective Communication</vt:lpstr>
      <vt:lpstr>Key to Managing Telecommuters</vt:lpstr>
      <vt:lpstr>Managerial Behaviors That Promote Interpersonal Trust</vt:lpstr>
      <vt:lpstr>Employee Feedback Programs</vt:lpstr>
      <vt:lpstr>Employee Assistance Program (EAP)</vt:lpstr>
      <vt:lpstr>Employee Recognition Programs</vt:lpstr>
      <vt:lpstr>Summary and Conclusions</vt:lpstr>
      <vt:lpstr>Pearson Education, Inc. Copyright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Laura Alderson</dc:creator>
  <cp:lastModifiedBy>Kirsten</cp:lastModifiedBy>
  <cp:revision>176</cp:revision>
  <dcterms:created xsi:type="dcterms:W3CDTF">2014-11-19T12:53:13Z</dcterms:created>
  <dcterms:modified xsi:type="dcterms:W3CDTF">2014-12-09T21:51:57Z</dcterms:modified>
</cp:coreProperties>
</file>