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handoutMasterIdLst>
    <p:handoutMasterId r:id="rId29"/>
  </p:handoutMasterIdLst>
  <p:sldIdLst>
    <p:sldId id="287" r:id="rId2"/>
    <p:sldId id="256" r:id="rId3"/>
    <p:sldId id="257" r:id="rId4"/>
    <p:sldId id="260" r:id="rId5"/>
    <p:sldId id="262" r:id="rId6"/>
    <p:sldId id="281" r:id="rId7"/>
    <p:sldId id="263" r:id="rId8"/>
    <p:sldId id="261" r:id="rId9"/>
    <p:sldId id="264" r:id="rId10"/>
    <p:sldId id="265" r:id="rId11"/>
    <p:sldId id="266" r:id="rId12"/>
    <p:sldId id="267" r:id="rId13"/>
    <p:sldId id="268" r:id="rId14"/>
    <p:sldId id="282" r:id="rId15"/>
    <p:sldId id="278" r:id="rId16"/>
    <p:sldId id="275" r:id="rId17"/>
    <p:sldId id="276" r:id="rId18"/>
    <p:sldId id="284" r:id="rId19"/>
    <p:sldId id="258" r:id="rId20"/>
    <p:sldId id="285" r:id="rId21"/>
    <p:sldId id="286" r:id="rId22"/>
    <p:sldId id="283" r:id="rId23"/>
    <p:sldId id="273" r:id="rId24"/>
    <p:sldId id="280" r:id="rId25"/>
    <p:sldId id="259"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5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44" autoAdjust="0"/>
  </p:normalViewPr>
  <p:slideViewPr>
    <p:cSldViewPr>
      <p:cViewPr varScale="1">
        <p:scale>
          <a:sx n="106" d="100"/>
          <a:sy n="106" d="100"/>
        </p:scale>
        <p:origin x="1764" y="102"/>
      </p:cViewPr>
      <p:guideLst>
        <p:guide orient="horz" pos="2160"/>
        <p:guide pos="2880"/>
      </p:guideLst>
    </p:cSldViewPr>
  </p:slideViewPr>
  <p:notesTextViewPr>
    <p:cViewPr>
      <p:scale>
        <a:sx n="100" d="100"/>
        <a:sy n="100" d="100"/>
      </p:scale>
      <p:origin x="0" y="0"/>
    </p:cViewPr>
  </p:notesTextViewPr>
  <p:notesViewPr>
    <p:cSldViewPr>
      <p:cViewPr varScale="1">
        <p:scale>
          <a:sx n="43" d="100"/>
          <a:sy n="43" d="100"/>
        </p:scale>
        <p:origin x="-1147"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17240D-192E-5843-9C25-9A4E5D4FB478}" type="datetimeFigureOut">
              <a:rPr lang="en-US" smtClean="0"/>
              <a:pPr/>
              <a:t>8/24/2016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565308-E1FA-6445-8CB0-F1D4E4F4936C}" type="slidenum">
              <a:rPr lang="en-US" smtClean="0"/>
              <a:pPr/>
              <a:t>‹#›</a:t>
            </a:fld>
            <a:endParaRPr lang="en-US"/>
          </a:p>
        </p:txBody>
      </p:sp>
    </p:spTree>
    <p:extLst>
      <p:ext uri="{BB962C8B-B14F-4D97-AF65-F5344CB8AC3E}">
        <p14:creationId xmlns:p14="http://schemas.microsoft.com/office/powerpoint/2010/main" val="1679138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910B9-F012-4047-B3F1-3BE9A88C26B3}" type="slidenum">
              <a:rPr lang="en-US" smtClean="0"/>
              <a:pPr/>
              <a:t>‹#›</a:t>
            </a:fld>
            <a:endParaRPr lang="en-US"/>
          </a:p>
        </p:txBody>
      </p:sp>
    </p:spTree>
    <p:extLst>
      <p:ext uri="{BB962C8B-B14F-4D97-AF65-F5344CB8AC3E}">
        <p14:creationId xmlns:p14="http://schemas.microsoft.com/office/powerpoint/2010/main" val="28064711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a:t>
            </a:fld>
            <a:endParaRPr lang="en-US"/>
          </a:p>
        </p:txBody>
      </p:sp>
    </p:spTree>
    <p:extLst>
      <p:ext uri="{BB962C8B-B14F-4D97-AF65-F5344CB8AC3E}">
        <p14:creationId xmlns:p14="http://schemas.microsoft.com/office/powerpoint/2010/main" val="1841532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a:t>
            </a:r>
            <a:r>
              <a:rPr lang="en-US" b="1" baseline="0" dirty="0" err="1" smtClean="0"/>
              <a:t>boundaryless</a:t>
            </a:r>
            <a:r>
              <a:rPr lang="en-US" b="1" baseline="0" dirty="0" smtClean="0"/>
              <a:t> organizational structure</a:t>
            </a:r>
            <a:r>
              <a:rPr lang="en-US" b="0" baseline="0" dirty="0" smtClean="0"/>
              <a:t> enables an organization to form relationships with customers, suppliers, and/or competitors, either to pool organizational resources for mutual benefit or to encourage cooperation in an uncertain environment.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10</a:t>
            </a:fld>
            <a:endParaRPr lang="en-US" dirty="0"/>
          </a:p>
        </p:txBody>
      </p:sp>
    </p:spTree>
    <p:extLst>
      <p:ext uri="{BB962C8B-B14F-4D97-AF65-F5344CB8AC3E}">
        <p14:creationId xmlns:p14="http://schemas.microsoft.com/office/powerpoint/2010/main" val="358555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Work-flow analysis</a:t>
            </a:r>
            <a:r>
              <a:rPr lang="en-US" dirty="0" smtClean="0"/>
              <a:t>:</a:t>
            </a:r>
            <a:r>
              <a:rPr lang="en-US" baseline="0" dirty="0" smtClean="0"/>
              <a:t> </a:t>
            </a:r>
          </a:p>
          <a:p>
            <a:r>
              <a:rPr lang="en-US" dirty="0" smtClean="0">
                <a:solidFill>
                  <a:schemeClr val="tx1">
                    <a:lumMod val="75000"/>
                    <a:lumOff val="25000"/>
                  </a:schemeClr>
                </a:solidFill>
              </a:rPr>
              <a:t>1. Examines how work creates or adds value to the ongoing process in a business</a:t>
            </a:r>
          </a:p>
          <a:p>
            <a:r>
              <a:rPr lang="en-US" dirty="0" smtClean="0">
                <a:solidFill>
                  <a:schemeClr val="tx1">
                    <a:lumMod val="75000"/>
                    <a:lumOff val="25000"/>
                  </a:schemeClr>
                </a:solidFill>
              </a:rPr>
              <a:t>2. Examines how work moves from the customer through the organization and then as a product or service</a:t>
            </a:r>
          </a:p>
          <a:p>
            <a:r>
              <a:rPr lang="en-US" dirty="0" smtClean="0">
                <a:solidFill>
                  <a:schemeClr val="tx1">
                    <a:lumMod val="75000"/>
                    <a:lumOff val="25000"/>
                  </a:schemeClr>
                </a:solidFill>
              </a:rPr>
              <a:t>3. Examines how some steps or jobs can be eliminated, combined, or simplified</a:t>
            </a:r>
          </a:p>
          <a:p>
            <a:r>
              <a:rPr lang="en-US" dirty="0" smtClean="0">
                <a:solidFill>
                  <a:schemeClr val="tx1">
                    <a:lumMod val="75000"/>
                    <a:lumOff val="25000"/>
                  </a:schemeClr>
                </a:solidFill>
              </a:rPr>
              <a:t>4. Tightens the alignment between employees’ work and customer needs</a:t>
            </a:r>
          </a:p>
          <a:p>
            <a:r>
              <a:rPr lang="en-US" dirty="0" smtClean="0">
                <a:solidFill>
                  <a:schemeClr val="tx1">
                    <a:lumMod val="75000"/>
                    <a:lumOff val="25000"/>
                  </a:schemeClr>
                </a:solidFill>
              </a:rPr>
              <a:t>When it is determined that the whole process needs to be rethought, a company will engage</a:t>
            </a:r>
            <a:r>
              <a:rPr lang="en-US" baseline="0" dirty="0" smtClean="0">
                <a:solidFill>
                  <a:schemeClr val="tx1">
                    <a:lumMod val="75000"/>
                    <a:lumOff val="25000"/>
                  </a:schemeClr>
                </a:solidFill>
              </a:rPr>
              <a:t> in </a:t>
            </a:r>
            <a:r>
              <a:rPr lang="en-US" b="1" baseline="0" dirty="0" smtClean="0">
                <a:solidFill>
                  <a:schemeClr val="tx1">
                    <a:lumMod val="75000"/>
                    <a:lumOff val="25000"/>
                  </a:schemeClr>
                </a:solidFill>
              </a:rPr>
              <a:t>business process reengineering </a:t>
            </a:r>
            <a:r>
              <a:rPr lang="en-US" baseline="0" dirty="0" smtClean="0">
                <a:solidFill>
                  <a:schemeClr val="tx1">
                    <a:lumMod val="75000"/>
                    <a:lumOff val="25000"/>
                  </a:schemeClr>
                </a:solidFill>
              </a:rPr>
              <a:t>(BPR).</a:t>
            </a:r>
            <a:endParaRPr lang="en-US"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11</a:t>
            </a:fld>
            <a:endParaRPr lang="en-US" dirty="0"/>
          </a:p>
        </p:txBody>
      </p:sp>
    </p:spTree>
    <p:extLst>
      <p:ext uri="{BB962C8B-B14F-4D97-AF65-F5344CB8AC3E}">
        <p14:creationId xmlns:p14="http://schemas.microsoft.com/office/powerpoint/2010/main" val="1925074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a:t>
            </a:r>
            <a:r>
              <a:rPr lang="en-US" i="1" dirty="0" smtClean="0"/>
              <a:t>reengineering</a:t>
            </a:r>
            <a:r>
              <a:rPr lang="en-US" baseline="0" dirty="0" smtClean="0"/>
              <a:t> was coined by Michael Hammer and James </a:t>
            </a:r>
            <a:r>
              <a:rPr lang="en-US" baseline="0" dirty="0" err="1" smtClean="0"/>
              <a:t>Champy</a:t>
            </a:r>
            <a:r>
              <a:rPr lang="en-US" baseline="0" dirty="0" smtClean="0"/>
              <a:t> in their pioneering book </a:t>
            </a:r>
            <a:r>
              <a:rPr lang="en-US" i="1" baseline="0" dirty="0" smtClean="0"/>
              <a:t>Reengineering the Corporation</a:t>
            </a:r>
            <a:r>
              <a:rPr lang="en-US" baseline="0" dirty="0" smtClean="0"/>
              <a:t>.</a:t>
            </a:r>
          </a:p>
          <a:p>
            <a:r>
              <a:rPr lang="en-US" b="1" baseline="0" dirty="0" smtClean="0"/>
              <a:t>Business process reengineering (BPR): </a:t>
            </a:r>
            <a:r>
              <a:rPr lang="en-US" b="0" baseline="0" dirty="0" smtClean="0"/>
              <a:t>This</a:t>
            </a:r>
            <a:r>
              <a:rPr lang="en-US" b="1" baseline="0" dirty="0" smtClean="0"/>
              <a:t> </a:t>
            </a:r>
            <a:r>
              <a:rPr lang="en-US" baseline="0" dirty="0" smtClean="0"/>
              <a:t>is not a quick fix but rather a fundamental rethinking and radical redesign of business processes to achieve dramatic improvements in cost, quality, service, and speed.</a:t>
            </a:r>
          </a:p>
          <a:p>
            <a:r>
              <a:rPr lang="en-US" baseline="0" dirty="0" smtClean="0"/>
              <a:t>Figure 2.2 shows the steps in processing a loan application at IBM Credit Corporation both before and after BPR.</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12</a:t>
            </a:fld>
            <a:endParaRPr lang="en-US" dirty="0"/>
          </a:p>
        </p:txBody>
      </p:sp>
    </p:spTree>
    <p:extLst>
      <p:ext uri="{BB962C8B-B14F-4D97-AF65-F5344CB8AC3E}">
        <p14:creationId xmlns:p14="http://schemas.microsoft.com/office/powerpoint/2010/main" val="948577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Teams:</a:t>
            </a:r>
            <a:r>
              <a:rPr lang="en-US" dirty="0" smtClean="0"/>
              <a:t> A small number of people with complementary skills who work toward common goals for which they hold themselves</a:t>
            </a:r>
            <a:r>
              <a:rPr lang="en-US" baseline="0" dirty="0" smtClean="0"/>
              <a:t> mutually accountable. The optimal number for teams is five or six members. Teams are generally found in </a:t>
            </a:r>
            <a:r>
              <a:rPr lang="en-US" baseline="0" dirty="0" err="1" smtClean="0"/>
              <a:t>boundaryless</a:t>
            </a:r>
            <a:r>
              <a:rPr lang="en-US" baseline="0" dirty="0" smtClean="0"/>
              <a:t> organizations that have flat organizational structures.</a:t>
            </a:r>
          </a:p>
          <a:p>
            <a:r>
              <a:rPr lang="en-US" baseline="0" dirty="0" smtClean="0"/>
              <a:t>Several types of teams are used in organizations today.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13</a:t>
            </a:fld>
            <a:endParaRPr lang="en-US" dirty="0"/>
          </a:p>
        </p:txBody>
      </p:sp>
    </p:spTree>
    <p:extLst>
      <p:ext uri="{BB962C8B-B14F-4D97-AF65-F5344CB8AC3E}">
        <p14:creationId xmlns:p14="http://schemas.microsoft.com/office/powerpoint/2010/main" val="2819995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There</a:t>
            </a:r>
            <a:r>
              <a:rPr lang="en-US" b="0" baseline="0" dirty="0" smtClean="0"/>
              <a:t> are a number of different types of teams, including self-managed, problem-solving, special-purpose, and virtual teams.</a:t>
            </a:r>
            <a:br>
              <a:rPr lang="en-US" b="0" baseline="0" dirty="0" smtClean="0"/>
            </a:br>
            <a:r>
              <a:rPr lang="en-US" b="1" baseline="0" dirty="0" smtClean="0"/>
              <a:t>Self-managed teams</a:t>
            </a:r>
            <a:r>
              <a:rPr lang="en-US" b="0" baseline="0" dirty="0" smtClean="0"/>
              <a:t>: Teams responsible for producing an entire product, a component, or an ongoing service.</a:t>
            </a:r>
          </a:p>
          <a:p>
            <a:r>
              <a:rPr lang="en-US" b="1" baseline="0" dirty="0" smtClean="0"/>
              <a:t>Problem-solving teams</a:t>
            </a:r>
            <a:r>
              <a:rPr lang="en-US" b="0" baseline="0" dirty="0" smtClean="0"/>
              <a:t>: Teams consisting of volunteers from a unit or department who meet for one or two hours per week to discuss quality improvement, cost reduction, or improvement in the work environment.</a:t>
            </a:r>
          </a:p>
          <a:p>
            <a:r>
              <a:rPr lang="en-US" b="1" baseline="0" dirty="0" smtClean="0"/>
              <a:t>Special-purpose teams</a:t>
            </a:r>
            <a:r>
              <a:rPr lang="en-US" b="0" baseline="0" dirty="0" smtClean="0"/>
              <a:t>: Teams or task forces consisting of workers who span functional or organizational boundaries and whose purpose is to examine complex issues.</a:t>
            </a:r>
          </a:p>
          <a:p>
            <a:r>
              <a:rPr lang="en-US" b="1" baseline="0" dirty="0" smtClean="0"/>
              <a:t>Virtual teams</a:t>
            </a:r>
            <a:r>
              <a:rPr lang="en-US" b="0" baseline="0" dirty="0" smtClean="0"/>
              <a:t>: Teams that rely on interactive technology to work together when separated by physical distance.  </a:t>
            </a:r>
            <a:endParaRPr lang="en-US" b="0"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14</a:t>
            </a:fld>
            <a:endParaRPr lang="en-US" dirty="0"/>
          </a:p>
        </p:txBody>
      </p:sp>
    </p:spTree>
    <p:extLst>
      <p:ext uri="{BB962C8B-B14F-4D97-AF65-F5344CB8AC3E}">
        <p14:creationId xmlns:p14="http://schemas.microsoft.com/office/powerpoint/2010/main" val="2819995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Motivation</a:t>
            </a:r>
            <a:r>
              <a:rPr lang="en-US" b="0" dirty="0" smtClean="0"/>
              <a:t> can be defined as that which energizes, directs, and sustains human behavior.</a:t>
            </a:r>
            <a:r>
              <a:rPr lang="en-US" b="0" baseline="0" dirty="0" smtClean="0"/>
              <a:t> Motivation theory seeks to explain why employees are more motivated by and satisfied with one type of work than another.</a:t>
            </a:r>
          </a:p>
          <a:p>
            <a:r>
              <a:rPr lang="en-US" b="1" baseline="0" dirty="0" smtClean="0"/>
              <a:t>Two-factor theory</a:t>
            </a:r>
            <a:r>
              <a:rPr lang="en-US" b="0" baseline="0" dirty="0" smtClean="0"/>
              <a:t> by Hertzberg attempts to identify and explain the factors that employees find satisfying and dissatisfying about their jobs. One factor is hygiene or maintenance factors that must be present for there to be no dissatisfaction. The other factors are motivators that are internal job factors that lead to job satisfaction and higher motivation.</a:t>
            </a:r>
          </a:p>
          <a:p>
            <a:r>
              <a:rPr lang="en-US" b="1" baseline="0" dirty="0" smtClean="0"/>
              <a:t>Work adjustment theory </a:t>
            </a:r>
            <a:r>
              <a:rPr lang="en-US" b="0" baseline="0" dirty="0" smtClean="0"/>
              <a:t>considers the fit between employee needs and abilities and the overall job. The idea is that the better the fit, the more motivated a worker will be.</a:t>
            </a:r>
          </a:p>
          <a:p>
            <a:r>
              <a:rPr lang="en-US" b="1" baseline="0" dirty="0" smtClean="0"/>
              <a:t>Goal-setting theory </a:t>
            </a:r>
            <a:r>
              <a:rPr lang="en-US" b="0" baseline="0" dirty="0" smtClean="0"/>
              <a:t>looks at setting goals that are clear, challenging, and attainable. The more a manager can provide goals with these characteristics and consistent feedback, the higher the motivation level of the individual will be. </a:t>
            </a:r>
          </a:p>
          <a:p>
            <a:r>
              <a:rPr lang="en-US" b="1" baseline="0" dirty="0" smtClean="0"/>
              <a:t>Job characteristics theory, </a:t>
            </a:r>
            <a:r>
              <a:rPr lang="en-US" b="0" baseline="0" dirty="0" smtClean="0"/>
              <a:t>by Hackman and Oldham, states that employees will be more motivated to work and more satisfied with their jobs to the extent that jobs contain certain core characteristics. We’ll take a closer look at the job characteristics model (theory).</a:t>
            </a:r>
            <a:endParaRPr lang="en-US" b="1"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15</a:t>
            </a:fld>
            <a:endParaRPr lang="en-US" dirty="0"/>
          </a:p>
        </p:txBody>
      </p:sp>
    </p:spTree>
    <p:extLst>
      <p:ext uri="{BB962C8B-B14F-4D97-AF65-F5344CB8AC3E}">
        <p14:creationId xmlns:p14="http://schemas.microsoft.com/office/powerpoint/2010/main" val="20116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 core job characteristics that activate three critical psychological states. The core job characteristics are: </a:t>
            </a:r>
          </a:p>
          <a:p>
            <a:r>
              <a:rPr lang="en-US" b="1" dirty="0" smtClean="0"/>
              <a:t>Skill variety</a:t>
            </a:r>
            <a:r>
              <a:rPr lang="en-US" baseline="0" dirty="0" smtClean="0"/>
              <a:t>—i</a:t>
            </a:r>
            <a:r>
              <a:rPr lang="en-US" dirty="0" smtClean="0"/>
              <a:t>nvolves different tasks</a:t>
            </a:r>
            <a:r>
              <a:rPr lang="en-US" baseline="0" dirty="0" smtClean="0"/>
              <a:t> and requires a variety of different skills, abilities, and talents</a:t>
            </a:r>
          </a:p>
          <a:p>
            <a:r>
              <a:rPr lang="en-US" b="1" baseline="0" dirty="0" smtClean="0"/>
              <a:t>Task identity</a:t>
            </a:r>
            <a:r>
              <a:rPr lang="en-US" baseline="0" dirty="0" smtClean="0"/>
              <a:t>—the degree to which a person can do the job from beginning to end with visible outcome</a:t>
            </a:r>
          </a:p>
          <a:p>
            <a:r>
              <a:rPr lang="en-US" b="1" baseline="0" dirty="0" smtClean="0"/>
              <a:t>Task significance</a:t>
            </a:r>
            <a:r>
              <a:rPr lang="en-US" baseline="0" dirty="0" smtClean="0"/>
              <a:t>—the degree to which the job impacts others and is perceived as important</a:t>
            </a:r>
          </a:p>
          <a:p>
            <a:r>
              <a:rPr lang="en-US" b="1" baseline="0" dirty="0" smtClean="0"/>
              <a:t>Autonomy</a:t>
            </a:r>
            <a:r>
              <a:rPr lang="en-US" baseline="0" dirty="0" smtClean="0"/>
              <a:t>—the amount of freedom to make decisions and the ability of the employee to use discretion</a:t>
            </a:r>
          </a:p>
          <a:p>
            <a:r>
              <a:rPr lang="en-US" b="1" baseline="0" dirty="0" smtClean="0"/>
              <a:t>Feedback</a:t>
            </a:r>
            <a:r>
              <a:rPr lang="en-US" baseline="0" dirty="0" smtClean="0"/>
              <a:t>—the degree to which the job provides the employee with clear and direct information</a:t>
            </a:r>
          </a:p>
          <a:p>
            <a:endParaRPr lang="en-US" baseline="0" dirty="0" smtClean="0"/>
          </a:p>
          <a:p>
            <a:r>
              <a:rPr lang="en-US" baseline="0" dirty="0" smtClean="0"/>
              <a:t>Jobs must be designed to include these five core job characteristics that will lead to positive psychological states (experienced meaningfulness, responsibility, and knowledge of results) and organizationally desired personal and work outcomes (higher motivation, work performance, and satisfaction). </a:t>
            </a:r>
          </a:p>
        </p:txBody>
      </p:sp>
      <p:sp>
        <p:nvSpPr>
          <p:cNvPr id="4" name="Slide Number Placeholder 3"/>
          <p:cNvSpPr>
            <a:spLocks noGrp="1"/>
          </p:cNvSpPr>
          <p:nvPr>
            <p:ph type="sldNum" sz="quarter" idx="10"/>
          </p:nvPr>
        </p:nvSpPr>
        <p:spPr/>
        <p:txBody>
          <a:bodyPr/>
          <a:lstStyle/>
          <a:p>
            <a:fld id="{564910B9-F012-4047-B3F1-3BE9A88C26B3}" type="slidenum">
              <a:rPr lang="en-US" smtClean="0"/>
              <a:pPr/>
              <a:t>16</a:t>
            </a:fld>
            <a:endParaRPr lang="en-US" dirty="0"/>
          </a:p>
        </p:txBody>
      </p:sp>
    </p:spTree>
    <p:extLst>
      <p:ext uri="{BB962C8B-B14F-4D97-AF65-F5344CB8AC3E}">
        <p14:creationId xmlns:p14="http://schemas.microsoft.com/office/powerpoint/2010/main" val="300558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Job</a:t>
            </a:r>
            <a:r>
              <a:rPr lang="en-US" b="1" baseline="0" dirty="0" smtClean="0"/>
              <a:t> design</a:t>
            </a:r>
            <a:r>
              <a:rPr lang="en-US" baseline="0" dirty="0" smtClean="0"/>
              <a:t> is the process of organizing work into the tasks required to perform a specific job.</a:t>
            </a:r>
          </a:p>
          <a:p>
            <a:r>
              <a:rPr lang="en-US" baseline="0" dirty="0" smtClean="0"/>
              <a:t>Now let’s look at the five approaches to job design. The three important influences on job design are (1) work-flow analysis, (2) business strategy, and (3) organizational structure that best fits that strategy.</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17</a:t>
            </a:fld>
            <a:endParaRPr lang="en-US" dirty="0"/>
          </a:p>
        </p:txBody>
      </p:sp>
    </p:spTree>
    <p:extLst>
      <p:ext uri="{BB962C8B-B14F-4D97-AF65-F5344CB8AC3E}">
        <p14:creationId xmlns:p14="http://schemas.microsoft.com/office/powerpoint/2010/main" val="1035921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Work</a:t>
            </a:r>
            <a:r>
              <a:rPr lang="en-US" b="1" baseline="0" dirty="0" smtClean="0"/>
              <a:t> simplification</a:t>
            </a:r>
            <a:r>
              <a:rPr lang="en-US" baseline="0" dirty="0" smtClean="0"/>
              <a:t>: Assumes that work can be broken down into simple, repetitive tasks that maximize efficiency.</a:t>
            </a:r>
          </a:p>
          <a:p>
            <a:r>
              <a:rPr lang="en-US" b="1" baseline="0" dirty="0" smtClean="0"/>
              <a:t>Job enlargement</a:t>
            </a:r>
            <a:r>
              <a:rPr lang="en-US" baseline="0" dirty="0" smtClean="0"/>
              <a:t>: Expands the job’s duties by adding extra duties and is created to mitigate job boredom.</a:t>
            </a:r>
            <a:br>
              <a:rPr lang="en-US" baseline="0" dirty="0" smtClean="0"/>
            </a:br>
            <a:r>
              <a:rPr lang="en-US" b="1" baseline="0" dirty="0" smtClean="0"/>
              <a:t>Job rotation: </a:t>
            </a:r>
            <a:r>
              <a:rPr lang="en-US" b="0" baseline="0" dirty="0" smtClean="0"/>
              <a:t>Rotates workers among different narrowly defined tasks without disrupting the flow of work. Job rotation is also created to reduce job boredom. </a:t>
            </a:r>
          </a:p>
          <a:p>
            <a:r>
              <a:rPr lang="en-US" b="1" baseline="0" dirty="0" smtClean="0"/>
              <a:t>Job enrichment</a:t>
            </a:r>
            <a:r>
              <a:rPr lang="en-US" b="0" baseline="0" dirty="0" smtClean="0"/>
              <a:t>: Gives employees more opportunities for autonomy and feedback. It expands both the horizontal and vertical dimensions of a job.</a:t>
            </a:r>
          </a:p>
          <a:p>
            <a:r>
              <a:rPr lang="en-US" b="1" baseline="0" dirty="0" smtClean="0"/>
              <a:t>Team-based design</a:t>
            </a:r>
            <a:r>
              <a:rPr lang="en-US" b="0" baseline="0" dirty="0" smtClean="0"/>
              <a:t>: Focuses on giving a team, rather than an individual, a whole and meaningful piece of work to do.</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18</a:t>
            </a:fld>
            <a:endParaRPr lang="en-US" dirty="0"/>
          </a:p>
        </p:txBody>
      </p:sp>
    </p:spTree>
    <p:extLst>
      <p:ext uri="{BB962C8B-B14F-4D97-AF65-F5344CB8AC3E}">
        <p14:creationId xmlns:p14="http://schemas.microsoft.com/office/powerpoint/2010/main" val="1035921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Job analysis</a:t>
            </a:r>
            <a:r>
              <a:rPr lang="en-US" dirty="0" smtClean="0"/>
              <a:t>: </a:t>
            </a:r>
            <a:r>
              <a:rPr lang="en-US" sz="1200" b="0" dirty="0" smtClean="0">
                <a:solidFill>
                  <a:schemeClr val="tx1">
                    <a:lumMod val="75000"/>
                    <a:lumOff val="25000"/>
                  </a:schemeClr>
                </a:solidFill>
              </a:rPr>
              <a:t>The systematic process of collecting information used to make decisions about jobs. Job analysis identifies the tasks, duties and responsibilities of a particular job.</a:t>
            </a:r>
            <a:br>
              <a:rPr lang="en-US" sz="1200" b="0" dirty="0" smtClean="0">
                <a:solidFill>
                  <a:schemeClr val="tx1">
                    <a:lumMod val="75000"/>
                    <a:lumOff val="25000"/>
                  </a:schemeClr>
                </a:solidFill>
              </a:rPr>
            </a:br>
            <a:r>
              <a:rPr lang="en-US" sz="1200" b="1" dirty="0" smtClean="0">
                <a:solidFill>
                  <a:schemeClr val="tx1">
                    <a:lumMod val="75000"/>
                    <a:lumOff val="25000"/>
                  </a:schemeClr>
                </a:solidFill>
              </a:rPr>
              <a:t>Task</a:t>
            </a:r>
            <a:r>
              <a:rPr lang="en-US" sz="1200" b="0" dirty="0" smtClean="0">
                <a:solidFill>
                  <a:schemeClr val="tx1">
                    <a:lumMod val="75000"/>
                    <a:lumOff val="25000"/>
                  </a:schemeClr>
                </a:solidFill>
              </a:rPr>
              <a:t>: A basic element</a:t>
            </a:r>
            <a:r>
              <a:rPr lang="en-US" sz="1200" b="0" baseline="0" dirty="0" smtClean="0">
                <a:solidFill>
                  <a:schemeClr val="tx1">
                    <a:lumMod val="75000"/>
                    <a:lumOff val="25000"/>
                  </a:schemeClr>
                </a:solidFill>
              </a:rPr>
              <a:t> of work that is a logical and necessary step in performing a job duty.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1">
                    <a:lumMod val="75000"/>
                    <a:lumOff val="25000"/>
                  </a:schemeClr>
                </a:solidFill>
              </a:rPr>
              <a:t>Duty</a:t>
            </a:r>
            <a:r>
              <a:rPr lang="en-US" sz="1200" b="0" baseline="0" dirty="0" smtClean="0">
                <a:solidFill>
                  <a:schemeClr val="tx1">
                    <a:lumMod val="75000"/>
                    <a:lumOff val="25000"/>
                  </a:schemeClr>
                </a:solidFill>
              </a:rPr>
              <a:t>: Consists of one or more tasks that constitute a significant activity performed in a job.</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1">
                    <a:lumMod val="75000"/>
                    <a:lumOff val="25000"/>
                  </a:schemeClr>
                </a:solidFill>
              </a:rPr>
              <a:t>Responsibility</a:t>
            </a:r>
            <a:r>
              <a:rPr lang="en-US" sz="1200" b="0" baseline="0" dirty="0" smtClean="0">
                <a:solidFill>
                  <a:schemeClr val="tx1">
                    <a:lumMod val="75000"/>
                    <a:lumOff val="25000"/>
                  </a:schemeClr>
                </a:solidFill>
              </a:rPr>
              <a:t>: One or several duties that identify and describe the major purpose or reason for the job’s existence. </a:t>
            </a:r>
            <a:endParaRPr lang="en-US" sz="1200" b="0"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19</a:t>
            </a:fld>
            <a:endParaRPr lang="en-US"/>
          </a:p>
        </p:txBody>
      </p:sp>
    </p:spTree>
    <p:extLst>
      <p:ext uri="{BB962C8B-B14F-4D97-AF65-F5344CB8AC3E}">
        <p14:creationId xmlns:p14="http://schemas.microsoft.com/office/powerpoint/2010/main" val="326258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changing nature of commerce</a:t>
            </a:r>
            <a:r>
              <a:rPr lang="en-US" baseline="0" dirty="0" smtClean="0"/>
              <a:t> and work flows, organizations are having to rethink jobs and processes to accommodate the global and technological aspects of change affecting today’s workplace. The workforce of today is considerably different from the workforce of the last decade. Let’s take a look at what managers and HR staff must consider when developing and managing work flows and job analyses.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a:t>
            </a:fld>
            <a:endParaRPr lang="en-US" dirty="0"/>
          </a:p>
        </p:txBody>
      </p:sp>
    </p:spTree>
    <p:extLst>
      <p:ext uri="{BB962C8B-B14F-4D97-AF65-F5344CB8AC3E}">
        <p14:creationId xmlns:p14="http://schemas.microsoft.com/office/powerpoint/2010/main" val="3211642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task inventory analysis </a:t>
            </a:r>
            <a:r>
              <a:rPr lang="en-US" dirty="0" smtClean="0"/>
              <a:t>is actually</a:t>
            </a:r>
            <a:r>
              <a:rPr lang="en-US" baseline="0" dirty="0" smtClean="0"/>
              <a:t> a collection of methods that are offshoots of the U.S. Air Force task inventory method. The technique is used to determine the knowledge, skills, and abilities (KSAs) needed to perform a job successfully. The analysis has three steps: (1) an interview, (2) a survey, and (3) generation of a task by a KSA matrix. </a:t>
            </a:r>
          </a:p>
          <a:p>
            <a:r>
              <a:rPr lang="en-US" baseline="0" dirty="0" smtClean="0"/>
              <a:t>This KSA matrix is used to rate the extent to which a variety of KSAs are important for the successful completion of each task. This figure is an abbreviated example of a KSA rating matrix.</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20</a:t>
            </a:fld>
            <a:endParaRPr lang="en-US"/>
          </a:p>
        </p:txBody>
      </p:sp>
    </p:spTree>
    <p:extLst>
      <p:ext uri="{BB962C8B-B14F-4D97-AF65-F5344CB8AC3E}">
        <p14:creationId xmlns:p14="http://schemas.microsoft.com/office/powerpoint/2010/main" val="3262582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Guidelines for conduction a job analysis:</a:t>
            </a:r>
          </a:p>
          <a:p>
            <a:r>
              <a:rPr lang="en-US" dirty="0" smtClean="0">
                <a:solidFill>
                  <a:schemeClr val="tx1">
                    <a:lumMod val="85000"/>
                    <a:lumOff val="15000"/>
                  </a:schemeClr>
                </a:solidFill>
              </a:rPr>
              <a:t>1. Determine the desired applications of the job analysis: should collect information on necessary knowledge,</a:t>
            </a:r>
            <a:r>
              <a:rPr lang="en-US" baseline="0" dirty="0" smtClean="0">
                <a:solidFill>
                  <a:schemeClr val="tx1">
                    <a:lumMod val="85000"/>
                    <a:lumOff val="15000"/>
                  </a:schemeClr>
                </a:solidFill>
              </a:rPr>
              <a:t> skills, and abilities that lead to job performance. </a:t>
            </a: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smtClean="0">
              <a:solidFill>
                <a:schemeClr val="tx1">
                  <a:lumMod val="85000"/>
                  <a:lumOff val="15000"/>
                </a:schemeClr>
              </a:solidFill>
            </a:endParaRPr>
          </a:p>
          <a:p>
            <a:r>
              <a:rPr lang="en-US" dirty="0" smtClean="0">
                <a:solidFill>
                  <a:schemeClr val="tx1">
                    <a:lumMod val="85000"/>
                    <a:lumOff val="15000"/>
                  </a:schemeClr>
                </a:solidFill>
              </a:rPr>
              <a:t>2. Select the jobs to be analyzed: jobs analyzed</a:t>
            </a:r>
            <a:r>
              <a:rPr lang="en-US" baseline="0" dirty="0" smtClean="0">
                <a:solidFill>
                  <a:schemeClr val="tx1">
                    <a:lumMod val="85000"/>
                    <a:lumOff val="15000"/>
                  </a:schemeClr>
                </a:solidFill>
              </a:rPr>
              <a:t> can include stability or obsolescence of job content and entry-level jobs.</a:t>
            </a:r>
            <a:endParaRPr lang="en-US" dirty="0" smtClean="0">
              <a:solidFill>
                <a:schemeClr val="tx1">
                  <a:lumMod val="85000"/>
                  <a:lumOff val="15000"/>
                </a:schemeClr>
              </a:solidFill>
            </a:endParaRPr>
          </a:p>
          <a:p>
            <a:pPr marL="0" indent="0">
              <a:buNone/>
            </a:pPr>
            <a:endParaRPr lang="en-US" dirty="0" smtClean="0">
              <a:solidFill>
                <a:schemeClr val="tx1">
                  <a:lumMod val="85000"/>
                  <a:lumOff val="15000"/>
                </a:schemeClr>
              </a:solidFill>
            </a:endParaRPr>
          </a:p>
          <a:p>
            <a:r>
              <a:rPr lang="en-US" dirty="0" smtClean="0">
                <a:solidFill>
                  <a:schemeClr val="tx1">
                    <a:lumMod val="85000"/>
                    <a:lumOff val="15000"/>
                  </a:schemeClr>
                </a:solidFill>
              </a:rPr>
              <a:t>3. Gather the job information: collect the desired information given the budget</a:t>
            </a:r>
            <a:r>
              <a:rPr lang="en-US" baseline="0" dirty="0" smtClean="0">
                <a:solidFill>
                  <a:schemeClr val="tx1">
                    <a:lumMod val="85000"/>
                    <a:lumOff val="15000"/>
                  </a:schemeClr>
                </a:solidFill>
              </a:rPr>
              <a:t> constraints.</a:t>
            </a:r>
            <a:endParaRPr lang="en-US" dirty="0" smtClean="0">
              <a:solidFill>
                <a:schemeClr val="tx1">
                  <a:lumMod val="85000"/>
                  <a:lumOff val="15000"/>
                </a:schemeClr>
              </a:solidFill>
            </a:endParaRPr>
          </a:p>
          <a:p>
            <a:pPr marL="0" indent="0">
              <a:buNone/>
            </a:pPr>
            <a:endParaRPr lang="en-US" dirty="0" smtClean="0">
              <a:solidFill>
                <a:schemeClr val="tx1">
                  <a:lumMod val="85000"/>
                  <a:lumOff val="15000"/>
                </a:schemeClr>
              </a:solidFill>
            </a:endParaRPr>
          </a:p>
          <a:p>
            <a:r>
              <a:rPr lang="en-US" dirty="0" smtClean="0">
                <a:solidFill>
                  <a:schemeClr val="tx1">
                    <a:lumMod val="85000"/>
                    <a:lumOff val="15000"/>
                  </a:schemeClr>
                </a:solidFill>
              </a:rPr>
              <a:t>4. Verify the accuracy of the job information: both job</a:t>
            </a:r>
            <a:r>
              <a:rPr lang="en-US" baseline="0" dirty="0" smtClean="0">
                <a:solidFill>
                  <a:schemeClr val="tx1">
                    <a:lumMod val="85000"/>
                    <a:lumOff val="15000"/>
                  </a:schemeClr>
                </a:solidFill>
              </a:rPr>
              <a:t> incumbents and their supervisors should review the job information.</a:t>
            </a:r>
            <a:endParaRPr lang="en-US" dirty="0" smtClean="0">
              <a:solidFill>
                <a:schemeClr val="tx1">
                  <a:lumMod val="85000"/>
                  <a:lumOff val="15000"/>
                </a:schemeClr>
              </a:solidFill>
            </a:endParaRPr>
          </a:p>
          <a:p>
            <a:pPr marL="0" indent="0">
              <a:buNone/>
            </a:pPr>
            <a:endParaRPr lang="en-US" dirty="0" smtClean="0">
              <a:solidFill>
                <a:schemeClr val="tx1">
                  <a:lumMod val="85000"/>
                  <a:lumOff val="15000"/>
                </a:schemeClr>
              </a:solidFill>
            </a:endParaRPr>
          </a:p>
          <a:p>
            <a:r>
              <a:rPr lang="en-US" dirty="0" smtClean="0">
                <a:solidFill>
                  <a:schemeClr val="tx1">
                    <a:lumMod val="85000"/>
                    <a:lumOff val="15000"/>
                  </a:schemeClr>
                </a:solidFill>
              </a:rPr>
              <a:t>5. Document the job analysis by writing a job description: summarize the essential duties and responsibilities as well</a:t>
            </a:r>
            <a:r>
              <a:rPr lang="en-US" baseline="0" dirty="0" smtClean="0">
                <a:solidFill>
                  <a:schemeClr val="tx1">
                    <a:lumMod val="85000"/>
                    <a:lumOff val="15000"/>
                  </a:schemeClr>
                </a:solidFill>
              </a:rPr>
              <a:t> as knowledge, skills, and abilities necessary for the job.</a:t>
            </a:r>
            <a:endParaRPr lang="en-US"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21</a:t>
            </a:fld>
            <a:endParaRPr lang="en-US"/>
          </a:p>
        </p:txBody>
      </p:sp>
    </p:spTree>
    <p:extLst>
      <p:ext uri="{BB962C8B-B14F-4D97-AF65-F5344CB8AC3E}">
        <p14:creationId xmlns:p14="http://schemas.microsoft.com/office/powerpoint/2010/main" val="2274177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job description </a:t>
            </a:r>
            <a:r>
              <a:rPr lang="en-US" dirty="0" smtClean="0"/>
              <a:t>is the</a:t>
            </a:r>
            <a:r>
              <a:rPr lang="en-US" baseline="0" dirty="0" smtClean="0"/>
              <a:t> summary of the job analysis. Elements of the job description include (1) identification of information, (2) job summary, (3) job duties, (4) job responsibilities, (5) job specifications (KSAs), and (6) minimum qualifications. </a:t>
            </a:r>
          </a:p>
          <a:p>
            <a:r>
              <a:rPr lang="en-US" b="1" baseline="0" dirty="0" smtClean="0"/>
              <a:t>Identification </a:t>
            </a:r>
            <a:r>
              <a:rPr lang="en-US" baseline="0" dirty="0" smtClean="0"/>
              <a:t>information includes job titles, location, and source of job-analysis information (e.g., DOL information in </a:t>
            </a:r>
            <a:r>
              <a:rPr lang="en-US" i="1" baseline="0" dirty="0" smtClean="0"/>
              <a:t>the Occupational Outlook Handbook </a:t>
            </a:r>
            <a:r>
              <a:rPr lang="en-US" baseline="0" dirty="0" smtClean="0"/>
              <a:t>of the Bureau of Labor Statistics).</a:t>
            </a:r>
          </a:p>
          <a:p>
            <a:r>
              <a:rPr lang="en-US" baseline="0" dirty="0" smtClean="0"/>
              <a:t>The job summary is a short statement that summarizes the job’s duties, responsibilities, and place in the organizational structure.</a:t>
            </a:r>
          </a:p>
          <a:p>
            <a:r>
              <a:rPr lang="en-US" baseline="0" dirty="0" smtClean="0"/>
              <a:t>Job duties explain what is done on the job, how it is done, and why it is done.</a:t>
            </a:r>
          </a:p>
          <a:p>
            <a:r>
              <a:rPr lang="en-US" baseline="0" dirty="0" smtClean="0"/>
              <a:t>Job specifications lists the KSAs.</a:t>
            </a:r>
          </a:p>
          <a:p>
            <a:r>
              <a:rPr lang="en-US" baseline="0" dirty="0" smtClean="0"/>
              <a:t>Minimum qualifications are the basic standards a job applicant must have to be considered for the job.</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22</a:t>
            </a:fld>
            <a:endParaRPr lang="en-US"/>
          </a:p>
        </p:txBody>
      </p:sp>
    </p:spTree>
    <p:extLst>
      <p:ext uri="{BB962C8B-B14F-4D97-AF65-F5344CB8AC3E}">
        <p14:creationId xmlns:p14="http://schemas.microsoft.com/office/powerpoint/2010/main" val="3262582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Contingent workers</a:t>
            </a:r>
            <a:r>
              <a:rPr lang="en-US" b="1" baseline="0" dirty="0" smtClean="0"/>
              <a:t> </a:t>
            </a:r>
            <a:r>
              <a:rPr lang="en-US" baseline="0" dirty="0" smtClean="0"/>
              <a:t>are hired to deal with temporary increases in an organization’s workload or to do work that is not a part of its core set of capabilities. Contingent workers include </a:t>
            </a:r>
            <a:r>
              <a:rPr lang="en-US" b="1" baseline="0" dirty="0" smtClean="0"/>
              <a:t>temporary</a:t>
            </a:r>
            <a:r>
              <a:rPr lang="en-US" baseline="0" dirty="0" smtClean="0"/>
              <a:t> employees (those hired for short-term work assignments through a third-party temporary agency), </a:t>
            </a:r>
            <a:r>
              <a:rPr lang="en-US" b="1" baseline="0" dirty="0" smtClean="0"/>
              <a:t>part-time</a:t>
            </a:r>
            <a:r>
              <a:rPr lang="en-US" baseline="0" dirty="0" smtClean="0"/>
              <a:t> employees (those who work less than 35 hours per week), and </a:t>
            </a:r>
            <a:r>
              <a:rPr lang="en-US" b="1" baseline="0" dirty="0" smtClean="0"/>
              <a:t>outsourcing/subcontracting</a:t>
            </a:r>
            <a:r>
              <a:rPr lang="en-US" baseline="0" dirty="0" smtClean="0"/>
              <a:t> employees (agreements/contracts with those employees who work for a third- party company, but are hired for specific work). </a:t>
            </a:r>
            <a:r>
              <a:rPr lang="en-US" b="1" baseline="0" dirty="0" smtClean="0"/>
              <a:t>Contract workers </a:t>
            </a:r>
            <a:r>
              <a:rPr lang="en-US" baseline="0" dirty="0" smtClean="0"/>
              <a:t>are employees who develop work relationships directly with the employer for specific work. </a:t>
            </a:r>
            <a:r>
              <a:rPr lang="en-US" b="1" baseline="0" dirty="0" smtClean="0"/>
              <a:t>College interns </a:t>
            </a:r>
            <a:r>
              <a:rPr lang="en-US" baseline="0" dirty="0" smtClean="0"/>
              <a:t>are the newest development in contingency work and consist of college students who work either full- or part-time  or are hired without pay.</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23</a:t>
            </a:fld>
            <a:endParaRPr lang="en-US" dirty="0"/>
          </a:p>
        </p:txBody>
      </p:sp>
    </p:spTree>
    <p:extLst>
      <p:ext uri="{BB962C8B-B14F-4D97-AF65-F5344CB8AC3E}">
        <p14:creationId xmlns:p14="http://schemas.microsoft.com/office/powerpoint/2010/main" val="655362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resource information systems (HRISs) are systems used to collect, record, store, analyze, and retrieve data concerning an organization’s human resources. A computerized HRIS contains</a:t>
            </a:r>
            <a:r>
              <a:rPr lang="en-US" baseline="0" dirty="0" smtClean="0"/>
              <a:t> computer hardware and software applications that work together to help managers make HR decisions. The table includes many HRIS applications.</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24</a:t>
            </a:fld>
            <a:endParaRPr lang="en-US"/>
          </a:p>
        </p:txBody>
      </p:sp>
    </p:spTree>
    <p:extLst>
      <p:ext uri="{BB962C8B-B14F-4D97-AF65-F5344CB8AC3E}">
        <p14:creationId xmlns:p14="http://schemas.microsoft.com/office/powerpoint/2010/main" val="850253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 The </a:t>
            </a:r>
            <a:r>
              <a:rPr lang="en-US" b="1" dirty="0" smtClean="0"/>
              <a:t>organizational perspective</a:t>
            </a:r>
            <a:r>
              <a:rPr lang="en-US" baseline="0" dirty="0" smtClean="0"/>
              <a:t> concerns a firm’s business strategy in how it determines how it structures its work.  Organizations may have beaurocratic, flat, or </a:t>
            </a:r>
            <a:r>
              <a:rPr lang="en-US" baseline="0" dirty="0" err="1" smtClean="0"/>
              <a:t>boundaryless</a:t>
            </a:r>
            <a:r>
              <a:rPr lang="en-US" baseline="0" dirty="0" smtClean="0"/>
              <a:t> structures.</a:t>
            </a:r>
          </a:p>
          <a:p>
            <a:r>
              <a:rPr lang="en-US" baseline="0" dirty="0" smtClean="0"/>
              <a:t>The </a:t>
            </a:r>
            <a:r>
              <a:rPr lang="en-US" b="1" baseline="0" dirty="0" smtClean="0"/>
              <a:t>group perspective </a:t>
            </a:r>
            <a:r>
              <a:rPr lang="en-US" baseline="0" dirty="0" smtClean="0"/>
              <a:t>concerns various team structures that may exist in firms. There may be self-managed, problem-solving, special-purpose, or virtual teams. </a:t>
            </a:r>
          </a:p>
          <a:p>
            <a:r>
              <a:rPr lang="en-US" baseline="0" dirty="0" smtClean="0"/>
              <a:t>The </a:t>
            </a:r>
            <a:r>
              <a:rPr lang="en-US" b="1" baseline="0" dirty="0" smtClean="0"/>
              <a:t>individual perspective </a:t>
            </a:r>
            <a:r>
              <a:rPr lang="en-US" baseline="0" dirty="0" smtClean="0"/>
              <a:t>concerns various motivation theories: two-factor, work adjustment, goal-setting, and job characteristics theories. All are important in understanding how to manage individuals.</a:t>
            </a:r>
          </a:p>
          <a:p>
            <a:r>
              <a:rPr lang="en-US" b="1" baseline="0" dirty="0" smtClean="0"/>
              <a:t>Designing jobs and conducting job analysis</a:t>
            </a:r>
            <a:r>
              <a:rPr lang="en-US" baseline="0" dirty="0" smtClean="0"/>
              <a:t>: Job design is the process of organizing work into the tasks required to perform a specific job. Job analysis is the systematic process of gathering and organizing information concerning the tasks, duties, and responsibilities of jobs. </a:t>
            </a:r>
          </a:p>
          <a:p>
            <a:r>
              <a:rPr lang="en-US" b="1" baseline="0" dirty="0" smtClean="0"/>
              <a:t>Flexible workforce</a:t>
            </a:r>
            <a:r>
              <a:rPr lang="en-US" baseline="0" dirty="0" smtClean="0"/>
              <a:t>: Helps managers in dynamic markets in dealing with unexpected jolts in the environment and accommodating the needs of a diverse workforce.</a:t>
            </a:r>
          </a:p>
          <a:p>
            <a:r>
              <a:rPr lang="en-US" b="1" baseline="0" smtClean="0"/>
              <a:t>HRISs</a:t>
            </a:r>
            <a:r>
              <a:rPr lang="en-US" baseline="0" smtClean="0"/>
              <a:t>: Used </a:t>
            </a:r>
            <a:r>
              <a:rPr lang="en-US" baseline="0" dirty="0" smtClean="0"/>
              <a:t>to collect, record, store, analyze, and retrieve relevant HR data.</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25</a:t>
            </a:fld>
            <a:endParaRPr lang="en-US"/>
          </a:p>
        </p:txBody>
      </p:sp>
    </p:spTree>
    <p:extLst>
      <p:ext uri="{BB962C8B-B14F-4D97-AF65-F5344CB8AC3E}">
        <p14:creationId xmlns:p14="http://schemas.microsoft.com/office/powerpoint/2010/main" val="1281921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4910B9-F012-4047-B3F1-3BE9A88C26B3}"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powerful forces of technology and global competition are forcing managers to rethink all aspects of business. The result of rethinking business means that companies are changing the basic work processes, job requirements, job expectations, and organizational structures to accommodate today’s workplace. </a:t>
            </a:r>
          </a:p>
          <a:p>
            <a:r>
              <a:rPr lang="en-US" baseline="0" dirty="0" smtClean="0"/>
              <a:t>In Chapter 2, we will look at the various organizational structures to fit the new workplace demands. Specifically, we will look at the overall organizational perspective, the group perspective, and the individual perspective. Additionally, we’ll look at the ways in which jobs are designed and look at how to conduct job analyses.</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3</a:t>
            </a:fld>
            <a:endParaRPr lang="en-US" dirty="0"/>
          </a:p>
        </p:txBody>
      </p:sp>
    </p:spTree>
    <p:extLst>
      <p:ext uri="{BB962C8B-B14F-4D97-AF65-F5344CB8AC3E}">
        <p14:creationId xmlns:p14="http://schemas.microsoft.com/office/powerpoint/2010/main" val="3478863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in Chapter</a:t>
            </a:r>
            <a:r>
              <a:rPr lang="en-US" baseline="0" dirty="0" smtClean="0"/>
              <a:t> 2, we’ll look at the necessity of organizations needing to accommodate a flexible workforce.</a:t>
            </a:r>
          </a:p>
          <a:p>
            <a:r>
              <a:rPr lang="en-US" baseline="0" dirty="0" smtClean="0"/>
              <a:t>Finally, we’ll also learn about the human resource information systems.</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4</a:t>
            </a:fld>
            <a:endParaRPr lang="en-US" dirty="0"/>
          </a:p>
        </p:txBody>
      </p:sp>
    </p:spTree>
    <p:extLst>
      <p:ext uri="{BB962C8B-B14F-4D97-AF65-F5344CB8AC3E}">
        <p14:creationId xmlns:p14="http://schemas.microsoft.com/office/powerpoint/2010/main" val="73885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Work flow</a:t>
            </a:r>
            <a:r>
              <a:rPr lang="en-US" b="0" dirty="0" smtClean="0"/>
              <a:t> is the way work</a:t>
            </a:r>
            <a:r>
              <a:rPr lang="en-US" b="0" baseline="0" dirty="0" smtClean="0"/>
              <a:t> is organized to meet the organization’s production or service goals. </a:t>
            </a:r>
          </a:p>
          <a:p>
            <a:r>
              <a:rPr lang="en-US" b="1" baseline="0" dirty="0" smtClean="0"/>
              <a:t>Organizational structure </a:t>
            </a:r>
            <a:r>
              <a:rPr lang="en-US" b="0" baseline="0" dirty="0" smtClean="0"/>
              <a:t>supports work flow and refers to the formal and informal relationships between people in an organization. The organizational structure impacts much of how an organization’s processes, communication, and relationships are managed. Furthermore, organizational structures are designed to best meet the nature of the type of organization and industry in which it competes. For example, Whole Foods will have a more flatter structure with decision making at the horizontal level, whereas the U.S. Army will have more hierarchical structures that meet a more bureaucratic need.</a:t>
            </a:r>
          </a:p>
          <a:p>
            <a:r>
              <a:rPr lang="en-US" b="1" baseline="0" dirty="0" smtClean="0"/>
              <a:t>Human resources </a:t>
            </a:r>
            <a:r>
              <a:rPr lang="en-US" b="0" baseline="0" dirty="0" smtClean="0"/>
              <a:t>strategies should support both the work flow of the organization and the organizational structure.</a:t>
            </a:r>
            <a:endParaRPr lang="en-US" b="1" baseline="0" dirty="0" smtClean="0"/>
          </a:p>
        </p:txBody>
      </p:sp>
      <p:sp>
        <p:nvSpPr>
          <p:cNvPr id="4" name="Slide Number Placeholder 3"/>
          <p:cNvSpPr>
            <a:spLocks noGrp="1"/>
          </p:cNvSpPr>
          <p:nvPr>
            <p:ph type="sldNum" sz="quarter" idx="10"/>
          </p:nvPr>
        </p:nvSpPr>
        <p:spPr/>
        <p:txBody>
          <a:bodyPr/>
          <a:lstStyle/>
          <a:p>
            <a:fld id="{564910B9-F012-4047-B3F1-3BE9A88C26B3}" type="slidenum">
              <a:rPr lang="en-US" smtClean="0"/>
              <a:pPr/>
              <a:t>5</a:t>
            </a:fld>
            <a:endParaRPr lang="en-US" dirty="0"/>
          </a:p>
        </p:txBody>
      </p:sp>
    </p:spTree>
    <p:extLst>
      <p:ext uri="{BB962C8B-B14F-4D97-AF65-F5344CB8AC3E}">
        <p14:creationId xmlns:p14="http://schemas.microsoft.com/office/powerpoint/2010/main" val="388518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business strategy selected by management determines the structure most appropriate to the organization. Whenever</a:t>
            </a:r>
            <a:r>
              <a:rPr lang="en-US" baseline="0" dirty="0" smtClean="0"/>
              <a:t> management changes its business strategy, it should also reassess its organizational structure.</a:t>
            </a:r>
            <a:br>
              <a:rPr lang="en-US" baseline="0" dirty="0" smtClean="0"/>
            </a:br>
            <a:r>
              <a:rPr lang="en-US" b="1" baseline="0" dirty="0" smtClean="0"/>
              <a:t>Defender strategy: </a:t>
            </a:r>
            <a:r>
              <a:rPr lang="en-US" b="0" baseline="0" dirty="0" smtClean="0"/>
              <a:t>Chosen when the organization is competing in a stable market and has well-established products. For example, a regulated electric utility company might adopt such a strategy.</a:t>
            </a:r>
          </a:p>
          <a:p>
            <a:r>
              <a:rPr lang="en-US" b="1" baseline="0" dirty="0" smtClean="0"/>
              <a:t>Prospector strategy: </a:t>
            </a:r>
            <a:r>
              <a:rPr lang="en-US" b="0" baseline="0" dirty="0" smtClean="0"/>
              <a:t>Chosen when the organization is operating in uncertain business environments that require flexibility. The types of companies operating in this environment are experiencing rapid growth and launching many new products.</a:t>
            </a:r>
            <a:endParaRPr lang="en-US" b="1"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6</a:t>
            </a:fld>
            <a:endParaRPr lang="en-US" dirty="0"/>
          </a:p>
        </p:txBody>
      </p:sp>
    </p:spTree>
    <p:extLst>
      <p:ext uri="{BB962C8B-B14F-4D97-AF65-F5344CB8AC3E}">
        <p14:creationId xmlns:p14="http://schemas.microsoft.com/office/powerpoint/2010/main" val="4151282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ways to structure an organization. The structures</a:t>
            </a:r>
            <a:r>
              <a:rPr lang="en-US" baseline="0" dirty="0" smtClean="0"/>
              <a:t> we will address in the following slides are bureaucratic, flat, and </a:t>
            </a:r>
            <a:r>
              <a:rPr lang="en-US" baseline="0" dirty="0" err="1" smtClean="0"/>
              <a:t>boundaryless</a:t>
            </a:r>
            <a:r>
              <a:rPr lang="en-US" baseline="0" dirty="0" smtClean="0"/>
              <a:t> organizational structures.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7</a:t>
            </a:fld>
            <a:endParaRPr lang="en-US" dirty="0"/>
          </a:p>
        </p:txBody>
      </p:sp>
    </p:spTree>
    <p:extLst>
      <p:ext uri="{BB962C8B-B14F-4D97-AF65-F5344CB8AC3E}">
        <p14:creationId xmlns:p14="http://schemas.microsoft.com/office/powerpoint/2010/main" val="415128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Organizations that</a:t>
            </a:r>
            <a:r>
              <a:rPr lang="en-US" baseline="0" dirty="0" smtClean="0"/>
              <a:t> adopt a defender business strategy are likely to choose the </a:t>
            </a:r>
            <a:r>
              <a:rPr lang="en-US" b="1" baseline="0" dirty="0" smtClean="0"/>
              <a:t>bureaucratic organizational structure</a:t>
            </a:r>
            <a:r>
              <a:rPr lang="en-US" baseline="0" dirty="0" smtClean="0"/>
              <a:t>. </a:t>
            </a:r>
            <a:br>
              <a:rPr lang="en-US" baseline="0" dirty="0" smtClean="0"/>
            </a:br>
            <a:r>
              <a:rPr lang="en-US" baseline="0" dirty="0" smtClean="0"/>
              <a:t>This structure consists of hierarchies with many levels of management. It uses a top-down or “command-and-control” approach to management in which managers provide considerable direction to and have considerable control over their subordinates.</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8</a:t>
            </a:fld>
            <a:endParaRPr lang="en-US" dirty="0"/>
          </a:p>
        </p:txBody>
      </p:sp>
    </p:spTree>
    <p:extLst>
      <p:ext uri="{BB962C8B-B14F-4D97-AF65-F5344CB8AC3E}">
        <p14:creationId xmlns:p14="http://schemas.microsoft.com/office/powerpoint/2010/main" val="88407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An organization that selects the prospector business strategy is likely to choose the </a:t>
            </a:r>
            <a:r>
              <a:rPr lang="en-US" b="1" baseline="0" dirty="0" smtClean="0"/>
              <a:t>flat organizational structure.</a:t>
            </a:r>
            <a:endParaRPr lang="en-US" b="0" baseline="0" dirty="0" smtClean="0"/>
          </a:p>
          <a:p>
            <a:r>
              <a:rPr lang="en-US" b="0" baseline="0" dirty="0" smtClean="0"/>
              <a:t>A flat organization has only a few levels of managers and emphasizes a decentralized approach to management. Flat organizations encourage high employee involvement in business decisions.</a:t>
            </a:r>
            <a:endParaRPr lang="en-US" b="1" baseline="0" dirty="0" smtClean="0"/>
          </a:p>
        </p:txBody>
      </p:sp>
      <p:sp>
        <p:nvSpPr>
          <p:cNvPr id="4" name="Slide Number Placeholder 3"/>
          <p:cNvSpPr>
            <a:spLocks noGrp="1"/>
          </p:cNvSpPr>
          <p:nvPr>
            <p:ph type="sldNum" sz="quarter" idx="10"/>
          </p:nvPr>
        </p:nvSpPr>
        <p:spPr/>
        <p:txBody>
          <a:bodyPr/>
          <a:lstStyle/>
          <a:p>
            <a:fld id="{564910B9-F012-4047-B3F1-3BE9A88C26B3}" type="slidenum">
              <a:rPr lang="en-US" smtClean="0"/>
              <a:pPr/>
              <a:t>9</a:t>
            </a:fld>
            <a:endParaRPr lang="en-US" dirty="0"/>
          </a:p>
        </p:txBody>
      </p:sp>
    </p:spTree>
    <p:extLst>
      <p:ext uri="{BB962C8B-B14F-4D97-AF65-F5344CB8AC3E}">
        <p14:creationId xmlns:p14="http://schemas.microsoft.com/office/powerpoint/2010/main" val="3590149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7"/>
          <p:cNvSpPr>
            <a:spLocks noGrp="1"/>
          </p:cNvSpPr>
          <p:nvPr>
            <p:ph type="sldNum" sz="quarter" idx="11"/>
          </p:nvPr>
        </p:nvSpPr>
        <p:spPr>
          <a:xfrm>
            <a:off x="7543800" y="6400800"/>
            <a:ext cx="1561453" cy="320675"/>
          </a:xfrm>
        </p:spPr>
        <p:txBody>
          <a:bodyPr/>
          <a:lstStyle/>
          <a:p>
            <a:r>
              <a:rPr lang="en-US" dirty="0" smtClean="0"/>
              <a:t>2-</a:t>
            </a:r>
            <a:fld id="{8B016D05-D3A6-4AB6-8287-2606CC7CC690}" type="slidenum">
              <a:rPr lang="en-US" smtClean="0"/>
              <a:pPr/>
              <a:t>‹#›</a:t>
            </a:fld>
            <a:endParaRPr lang="en-US" dirty="0"/>
          </a:p>
        </p:txBody>
      </p:sp>
      <p:sp>
        <p:nvSpPr>
          <p:cNvPr id="9" name="Footer Placeholder 8"/>
          <p:cNvSpPr>
            <a:spLocks noGrp="1"/>
          </p:cNvSpPr>
          <p:nvPr>
            <p:ph type="ftr" sz="quarter" idx="12"/>
          </p:nvPr>
        </p:nvSpPr>
        <p:spPr>
          <a:xfrm>
            <a:off x="3276600" y="6324600"/>
            <a:ext cx="3352800" cy="365125"/>
          </a:xfrm>
        </p:spPr>
        <p:txBody>
          <a:bodyPr/>
          <a:lstStyle/>
          <a:p>
            <a:r>
              <a:rPr lang="en-US" dirty="0" smtClean="0"/>
              <a:t>Copyright © 2016 Pearson Education, Inc. </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©2016 Pearson Education, Inc. </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©2016 Pearson Education, Inc. </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1"/>
          </p:nvPr>
        </p:nvSpPr>
        <p:spPr>
          <a:xfrm>
            <a:off x="2743200" y="6354445"/>
            <a:ext cx="3760435" cy="473075"/>
          </a:xfrm>
        </p:spPr>
        <p:txBody>
          <a:bodyPr/>
          <a:lstStyle/>
          <a:p>
            <a:r>
              <a:rPr lang="en-US" smtClean="0"/>
              <a:t>Copyright ©2016 Pearson Education, Inc. </a:t>
            </a:r>
            <a:endParaRPr lang="en-US" dirty="0"/>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©2016 Pearson Education, Inc. </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©2016 Pearson Education, Inc. </a:t>
            </a:r>
            <a:endParaRPr lang="en-US"/>
          </a:p>
        </p:txBody>
      </p:sp>
      <p:sp>
        <p:nvSpPr>
          <p:cNvPr id="7" name="Slide Number Placeholder 6"/>
          <p:cNvSpPr>
            <a:spLocks noGrp="1"/>
          </p:cNvSpPr>
          <p:nvPr>
            <p:ph type="sldNum" sz="quarter" idx="12"/>
          </p:nvPr>
        </p:nvSpPr>
        <p:spPr/>
        <p:txBody>
          <a:bodyPr/>
          <a:lstStyle/>
          <a:p>
            <a:fld id="{8B016D05-D3A6-4AB6-8287-2606CC7CC690}"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©2016 Pearson Education, Inc. </a:t>
            </a:r>
            <a:endParaRPr lang="en-US"/>
          </a:p>
        </p:txBody>
      </p:sp>
      <p:sp>
        <p:nvSpPr>
          <p:cNvPr id="9" name="Slide Number Placeholder 8"/>
          <p:cNvSpPr>
            <a:spLocks noGrp="1"/>
          </p:cNvSpPr>
          <p:nvPr>
            <p:ph type="sldNum" sz="quarter" idx="12"/>
          </p:nvPr>
        </p:nvSpPr>
        <p:spPr/>
        <p:txBody>
          <a:bodyPr/>
          <a:lstStyle/>
          <a:p>
            <a:fld id="{8B016D05-D3A6-4AB6-8287-2606CC7CC690}"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©2016 Pearson Education, Inc. </a:t>
            </a:r>
            <a:endParaRPr lang="en-US"/>
          </a:p>
        </p:txBody>
      </p:sp>
      <p:sp>
        <p:nvSpPr>
          <p:cNvPr id="5" name="Slide Number Placeholder 4"/>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©2016 Pearson Education, Inc. </a:t>
            </a:r>
            <a:endParaRPr lang="en-US"/>
          </a:p>
        </p:txBody>
      </p:sp>
      <p:sp>
        <p:nvSpPr>
          <p:cNvPr id="4" name="Slide Number Placeholder 3"/>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©2016 Pearson Education, Inc. </a:t>
            </a:r>
            <a:endParaRPr lang="en-US"/>
          </a:p>
        </p:txBody>
      </p:sp>
      <p:sp>
        <p:nvSpPr>
          <p:cNvPr id="7" name="Slide Number Placeholder 6"/>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©2016 Pearson Education, Inc. </a:t>
            </a:r>
            <a:endParaRPr lang="en-US"/>
          </a:p>
        </p:txBody>
      </p:sp>
      <p:sp>
        <p:nvSpPr>
          <p:cNvPr id="7" name="Slide Number Placeholder 6"/>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Copyright ©2016 Pearson Education, Inc. </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B016D05-D3A6-4AB6-8287-2606CC7CC690}"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066800"/>
            <a:ext cx="7620000" cy="2667000"/>
          </a:xfrm>
        </p:spPr>
        <p:txBody>
          <a:bodyPr/>
          <a:lstStyle/>
          <a:p>
            <a:pPr>
              <a:defRPr/>
            </a:pP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smtClean="0">
                <a:solidFill>
                  <a:schemeClr val="accent2">
                    <a:lumMod val="75000"/>
                  </a:schemeClr>
                </a:solidFill>
              </a:rPr>
              <a:t>Human Resources Management </a:t>
            </a:r>
            <a:r>
              <a:rPr lang="en-US" sz="5400" b="1" dirty="0">
                <a:solidFill>
                  <a:schemeClr val="accent2">
                    <a:lumMod val="75000"/>
                  </a:schemeClr>
                </a:solidFill>
              </a:rPr>
              <a:t/>
            </a:r>
            <a:br>
              <a:rPr lang="en-US" sz="5400" b="1" dirty="0">
                <a:solidFill>
                  <a:schemeClr val="accent2">
                    <a:lumMod val="75000"/>
                  </a:schemeClr>
                </a:solidFill>
              </a:rPr>
            </a:br>
            <a:endParaRPr lang="en-US" sz="5400" b="1" dirty="0">
              <a:solidFill>
                <a:schemeClr val="accent2">
                  <a:lumMod val="75000"/>
                </a:schemeClr>
              </a:solidFill>
            </a:endParaRPr>
          </a:p>
        </p:txBody>
      </p:sp>
      <p:sp>
        <p:nvSpPr>
          <p:cNvPr id="3" name="Subtitle 2"/>
          <p:cNvSpPr>
            <a:spLocks noGrp="1"/>
          </p:cNvSpPr>
          <p:nvPr>
            <p:ph type="subTitle" idx="1"/>
          </p:nvPr>
        </p:nvSpPr>
        <p:spPr>
          <a:xfrm>
            <a:off x="1066800" y="3962400"/>
            <a:ext cx="7086600" cy="1905000"/>
          </a:xfrm>
        </p:spPr>
        <p:txBody>
          <a:bodyPr>
            <a:normAutofit/>
          </a:bodyPr>
          <a:lstStyle/>
          <a:p>
            <a:r>
              <a:rPr lang="en-US" sz="3600" b="1" dirty="0">
                <a:solidFill>
                  <a:schemeClr val="accent2">
                    <a:lumMod val="75000"/>
                  </a:schemeClr>
                </a:solidFill>
              </a:rPr>
              <a:t>Instructor: </a:t>
            </a:r>
            <a:r>
              <a:rPr lang="en-US" sz="3600" b="1" dirty="0" err="1">
                <a:solidFill>
                  <a:schemeClr val="accent2">
                    <a:lumMod val="75000"/>
                  </a:schemeClr>
                </a:solidFill>
              </a:rPr>
              <a:t>Erlan</a:t>
            </a:r>
            <a:r>
              <a:rPr lang="en-US" sz="3600" b="1" dirty="0">
                <a:solidFill>
                  <a:schemeClr val="accent2">
                    <a:lumMod val="75000"/>
                  </a:schemeClr>
                </a:solidFill>
              </a:rPr>
              <a:t> </a:t>
            </a:r>
            <a:r>
              <a:rPr lang="en-US" sz="3600" b="1" dirty="0" err="1">
                <a:solidFill>
                  <a:schemeClr val="accent2">
                    <a:lumMod val="75000"/>
                  </a:schemeClr>
                </a:solidFill>
              </a:rPr>
              <a:t>Bakiev</a:t>
            </a:r>
            <a:r>
              <a:rPr lang="en-US" sz="3600" b="1" dirty="0">
                <a:solidFill>
                  <a:schemeClr val="accent2">
                    <a:lumMod val="75000"/>
                  </a:schemeClr>
                </a:solidFill>
              </a:rPr>
              <a:t>, Ph.D.</a:t>
            </a:r>
            <a:endParaRPr lang="en-US" sz="3600" dirty="0">
              <a:solidFill>
                <a:schemeClr val="tx1">
                  <a:lumMod val="85000"/>
                  <a:lumOff val="15000"/>
                </a:schemeClr>
              </a:solidFill>
              <a:latin typeface="Century Gothic" panose="020B0502020202020204" pitchFamily="34" charset="0"/>
            </a:endParaRPr>
          </a:p>
        </p:txBody>
      </p:sp>
      <p:sp>
        <p:nvSpPr>
          <p:cNvPr id="5" name="Slide Number Placeholder 4"/>
          <p:cNvSpPr>
            <a:spLocks noGrp="1"/>
          </p:cNvSpPr>
          <p:nvPr>
            <p:ph type="sldNum" sz="quarter" idx="11"/>
          </p:nvPr>
        </p:nvSpPr>
        <p:spPr>
          <a:xfrm>
            <a:off x="8336280" y="6324600"/>
            <a:ext cx="838200" cy="396875"/>
          </a:xfrm>
        </p:spPr>
        <p:txBody>
          <a:bodyPr/>
          <a:lstStyle/>
          <a:p>
            <a:r>
              <a:rPr lang="en-US" dirty="0" smtClean="0"/>
              <a:t>1-</a:t>
            </a:r>
            <a:fld id="{8B016D05-D3A6-4AB6-8287-2606CC7CC690}" type="slidenum">
              <a:rPr lang="en-US" smtClean="0"/>
              <a:pPr/>
              <a:t>1</a:t>
            </a:fld>
            <a:endParaRPr lang="en-US" dirty="0" smtClean="0"/>
          </a:p>
          <a:p>
            <a:endParaRPr lang="en-US" dirty="0"/>
          </a:p>
        </p:txBody>
      </p:sp>
      <p:sp>
        <p:nvSpPr>
          <p:cNvPr id="4" name="Footer Placeholder 3"/>
          <p:cNvSpPr>
            <a:spLocks noGrp="1"/>
          </p:cNvSpPr>
          <p:nvPr>
            <p:ph type="ftr" sz="quarter" idx="12"/>
          </p:nvPr>
        </p:nvSpPr>
        <p:spPr>
          <a:xfrm>
            <a:off x="609600" y="6324600"/>
            <a:ext cx="7341835" cy="365125"/>
          </a:xfrm>
        </p:spPr>
        <p:txBody>
          <a:bodyPr/>
          <a:lstStyle/>
          <a:p>
            <a:pPr algn="ctr"/>
            <a:r>
              <a:rPr lang="en-US" dirty="0" smtClean="0"/>
              <a:t>Copyright © 2016 Pearson Education, Inc. </a:t>
            </a:r>
            <a:endParaRPr lang="en-US" dirty="0"/>
          </a:p>
        </p:txBody>
      </p:sp>
    </p:spTree>
    <p:extLst>
      <p:ext uri="{BB962C8B-B14F-4D97-AF65-F5344CB8AC3E}">
        <p14:creationId xmlns:p14="http://schemas.microsoft.com/office/powerpoint/2010/main" val="3122789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48000" y="6172200"/>
            <a:ext cx="3531835" cy="5016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10</a:t>
            </a:fld>
            <a:endParaRPr lang="en-US" dirty="0"/>
          </a:p>
        </p:txBody>
      </p:sp>
      <p:sp>
        <p:nvSpPr>
          <p:cNvPr id="7" name="Title 1"/>
          <p:cNvSpPr>
            <a:spLocks noGrp="1"/>
          </p:cNvSpPr>
          <p:nvPr>
            <p:ph type="title"/>
          </p:nvPr>
        </p:nvSpPr>
        <p:spPr>
          <a:xfrm>
            <a:off x="457200" y="0"/>
            <a:ext cx="8229600" cy="1600200"/>
          </a:xfrm>
        </p:spPr>
        <p:txBody>
          <a:bodyPr/>
          <a:lstStyle/>
          <a:p>
            <a:r>
              <a:rPr lang="en-US" sz="4800" dirty="0" err="1" smtClean="0"/>
              <a:t>Boundaryless</a:t>
            </a:r>
            <a:r>
              <a:rPr lang="en-US" sz="4800" dirty="0" smtClean="0"/>
              <a:t> Organizations</a:t>
            </a:r>
            <a:endParaRPr lang="en-US" sz="48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3250089"/>
            <a:ext cx="6444939" cy="2617311"/>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828800"/>
            <a:ext cx="3357750" cy="1398270"/>
          </a:xfrm>
          <a:prstGeom prst="rect">
            <a:avLst/>
          </a:prstGeom>
        </p:spPr>
      </p:pic>
    </p:spTree>
    <p:extLst>
      <p:ext uri="{BB962C8B-B14F-4D97-AF65-F5344CB8AC3E}">
        <p14:creationId xmlns:p14="http://schemas.microsoft.com/office/powerpoint/2010/main" val="1141779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sz="4800" dirty="0" smtClean="0"/>
              <a:t>Work-Flow Analysis</a:t>
            </a:r>
            <a:br>
              <a:rPr lang="en-US" sz="4800" dirty="0" smtClean="0"/>
            </a:br>
            <a:r>
              <a:rPr lang="en-US" sz="3600" dirty="0" smtClean="0"/>
              <a:t>Examines how:</a:t>
            </a:r>
            <a:endParaRPr lang="en-US" sz="3600" dirty="0"/>
          </a:p>
        </p:txBody>
      </p:sp>
      <p:sp>
        <p:nvSpPr>
          <p:cNvPr id="3" name="Content Placeholder 2"/>
          <p:cNvSpPr>
            <a:spLocks noGrp="1"/>
          </p:cNvSpPr>
          <p:nvPr>
            <p:ph idx="1"/>
          </p:nvPr>
        </p:nvSpPr>
        <p:spPr>
          <a:xfrm>
            <a:off x="457200" y="1722437"/>
            <a:ext cx="8229600" cy="4525963"/>
          </a:xfrm>
        </p:spPr>
        <p:txBody>
          <a:bodyPr>
            <a:normAutofit lnSpcReduction="10000"/>
          </a:bodyPr>
          <a:lstStyle/>
          <a:p>
            <a:r>
              <a:rPr lang="en-US" dirty="0">
                <a:solidFill>
                  <a:schemeClr val="tx1">
                    <a:lumMod val="75000"/>
                    <a:lumOff val="25000"/>
                  </a:schemeClr>
                </a:solidFill>
              </a:rPr>
              <a:t>W</a:t>
            </a:r>
            <a:r>
              <a:rPr lang="en-US" dirty="0" smtClean="0">
                <a:solidFill>
                  <a:schemeClr val="tx1">
                    <a:lumMod val="75000"/>
                    <a:lumOff val="25000"/>
                  </a:schemeClr>
                </a:solidFill>
              </a:rPr>
              <a:t>ork creates or adds value to the ongoing process in a business</a:t>
            </a:r>
          </a:p>
          <a:p>
            <a:pPr marL="0" indent="0">
              <a:buNone/>
            </a:pPr>
            <a:endParaRPr lang="en-US" dirty="0" smtClean="0">
              <a:solidFill>
                <a:schemeClr val="tx1">
                  <a:lumMod val="75000"/>
                  <a:lumOff val="25000"/>
                </a:schemeClr>
              </a:solidFill>
            </a:endParaRPr>
          </a:p>
          <a:p>
            <a:r>
              <a:rPr lang="en-US" dirty="0">
                <a:solidFill>
                  <a:schemeClr val="tx1">
                    <a:lumMod val="75000"/>
                    <a:lumOff val="25000"/>
                  </a:schemeClr>
                </a:solidFill>
              </a:rPr>
              <a:t>W</a:t>
            </a:r>
            <a:r>
              <a:rPr lang="en-US" dirty="0" smtClean="0">
                <a:solidFill>
                  <a:schemeClr val="tx1">
                    <a:lumMod val="75000"/>
                    <a:lumOff val="25000"/>
                  </a:schemeClr>
                </a:solidFill>
              </a:rPr>
              <a:t>ork moves from the customer through the organization and then as a product or service</a:t>
            </a:r>
          </a:p>
          <a:p>
            <a:endParaRPr lang="en-US" dirty="0">
              <a:solidFill>
                <a:schemeClr val="tx1">
                  <a:lumMod val="75000"/>
                  <a:lumOff val="25000"/>
                </a:schemeClr>
              </a:solidFill>
            </a:endParaRPr>
          </a:p>
          <a:p>
            <a:r>
              <a:rPr lang="en-US" dirty="0">
                <a:solidFill>
                  <a:schemeClr val="tx1">
                    <a:lumMod val="75000"/>
                    <a:lumOff val="25000"/>
                  </a:schemeClr>
                </a:solidFill>
              </a:rPr>
              <a:t>S</a:t>
            </a:r>
            <a:r>
              <a:rPr lang="en-US" dirty="0" smtClean="0">
                <a:solidFill>
                  <a:schemeClr val="tx1">
                    <a:lumMod val="75000"/>
                    <a:lumOff val="25000"/>
                  </a:schemeClr>
                </a:solidFill>
              </a:rPr>
              <a:t>ome steps or jobs can be eliminated, combined, or simplified</a:t>
            </a:r>
          </a:p>
          <a:p>
            <a:endParaRPr lang="en-US" dirty="0">
              <a:solidFill>
                <a:schemeClr val="tx1">
                  <a:lumMod val="75000"/>
                  <a:lumOff val="25000"/>
                </a:schemeClr>
              </a:solidFill>
            </a:endParaRPr>
          </a:p>
          <a:p>
            <a:r>
              <a:rPr lang="en-US" dirty="0">
                <a:solidFill>
                  <a:schemeClr val="tx1">
                    <a:lumMod val="75000"/>
                    <a:lumOff val="25000"/>
                  </a:schemeClr>
                </a:solidFill>
              </a:rPr>
              <a:t>A</a:t>
            </a:r>
            <a:r>
              <a:rPr lang="en-US" dirty="0" smtClean="0">
                <a:solidFill>
                  <a:schemeClr val="tx1">
                    <a:lumMod val="75000"/>
                    <a:lumOff val="25000"/>
                  </a:schemeClr>
                </a:solidFill>
              </a:rPr>
              <a:t>lignment between employees’ work and customer needs is arranged</a:t>
            </a:r>
            <a:endParaRPr lang="en-US" dirty="0">
              <a:solidFill>
                <a:schemeClr val="tx1">
                  <a:lumMod val="75000"/>
                  <a:lumOff val="25000"/>
                </a:schemeClr>
              </a:solidFill>
            </a:endParaRPr>
          </a:p>
        </p:txBody>
      </p:sp>
      <p:sp>
        <p:nvSpPr>
          <p:cNvPr id="4" name="Footer Placeholder 3"/>
          <p:cNvSpPr>
            <a:spLocks noGrp="1"/>
          </p:cNvSpPr>
          <p:nvPr>
            <p:ph type="ftr" sz="quarter" idx="11"/>
          </p:nvPr>
        </p:nvSpPr>
        <p:spPr>
          <a:xfrm>
            <a:off x="3200400" y="6248400"/>
            <a:ext cx="3684235" cy="5016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11</a:t>
            </a:fld>
            <a:endParaRPr lang="en-US" dirty="0"/>
          </a:p>
        </p:txBody>
      </p:sp>
    </p:spTree>
    <p:extLst>
      <p:ext uri="{BB962C8B-B14F-4D97-AF65-F5344CB8AC3E}">
        <p14:creationId xmlns:p14="http://schemas.microsoft.com/office/powerpoint/2010/main" val="1172563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sz="4800" dirty="0" smtClean="0"/>
              <a:t>Business Process Reengineering (BPR)</a:t>
            </a:r>
            <a:endParaRPr lang="en-US" sz="4800" dirty="0"/>
          </a:p>
        </p:txBody>
      </p:sp>
      <p:sp>
        <p:nvSpPr>
          <p:cNvPr id="4" name="Footer Placeholder 3"/>
          <p:cNvSpPr>
            <a:spLocks noGrp="1"/>
          </p:cNvSpPr>
          <p:nvPr>
            <p:ph type="ftr" sz="quarter" idx="11"/>
          </p:nvPr>
        </p:nvSpPr>
        <p:spPr>
          <a:xfrm>
            <a:off x="2971800" y="6248400"/>
            <a:ext cx="3379435" cy="5016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12</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2503011"/>
            <a:ext cx="6705600" cy="2720340"/>
          </a:xfrm>
        </p:spPr>
      </p:pic>
    </p:spTree>
    <p:extLst>
      <p:ext uri="{BB962C8B-B14F-4D97-AF65-F5344CB8AC3E}">
        <p14:creationId xmlns:p14="http://schemas.microsoft.com/office/powerpoint/2010/main" val="2769375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Work: The Group Perspective</a:t>
            </a:r>
            <a:endParaRPr lang="en-US" sz="4800" dirty="0"/>
          </a:p>
        </p:txBody>
      </p:sp>
      <p:sp>
        <p:nvSpPr>
          <p:cNvPr id="3" name="Content Placeholder 2"/>
          <p:cNvSpPr>
            <a:spLocks noGrp="1"/>
          </p:cNvSpPr>
          <p:nvPr>
            <p:ph idx="1"/>
          </p:nvPr>
        </p:nvSpPr>
        <p:spPr>
          <a:xfrm>
            <a:off x="2438400" y="2971800"/>
            <a:ext cx="6629400" cy="2788693"/>
          </a:xfrm>
        </p:spPr>
        <p:txBody>
          <a:bodyPr/>
          <a:lstStyle/>
          <a:p>
            <a:endParaRPr lang="en-US" dirty="0" smtClean="0">
              <a:solidFill>
                <a:schemeClr val="tx1">
                  <a:lumMod val="75000"/>
                  <a:lumOff val="25000"/>
                </a:schemeClr>
              </a:solidFill>
            </a:endParaRPr>
          </a:p>
          <a:p>
            <a:r>
              <a:rPr lang="en-US" dirty="0" smtClean="0">
                <a:solidFill>
                  <a:schemeClr val="tx1">
                    <a:lumMod val="75000"/>
                    <a:lumOff val="25000"/>
                  </a:schemeClr>
                </a:solidFill>
              </a:rPr>
              <a:t>Small number of people</a:t>
            </a:r>
          </a:p>
          <a:p>
            <a:r>
              <a:rPr lang="en-US" dirty="0" smtClean="0">
                <a:solidFill>
                  <a:schemeClr val="tx1">
                    <a:lumMod val="75000"/>
                    <a:lumOff val="25000"/>
                  </a:schemeClr>
                </a:solidFill>
              </a:rPr>
              <a:t>Five or six considered optimal number</a:t>
            </a:r>
          </a:p>
          <a:p>
            <a:r>
              <a:rPr lang="en-US" dirty="0" smtClean="0">
                <a:solidFill>
                  <a:schemeClr val="tx1">
                    <a:lumMod val="75000"/>
                    <a:lumOff val="25000"/>
                  </a:schemeClr>
                </a:solidFill>
              </a:rPr>
              <a:t>Complementary skills</a:t>
            </a:r>
          </a:p>
          <a:p>
            <a:r>
              <a:rPr lang="en-US" dirty="0" smtClean="0">
                <a:solidFill>
                  <a:schemeClr val="tx1">
                    <a:lumMod val="75000"/>
                    <a:lumOff val="25000"/>
                  </a:schemeClr>
                </a:solidFill>
              </a:rPr>
              <a:t>Vital in flat organizations</a:t>
            </a:r>
          </a:p>
          <a:p>
            <a:r>
              <a:rPr lang="en-US" dirty="0">
                <a:solidFill>
                  <a:schemeClr val="tx1">
                    <a:lumMod val="75000"/>
                    <a:lumOff val="25000"/>
                  </a:schemeClr>
                </a:solidFill>
              </a:rPr>
              <a:t>B</a:t>
            </a:r>
            <a:r>
              <a:rPr lang="en-US" dirty="0" smtClean="0">
                <a:solidFill>
                  <a:schemeClr val="tx1">
                    <a:lumMod val="75000"/>
                    <a:lumOff val="25000"/>
                  </a:schemeClr>
                </a:solidFill>
              </a:rPr>
              <a:t>oundaryless organizations</a:t>
            </a:r>
          </a:p>
        </p:txBody>
      </p:sp>
      <p:sp>
        <p:nvSpPr>
          <p:cNvPr id="4" name="Footer Placeholder 3"/>
          <p:cNvSpPr>
            <a:spLocks noGrp="1"/>
          </p:cNvSpPr>
          <p:nvPr>
            <p:ph type="ftr" sz="quarter" idx="11"/>
          </p:nvPr>
        </p:nvSpPr>
        <p:spPr>
          <a:xfrm>
            <a:off x="3048000" y="6324600"/>
            <a:ext cx="36080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13</a:t>
            </a:fld>
            <a:endParaRPr lang="en-US" dirty="0"/>
          </a:p>
        </p:txBody>
      </p:sp>
      <p:sp>
        <p:nvSpPr>
          <p:cNvPr id="6" name="Rounded Rectangle 5"/>
          <p:cNvSpPr/>
          <p:nvPr/>
        </p:nvSpPr>
        <p:spPr>
          <a:xfrm>
            <a:off x="2514600" y="2438400"/>
            <a:ext cx="3505200" cy="9144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Century Gothic" panose="020B0502020202020204" pitchFamily="34" charset="0"/>
              </a:rPr>
              <a:t>Teams</a:t>
            </a:r>
          </a:p>
        </p:txBody>
      </p:sp>
    </p:spTree>
    <p:extLst>
      <p:ext uri="{BB962C8B-B14F-4D97-AF65-F5344CB8AC3E}">
        <p14:creationId xmlns:p14="http://schemas.microsoft.com/office/powerpoint/2010/main" val="2816258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Work: The Group Perspective</a:t>
            </a:r>
            <a:endParaRPr lang="en-US" sz="4800" dirty="0"/>
          </a:p>
        </p:txBody>
      </p:sp>
      <p:sp>
        <p:nvSpPr>
          <p:cNvPr id="3" name="Content Placeholder 2"/>
          <p:cNvSpPr>
            <a:spLocks noGrp="1"/>
          </p:cNvSpPr>
          <p:nvPr>
            <p:ph idx="1"/>
          </p:nvPr>
        </p:nvSpPr>
        <p:spPr>
          <a:xfrm>
            <a:off x="2438400" y="3124200"/>
            <a:ext cx="6629400" cy="2788693"/>
          </a:xfrm>
        </p:spPr>
        <p:txBody>
          <a:bodyPr>
            <a:normAutofit fontScale="85000" lnSpcReduction="20000"/>
          </a:bodyPr>
          <a:lstStyle/>
          <a:p>
            <a:endParaRPr lang="en-US" dirty="0" smtClean="0">
              <a:solidFill>
                <a:schemeClr val="tx1">
                  <a:lumMod val="75000"/>
                  <a:lumOff val="25000"/>
                </a:schemeClr>
              </a:solidFill>
            </a:endParaRPr>
          </a:p>
          <a:p>
            <a:r>
              <a:rPr lang="en-US" b="1" dirty="0" smtClean="0">
                <a:solidFill>
                  <a:schemeClr val="tx1">
                    <a:lumMod val="75000"/>
                    <a:lumOff val="25000"/>
                  </a:schemeClr>
                </a:solidFill>
              </a:rPr>
              <a:t>Self-Managed Team</a:t>
            </a:r>
          </a:p>
          <a:p>
            <a:pPr lvl="1"/>
            <a:r>
              <a:rPr lang="en-US" sz="2000" dirty="0" smtClean="0">
                <a:solidFill>
                  <a:schemeClr val="tx1">
                    <a:lumMod val="75000"/>
                    <a:lumOff val="25000"/>
                  </a:schemeClr>
                </a:solidFill>
              </a:rPr>
              <a:t>Members usually cross-trained</a:t>
            </a:r>
          </a:p>
          <a:p>
            <a:r>
              <a:rPr lang="en-US" b="1" dirty="0" smtClean="0">
                <a:solidFill>
                  <a:schemeClr val="tx1">
                    <a:lumMod val="75000"/>
                    <a:lumOff val="25000"/>
                  </a:schemeClr>
                </a:solidFill>
              </a:rPr>
              <a:t>Problem-Solving Teams</a:t>
            </a:r>
          </a:p>
          <a:p>
            <a:pPr lvl="1"/>
            <a:r>
              <a:rPr lang="en-US" sz="2200" dirty="0" smtClean="0">
                <a:solidFill>
                  <a:schemeClr val="tx1">
                    <a:lumMod val="75000"/>
                    <a:lumOff val="25000"/>
                  </a:schemeClr>
                </a:solidFill>
              </a:rPr>
              <a:t>Volunteer members; temporary</a:t>
            </a:r>
          </a:p>
          <a:p>
            <a:r>
              <a:rPr lang="en-US" b="1" dirty="0" smtClean="0">
                <a:solidFill>
                  <a:schemeClr val="tx1">
                    <a:lumMod val="75000"/>
                    <a:lumOff val="25000"/>
                  </a:schemeClr>
                </a:solidFill>
              </a:rPr>
              <a:t>Special-Purpose Teams (task force)</a:t>
            </a:r>
          </a:p>
          <a:p>
            <a:pPr lvl="1"/>
            <a:r>
              <a:rPr lang="en-US" sz="2200" dirty="0" smtClean="0">
                <a:solidFill>
                  <a:schemeClr val="tx1">
                    <a:lumMod val="75000"/>
                    <a:lumOff val="25000"/>
                  </a:schemeClr>
                </a:solidFill>
              </a:rPr>
              <a:t>Complex issues</a:t>
            </a:r>
          </a:p>
          <a:p>
            <a:r>
              <a:rPr lang="en-US" b="1" dirty="0" smtClean="0">
                <a:solidFill>
                  <a:schemeClr val="tx1">
                    <a:lumMod val="75000"/>
                    <a:lumOff val="25000"/>
                  </a:schemeClr>
                </a:solidFill>
              </a:rPr>
              <a:t>Virtual Teams</a:t>
            </a:r>
          </a:p>
          <a:p>
            <a:pPr lvl="1"/>
            <a:r>
              <a:rPr lang="en-US" sz="2400" dirty="0" smtClean="0">
                <a:solidFill>
                  <a:schemeClr val="tx1">
                    <a:lumMod val="75000"/>
                    <a:lumOff val="25000"/>
                  </a:schemeClr>
                </a:solidFill>
              </a:rPr>
              <a:t>Geographically dispersed</a:t>
            </a:r>
          </a:p>
        </p:txBody>
      </p:sp>
      <p:sp>
        <p:nvSpPr>
          <p:cNvPr id="4" name="Footer Placeholder 3"/>
          <p:cNvSpPr>
            <a:spLocks noGrp="1"/>
          </p:cNvSpPr>
          <p:nvPr>
            <p:ph type="ftr" sz="quarter" idx="11"/>
          </p:nvPr>
        </p:nvSpPr>
        <p:spPr>
          <a:xfrm>
            <a:off x="3048000" y="6324600"/>
            <a:ext cx="36080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14</a:t>
            </a:fld>
            <a:endParaRPr lang="en-US" dirty="0"/>
          </a:p>
        </p:txBody>
      </p:sp>
      <p:sp>
        <p:nvSpPr>
          <p:cNvPr id="6" name="Rounded Rectangle 5"/>
          <p:cNvSpPr/>
          <p:nvPr/>
        </p:nvSpPr>
        <p:spPr>
          <a:xfrm>
            <a:off x="2514600" y="2286000"/>
            <a:ext cx="4495800" cy="9144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Century Gothic" panose="020B0502020202020204" pitchFamily="34" charset="0"/>
              </a:rPr>
              <a:t>Types of Teams</a:t>
            </a:r>
          </a:p>
        </p:txBody>
      </p:sp>
    </p:spTree>
    <p:extLst>
      <p:ext uri="{BB962C8B-B14F-4D97-AF65-F5344CB8AC3E}">
        <p14:creationId xmlns:p14="http://schemas.microsoft.com/office/powerpoint/2010/main" val="245748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800" dirty="0" smtClean="0"/>
              <a:t>Work: The Individual Perspective</a:t>
            </a:r>
            <a:endParaRPr lang="en-US" sz="4800" dirty="0"/>
          </a:p>
        </p:txBody>
      </p:sp>
      <p:sp>
        <p:nvSpPr>
          <p:cNvPr id="4" name="Footer Placeholder 3"/>
          <p:cNvSpPr>
            <a:spLocks noGrp="1"/>
          </p:cNvSpPr>
          <p:nvPr>
            <p:ph type="ftr" sz="quarter" idx="11"/>
          </p:nvPr>
        </p:nvSpPr>
        <p:spPr>
          <a:xfrm>
            <a:off x="2895600" y="6437183"/>
            <a:ext cx="3608035" cy="365125"/>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15</a:t>
            </a:fld>
            <a:endParaRPr lang="en-US" dirty="0"/>
          </a:p>
        </p:txBody>
      </p:sp>
      <p:sp>
        <p:nvSpPr>
          <p:cNvPr id="7" name="Content Placeholder 6"/>
          <p:cNvSpPr txBox="1">
            <a:spLocks/>
          </p:cNvSpPr>
          <p:nvPr/>
        </p:nvSpPr>
        <p:spPr>
          <a:xfrm>
            <a:off x="2209800" y="3276600"/>
            <a:ext cx="5907206" cy="28228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800" dirty="0" smtClean="0">
                <a:solidFill>
                  <a:schemeClr val="tx1">
                    <a:lumMod val="75000"/>
                    <a:lumOff val="25000"/>
                  </a:schemeClr>
                </a:solidFill>
              </a:rPr>
              <a:t>Two-Factor Theory</a:t>
            </a:r>
          </a:p>
          <a:p>
            <a:r>
              <a:rPr lang="en-US" sz="2800" dirty="0" smtClean="0">
                <a:solidFill>
                  <a:schemeClr val="tx1">
                    <a:lumMod val="75000"/>
                    <a:lumOff val="25000"/>
                  </a:schemeClr>
                </a:solidFill>
              </a:rPr>
              <a:t>Work Adjustment Theory</a:t>
            </a:r>
          </a:p>
          <a:p>
            <a:r>
              <a:rPr lang="en-US" sz="2800" dirty="0" smtClean="0">
                <a:solidFill>
                  <a:schemeClr val="tx1">
                    <a:lumMod val="75000"/>
                    <a:lumOff val="25000"/>
                  </a:schemeClr>
                </a:solidFill>
              </a:rPr>
              <a:t>Goal-Setting Theory</a:t>
            </a:r>
          </a:p>
          <a:p>
            <a:r>
              <a:rPr lang="en-US" sz="2800" dirty="0" smtClean="0">
                <a:solidFill>
                  <a:schemeClr val="tx1">
                    <a:lumMod val="75000"/>
                    <a:lumOff val="25000"/>
                  </a:schemeClr>
                </a:solidFill>
              </a:rPr>
              <a:t>Job Characteristics Theory</a:t>
            </a:r>
          </a:p>
          <a:p>
            <a:endParaRPr lang="en-US" sz="2800" dirty="0">
              <a:solidFill>
                <a:schemeClr val="tx1">
                  <a:lumMod val="75000"/>
                  <a:lumOff val="25000"/>
                </a:schemeClr>
              </a:solidFill>
            </a:endParaRPr>
          </a:p>
        </p:txBody>
      </p:sp>
      <p:sp>
        <p:nvSpPr>
          <p:cNvPr id="8" name="Rounded Rectangle 7"/>
          <p:cNvSpPr/>
          <p:nvPr/>
        </p:nvSpPr>
        <p:spPr>
          <a:xfrm>
            <a:off x="2362200" y="2209800"/>
            <a:ext cx="4495800" cy="9144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Century Gothic" panose="020B0502020202020204" pitchFamily="34" charset="0"/>
              </a:rPr>
              <a:t>Motivation</a:t>
            </a:r>
          </a:p>
        </p:txBody>
      </p:sp>
    </p:spTree>
    <p:extLst>
      <p:ext uri="{BB962C8B-B14F-4D97-AF65-F5344CB8AC3E}">
        <p14:creationId xmlns:p14="http://schemas.microsoft.com/office/powerpoint/2010/main" val="2070893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Job Characteristics Theory</a:t>
            </a:r>
            <a:endParaRPr lang="en-US" sz="4800" dirty="0"/>
          </a:p>
        </p:txBody>
      </p:sp>
      <p:sp>
        <p:nvSpPr>
          <p:cNvPr id="4" name="Footer Placeholder 3"/>
          <p:cNvSpPr>
            <a:spLocks noGrp="1"/>
          </p:cNvSpPr>
          <p:nvPr>
            <p:ph type="ftr" sz="quarter" idx="11"/>
          </p:nvPr>
        </p:nvSpPr>
        <p:spPr>
          <a:xfrm>
            <a:off x="3200400" y="6324600"/>
            <a:ext cx="33032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16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996440"/>
            <a:ext cx="7040880" cy="2865120"/>
          </a:xfrm>
          <a:prstGeom prst="rect">
            <a:avLst/>
          </a:prstGeom>
        </p:spPr>
      </p:pic>
    </p:spTree>
    <p:extLst>
      <p:ext uri="{BB962C8B-B14F-4D97-AF65-F5344CB8AC3E}">
        <p14:creationId xmlns:p14="http://schemas.microsoft.com/office/powerpoint/2010/main" val="1365962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lstStyle/>
          <a:p>
            <a:r>
              <a:rPr lang="en-US" sz="4800" dirty="0" smtClean="0"/>
              <a:t>Job Design</a:t>
            </a:r>
            <a:endParaRPr lang="en-US" sz="4800" dirty="0"/>
          </a:p>
        </p:txBody>
      </p:sp>
      <p:sp>
        <p:nvSpPr>
          <p:cNvPr id="3" name="Content Placeholder 2"/>
          <p:cNvSpPr>
            <a:spLocks noGrp="1"/>
          </p:cNvSpPr>
          <p:nvPr>
            <p:ph idx="1"/>
          </p:nvPr>
        </p:nvSpPr>
        <p:spPr>
          <a:xfrm>
            <a:off x="685800" y="2590800"/>
            <a:ext cx="7924800" cy="3429000"/>
          </a:xfrm>
        </p:spPr>
        <p:txBody>
          <a:bodyPr>
            <a:normAutofit/>
          </a:bodyPr>
          <a:lstStyle/>
          <a:p>
            <a:pPr marL="0" indent="0" algn="ctr">
              <a:buNone/>
            </a:pPr>
            <a:r>
              <a:rPr lang="en-US" sz="2800" b="1" dirty="0" smtClean="0">
                <a:solidFill>
                  <a:schemeClr val="tx1">
                    <a:lumMod val="75000"/>
                    <a:lumOff val="25000"/>
                  </a:schemeClr>
                </a:solidFill>
              </a:rPr>
              <a:t>The process of organizing work into the tasks required to perform a specific job</a:t>
            </a:r>
          </a:p>
        </p:txBody>
      </p:sp>
      <p:sp>
        <p:nvSpPr>
          <p:cNvPr id="4" name="Footer Placeholder 3"/>
          <p:cNvSpPr>
            <a:spLocks noGrp="1"/>
          </p:cNvSpPr>
          <p:nvPr>
            <p:ph type="ftr" sz="quarter" idx="11"/>
          </p:nvPr>
        </p:nvSpPr>
        <p:spPr>
          <a:xfrm>
            <a:off x="2971800" y="6400800"/>
            <a:ext cx="3684235" cy="273049"/>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17</a:t>
            </a:fld>
            <a:endParaRPr lang="en-US" dirty="0"/>
          </a:p>
        </p:txBody>
      </p:sp>
    </p:spTree>
    <p:extLst>
      <p:ext uri="{BB962C8B-B14F-4D97-AF65-F5344CB8AC3E}">
        <p14:creationId xmlns:p14="http://schemas.microsoft.com/office/powerpoint/2010/main" val="2843370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lstStyle/>
          <a:p>
            <a:r>
              <a:rPr lang="en-US" sz="4800" dirty="0" smtClean="0"/>
              <a:t>Five Approaches to </a:t>
            </a:r>
            <a:br>
              <a:rPr lang="en-US" sz="4800" dirty="0" smtClean="0"/>
            </a:br>
            <a:r>
              <a:rPr lang="en-US" sz="4800" dirty="0" smtClean="0"/>
              <a:t>Job Design</a:t>
            </a:r>
            <a:endParaRPr lang="en-US" sz="4800" dirty="0"/>
          </a:p>
        </p:txBody>
      </p:sp>
      <p:sp>
        <p:nvSpPr>
          <p:cNvPr id="3" name="Content Placeholder 2"/>
          <p:cNvSpPr>
            <a:spLocks noGrp="1"/>
          </p:cNvSpPr>
          <p:nvPr>
            <p:ph idx="1"/>
          </p:nvPr>
        </p:nvSpPr>
        <p:spPr>
          <a:xfrm>
            <a:off x="685800" y="2362200"/>
            <a:ext cx="7924800" cy="3429000"/>
          </a:xfrm>
        </p:spPr>
        <p:txBody>
          <a:bodyPr>
            <a:normAutofit/>
          </a:bodyPr>
          <a:lstStyle/>
          <a:p>
            <a:r>
              <a:rPr lang="en-US" sz="2800" dirty="0" smtClean="0">
                <a:solidFill>
                  <a:schemeClr val="tx1">
                    <a:lumMod val="75000"/>
                    <a:lumOff val="25000"/>
                  </a:schemeClr>
                </a:solidFill>
              </a:rPr>
              <a:t>Work Simplification</a:t>
            </a:r>
          </a:p>
          <a:p>
            <a:r>
              <a:rPr lang="en-US" sz="2800" dirty="0" smtClean="0">
                <a:solidFill>
                  <a:schemeClr val="tx1">
                    <a:lumMod val="75000"/>
                    <a:lumOff val="25000"/>
                  </a:schemeClr>
                </a:solidFill>
              </a:rPr>
              <a:t>Job Enlargement</a:t>
            </a:r>
          </a:p>
          <a:p>
            <a:r>
              <a:rPr lang="en-US" sz="2800" dirty="0" smtClean="0">
                <a:solidFill>
                  <a:schemeClr val="tx1">
                    <a:lumMod val="75000"/>
                    <a:lumOff val="25000"/>
                  </a:schemeClr>
                </a:solidFill>
              </a:rPr>
              <a:t>Job Rotation</a:t>
            </a:r>
          </a:p>
          <a:p>
            <a:r>
              <a:rPr lang="en-US" sz="2800" dirty="0" smtClean="0">
                <a:solidFill>
                  <a:schemeClr val="tx1">
                    <a:lumMod val="75000"/>
                    <a:lumOff val="25000"/>
                  </a:schemeClr>
                </a:solidFill>
              </a:rPr>
              <a:t>Job Enrichment</a:t>
            </a:r>
          </a:p>
          <a:p>
            <a:r>
              <a:rPr lang="en-US" sz="2800" dirty="0" smtClean="0">
                <a:solidFill>
                  <a:schemeClr val="tx1">
                    <a:lumMod val="75000"/>
                    <a:lumOff val="25000"/>
                  </a:schemeClr>
                </a:solidFill>
              </a:rPr>
              <a:t>Team-Based Design</a:t>
            </a:r>
          </a:p>
        </p:txBody>
      </p:sp>
      <p:sp>
        <p:nvSpPr>
          <p:cNvPr id="4" name="Footer Placeholder 3"/>
          <p:cNvSpPr>
            <a:spLocks noGrp="1"/>
          </p:cNvSpPr>
          <p:nvPr>
            <p:ph type="ftr" sz="quarter" idx="11"/>
          </p:nvPr>
        </p:nvSpPr>
        <p:spPr>
          <a:xfrm>
            <a:off x="2971800" y="6400800"/>
            <a:ext cx="3684235" cy="273049"/>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18</a:t>
            </a:fld>
            <a:endParaRPr lang="en-US" dirty="0"/>
          </a:p>
        </p:txBody>
      </p:sp>
    </p:spTree>
    <p:extLst>
      <p:ext uri="{BB962C8B-B14F-4D97-AF65-F5344CB8AC3E}">
        <p14:creationId xmlns:p14="http://schemas.microsoft.com/office/powerpoint/2010/main" val="1302716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6864" y="1371600"/>
            <a:ext cx="8153400" cy="1295400"/>
          </a:xfrm>
        </p:spPr>
        <p:txBody>
          <a:bodyPr/>
          <a:lstStyle/>
          <a:p>
            <a:r>
              <a:rPr lang="en-US" dirty="0" smtClean="0"/>
              <a:t>Job Analysis</a:t>
            </a:r>
            <a:br>
              <a:rPr lang="en-US" dirty="0" smtClean="0"/>
            </a:br>
            <a:endParaRPr lang="en-US" sz="2400" dirty="0">
              <a:latin typeface="+mj-lt"/>
            </a:endParaRPr>
          </a:p>
        </p:txBody>
      </p:sp>
      <p:sp>
        <p:nvSpPr>
          <p:cNvPr id="4" name="Footer Placeholder 3"/>
          <p:cNvSpPr>
            <a:spLocks noGrp="1"/>
          </p:cNvSpPr>
          <p:nvPr>
            <p:ph type="ftr" sz="quarter" idx="11"/>
          </p:nvPr>
        </p:nvSpPr>
        <p:spPr>
          <a:xfrm>
            <a:off x="3124200" y="6400800"/>
            <a:ext cx="33794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19</a:t>
            </a:fld>
            <a:endParaRPr lang="en-US" dirty="0"/>
          </a:p>
        </p:txBody>
      </p:sp>
      <p:sp>
        <p:nvSpPr>
          <p:cNvPr id="6" name="Content Placeholder 2"/>
          <p:cNvSpPr>
            <a:spLocks noGrp="1"/>
          </p:cNvSpPr>
          <p:nvPr>
            <p:ph idx="1"/>
          </p:nvPr>
        </p:nvSpPr>
        <p:spPr>
          <a:xfrm>
            <a:off x="609600" y="2286000"/>
            <a:ext cx="8229600" cy="3505200"/>
          </a:xfrm>
        </p:spPr>
        <p:txBody>
          <a:bodyPr>
            <a:normAutofit/>
          </a:bodyPr>
          <a:lstStyle/>
          <a:p>
            <a:pPr marL="0" indent="0" algn="ctr">
              <a:buNone/>
            </a:pPr>
            <a:r>
              <a:rPr lang="en-US" sz="2800" dirty="0" smtClean="0">
                <a:solidFill>
                  <a:schemeClr val="tx1">
                    <a:lumMod val="75000"/>
                    <a:lumOff val="25000"/>
                  </a:schemeClr>
                </a:solidFill>
              </a:rPr>
              <a:t>The systematic process of collecting information used to make decisions about jobs. Job analysis identifies the </a:t>
            </a:r>
            <a:r>
              <a:rPr lang="en-US" sz="2800" b="1" dirty="0" smtClean="0">
                <a:solidFill>
                  <a:schemeClr val="tx1">
                    <a:lumMod val="75000"/>
                    <a:lumOff val="25000"/>
                  </a:schemeClr>
                </a:solidFill>
              </a:rPr>
              <a:t>task</a:t>
            </a:r>
            <a:r>
              <a:rPr lang="en-US" sz="2800" dirty="0" smtClean="0">
                <a:solidFill>
                  <a:schemeClr val="tx1">
                    <a:lumMod val="75000"/>
                    <a:lumOff val="25000"/>
                  </a:schemeClr>
                </a:solidFill>
              </a:rPr>
              <a:t>, </a:t>
            </a:r>
            <a:r>
              <a:rPr lang="en-US" sz="2800" b="1" dirty="0" smtClean="0">
                <a:solidFill>
                  <a:schemeClr val="tx1">
                    <a:lumMod val="75000"/>
                    <a:lumOff val="25000"/>
                  </a:schemeClr>
                </a:solidFill>
              </a:rPr>
              <a:t>duties</a:t>
            </a:r>
            <a:r>
              <a:rPr lang="en-US" sz="2800" dirty="0" smtClean="0">
                <a:solidFill>
                  <a:schemeClr val="tx1">
                    <a:lumMod val="75000"/>
                    <a:lumOff val="25000"/>
                  </a:schemeClr>
                </a:solidFill>
              </a:rPr>
              <a:t>, and </a:t>
            </a:r>
            <a:r>
              <a:rPr lang="en-US" sz="2800" b="1" dirty="0" smtClean="0">
                <a:solidFill>
                  <a:schemeClr val="tx1">
                    <a:lumMod val="75000"/>
                    <a:lumOff val="25000"/>
                  </a:schemeClr>
                </a:solidFill>
              </a:rPr>
              <a:t>responsibilities</a:t>
            </a:r>
            <a:r>
              <a:rPr lang="en-US" sz="2800" dirty="0" smtClean="0">
                <a:solidFill>
                  <a:schemeClr val="tx1">
                    <a:lumMod val="75000"/>
                    <a:lumOff val="25000"/>
                  </a:schemeClr>
                </a:solidFill>
              </a:rPr>
              <a:t> of a job. </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1148506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752600"/>
            <a:ext cx="3886200" cy="1066800"/>
          </a:xfrm>
        </p:spPr>
        <p:txBody>
          <a:bodyPr/>
          <a:lstStyle/>
          <a:p>
            <a:pPr algn="l"/>
            <a:r>
              <a:rPr lang="en-US" sz="5400" dirty="0" smtClean="0"/>
              <a:t>Chapter 2</a:t>
            </a:r>
            <a:endParaRPr lang="en-US" sz="5400" dirty="0"/>
          </a:p>
        </p:txBody>
      </p:sp>
      <p:sp>
        <p:nvSpPr>
          <p:cNvPr id="3" name="Subtitle 2"/>
          <p:cNvSpPr>
            <a:spLocks noGrp="1"/>
          </p:cNvSpPr>
          <p:nvPr>
            <p:ph type="subTitle" idx="1"/>
          </p:nvPr>
        </p:nvSpPr>
        <p:spPr>
          <a:xfrm>
            <a:off x="1066800" y="3962400"/>
            <a:ext cx="7086600" cy="1905000"/>
          </a:xfrm>
        </p:spPr>
        <p:txBody>
          <a:bodyPr>
            <a:normAutofit/>
          </a:bodyPr>
          <a:lstStyle/>
          <a:p>
            <a:r>
              <a:rPr lang="en-US" sz="3600" dirty="0" smtClean="0">
                <a:solidFill>
                  <a:schemeClr val="tx1">
                    <a:lumMod val="75000"/>
                    <a:lumOff val="25000"/>
                  </a:schemeClr>
                </a:solidFill>
                <a:latin typeface="Century Gothic" panose="020B0502020202020204" pitchFamily="34" charset="0"/>
              </a:rPr>
              <a:t>Managing</a:t>
            </a:r>
            <a:r>
              <a:rPr lang="en-US" sz="3600" dirty="0" smtClean="0">
                <a:solidFill>
                  <a:schemeClr val="tx1">
                    <a:lumMod val="85000"/>
                    <a:lumOff val="15000"/>
                  </a:schemeClr>
                </a:solidFill>
                <a:latin typeface="Century Gothic" panose="020B0502020202020204" pitchFamily="34" charset="0"/>
              </a:rPr>
              <a:t> Work Flows and Conducting Job Analysis</a:t>
            </a:r>
            <a:endParaRPr lang="en-US" sz="3600" dirty="0">
              <a:solidFill>
                <a:schemeClr val="tx1">
                  <a:lumMod val="85000"/>
                  <a:lumOff val="15000"/>
                </a:schemeClr>
              </a:solidFill>
              <a:latin typeface="Century Gothic" panose="020B0502020202020204" pitchFamily="34" charset="0"/>
            </a:endParaRPr>
          </a:p>
        </p:txBody>
      </p:sp>
      <p:sp>
        <p:nvSpPr>
          <p:cNvPr id="5" name="Slide Number Placeholder 4"/>
          <p:cNvSpPr>
            <a:spLocks noGrp="1"/>
          </p:cNvSpPr>
          <p:nvPr>
            <p:ph type="sldNum" sz="quarter" idx="11"/>
          </p:nvPr>
        </p:nvSpPr>
        <p:spPr>
          <a:xfrm>
            <a:off x="8336280" y="6324600"/>
            <a:ext cx="838200" cy="396875"/>
          </a:xfrm>
        </p:spPr>
        <p:txBody>
          <a:bodyPr/>
          <a:lstStyle/>
          <a:p>
            <a:r>
              <a:rPr lang="en-US" dirty="0"/>
              <a:t>2</a:t>
            </a:r>
            <a:r>
              <a:rPr lang="en-US" dirty="0" smtClean="0"/>
              <a:t>-</a:t>
            </a:r>
            <a:fld id="{8B016D05-D3A6-4AB6-8287-2606CC7CC690}" type="slidenum">
              <a:rPr lang="en-US" smtClean="0"/>
              <a:pPr/>
              <a:t>2</a:t>
            </a:fld>
            <a:endParaRPr lang="en-US" dirty="0" smtClean="0"/>
          </a:p>
          <a:p>
            <a:endParaRPr lang="en-US" dirty="0"/>
          </a:p>
        </p:txBody>
      </p:sp>
      <p:sp>
        <p:nvSpPr>
          <p:cNvPr id="4" name="Footer Placeholder 3"/>
          <p:cNvSpPr>
            <a:spLocks noGrp="1"/>
          </p:cNvSpPr>
          <p:nvPr>
            <p:ph type="ftr" sz="quarter" idx="12"/>
          </p:nvPr>
        </p:nvSpPr>
        <p:spPr>
          <a:xfrm>
            <a:off x="609600" y="6324600"/>
            <a:ext cx="7341835" cy="365125"/>
          </a:xfrm>
        </p:spPr>
        <p:txBody>
          <a:bodyPr/>
          <a:lstStyle/>
          <a:p>
            <a:pPr algn="ctr"/>
            <a:r>
              <a:rPr lang="en-US" dirty="0" smtClean="0"/>
              <a:t>Copyright © 2016 Pearson Education, Inc. </a:t>
            </a:r>
            <a:endParaRPr lang="en-US" dirty="0"/>
          </a:p>
        </p:txBody>
      </p:sp>
      <p:pic>
        <p:nvPicPr>
          <p:cNvPr id="7" name="Picture 6" descr="Gomez_Meija_cover copy.jpg"/>
          <p:cNvPicPr>
            <a:picLocks noChangeAspect="1"/>
          </p:cNvPicPr>
          <p:nvPr/>
        </p:nvPicPr>
        <p:blipFill>
          <a:blip r:embed="rId3"/>
          <a:stretch>
            <a:fillRect/>
          </a:stretch>
        </p:blipFill>
        <p:spPr>
          <a:xfrm>
            <a:off x="5462531" y="609600"/>
            <a:ext cx="2462269" cy="3124200"/>
          </a:xfrm>
          <a:prstGeom prst="rect">
            <a:avLst/>
          </a:prstGeom>
        </p:spPr>
      </p:pic>
    </p:spTree>
    <p:extLst>
      <p:ext uri="{BB962C8B-B14F-4D97-AF65-F5344CB8AC3E}">
        <p14:creationId xmlns:p14="http://schemas.microsoft.com/office/powerpoint/2010/main" val="2029501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4" y="762000"/>
            <a:ext cx="8153400" cy="1295400"/>
          </a:xfrm>
        </p:spPr>
        <p:txBody>
          <a:bodyPr/>
          <a:lstStyle/>
          <a:p>
            <a:r>
              <a:rPr lang="en-US" sz="4800" dirty="0" smtClean="0"/>
              <a:t>Sample Task by KSA Matrix</a:t>
            </a:r>
            <a:br>
              <a:rPr lang="en-US" sz="4800" dirty="0" smtClean="0"/>
            </a:br>
            <a:endParaRPr lang="en-US" sz="4800" dirty="0">
              <a:latin typeface="+mj-lt"/>
            </a:endParaRPr>
          </a:p>
        </p:txBody>
      </p:sp>
      <p:sp>
        <p:nvSpPr>
          <p:cNvPr id="4" name="Footer Placeholder 3"/>
          <p:cNvSpPr>
            <a:spLocks noGrp="1"/>
          </p:cNvSpPr>
          <p:nvPr>
            <p:ph type="ftr" sz="quarter" idx="11"/>
          </p:nvPr>
        </p:nvSpPr>
        <p:spPr>
          <a:xfrm>
            <a:off x="3124200" y="6400800"/>
            <a:ext cx="33794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20</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04010"/>
            <a:ext cx="5037439" cy="4644390"/>
          </a:xfrm>
          <a:prstGeom prst="rect">
            <a:avLst/>
          </a:prstGeom>
        </p:spPr>
      </p:pic>
    </p:spTree>
    <p:extLst>
      <p:ext uri="{BB962C8B-B14F-4D97-AF65-F5344CB8AC3E}">
        <p14:creationId xmlns:p14="http://schemas.microsoft.com/office/powerpoint/2010/main" val="1029867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sz="4800" dirty="0" smtClean="0"/>
              <a:t>Guidelines for Conducting a Job Analysis</a:t>
            </a:r>
            <a:endParaRPr lang="en-US" sz="4800" dirty="0"/>
          </a:p>
        </p:txBody>
      </p:sp>
      <p:sp>
        <p:nvSpPr>
          <p:cNvPr id="3" name="Content Placeholder 2"/>
          <p:cNvSpPr>
            <a:spLocks noGrp="1"/>
          </p:cNvSpPr>
          <p:nvPr>
            <p:ph idx="1"/>
          </p:nvPr>
        </p:nvSpPr>
        <p:spPr>
          <a:xfrm>
            <a:off x="381000" y="2286000"/>
            <a:ext cx="8229600" cy="3962400"/>
          </a:xfrm>
        </p:spPr>
        <p:txBody>
          <a:bodyPr>
            <a:normAutofit fontScale="92500"/>
          </a:bodyPr>
          <a:lstStyle/>
          <a:p>
            <a:pPr marL="457200" indent="-457200">
              <a:buFont typeface="+mj-lt"/>
              <a:buAutoNum type="arabicPeriod"/>
            </a:pPr>
            <a:r>
              <a:rPr lang="en-US" dirty="0" smtClean="0">
                <a:solidFill>
                  <a:schemeClr val="tx1">
                    <a:lumMod val="85000"/>
                    <a:lumOff val="15000"/>
                  </a:schemeClr>
                </a:solidFill>
              </a:rPr>
              <a:t>Determine the desired applications of the job analysis</a:t>
            </a:r>
            <a:br>
              <a:rPr lang="en-US" dirty="0" smtClean="0">
                <a:solidFill>
                  <a:schemeClr val="tx1">
                    <a:lumMod val="85000"/>
                    <a:lumOff val="15000"/>
                  </a:schemeClr>
                </a:solidFill>
              </a:rPr>
            </a:br>
            <a:endParaRPr lang="en-US" dirty="0" smtClean="0">
              <a:solidFill>
                <a:schemeClr val="tx1">
                  <a:lumMod val="85000"/>
                  <a:lumOff val="15000"/>
                </a:schemeClr>
              </a:solidFill>
            </a:endParaRPr>
          </a:p>
          <a:p>
            <a:pPr marL="457200" indent="-457200">
              <a:buFont typeface="+mj-lt"/>
              <a:buAutoNum type="arabicPeriod"/>
            </a:pPr>
            <a:r>
              <a:rPr lang="en-US" dirty="0" smtClean="0">
                <a:solidFill>
                  <a:schemeClr val="tx1">
                    <a:lumMod val="85000"/>
                    <a:lumOff val="15000"/>
                  </a:schemeClr>
                </a:solidFill>
              </a:rPr>
              <a:t>Select the jobs to be analyzed</a:t>
            </a:r>
          </a:p>
          <a:p>
            <a:pPr marL="457200" indent="-457200">
              <a:buFont typeface="+mj-lt"/>
              <a:buAutoNum type="arabicPeriod"/>
            </a:pPr>
            <a:endParaRPr lang="en-US" dirty="0" smtClean="0">
              <a:solidFill>
                <a:schemeClr val="tx1">
                  <a:lumMod val="85000"/>
                  <a:lumOff val="15000"/>
                </a:schemeClr>
              </a:solidFill>
            </a:endParaRPr>
          </a:p>
          <a:p>
            <a:pPr marL="457200" indent="-457200">
              <a:buFont typeface="+mj-lt"/>
              <a:buAutoNum type="arabicPeriod"/>
            </a:pPr>
            <a:r>
              <a:rPr lang="en-US" dirty="0" smtClean="0">
                <a:solidFill>
                  <a:schemeClr val="tx1">
                    <a:lumMod val="85000"/>
                    <a:lumOff val="15000"/>
                  </a:schemeClr>
                </a:solidFill>
              </a:rPr>
              <a:t>Gather the job Information</a:t>
            </a:r>
          </a:p>
          <a:p>
            <a:pPr marL="457200" indent="-457200">
              <a:buFont typeface="+mj-lt"/>
              <a:buAutoNum type="arabicPeriod"/>
            </a:pPr>
            <a:endParaRPr lang="en-US" dirty="0" smtClean="0">
              <a:solidFill>
                <a:schemeClr val="tx1">
                  <a:lumMod val="85000"/>
                  <a:lumOff val="15000"/>
                </a:schemeClr>
              </a:solidFill>
            </a:endParaRPr>
          </a:p>
          <a:p>
            <a:pPr marL="457200" indent="-457200">
              <a:buFont typeface="+mj-lt"/>
              <a:buAutoNum type="arabicPeriod"/>
            </a:pPr>
            <a:r>
              <a:rPr lang="en-US" dirty="0" smtClean="0">
                <a:solidFill>
                  <a:schemeClr val="tx1">
                    <a:lumMod val="85000"/>
                    <a:lumOff val="15000"/>
                  </a:schemeClr>
                </a:solidFill>
              </a:rPr>
              <a:t>Verify the accuracy of the job information</a:t>
            </a:r>
          </a:p>
          <a:p>
            <a:pPr marL="457200" indent="-457200">
              <a:buFont typeface="+mj-lt"/>
              <a:buAutoNum type="arabicPeriod"/>
            </a:pPr>
            <a:endParaRPr lang="en-US" dirty="0" smtClean="0">
              <a:solidFill>
                <a:schemeClr val="tx1">
                  <a:lumMod val="85000"/>
                  <a:lumOff val="15000"/>
                </a:schemeClr>
              </a:solidFill>
            </a:endParaRPr>
          </a:p>
          <a:p>
            <a:pPr marL="457200" indent="-457200">
              <a:buFont typeface="+mj-lt"/>
              <a:buAutoNum type="arabicPeriod"/>
            </a:pPr>
            <a:r>
              <a:rPr lang="en-US" dirty="0" smtClean="0">
                <a:solidFill>
                  <a:schemeClr val="tx1">
                    <a:lumMod val="85000"/>
                    <a:lumOff val="15000"/>
                  </a:schemeClr>
                </a:solidFill>
              </a:rPr>
              <a:t>Document the job analysis by writing a job description</a:t>
            </a:r>
            <a:endParaRPr lang="en-US" dirty="0">
              <a:solidFill>
                <a:schemeClr val="tx1">
                  <a:lumMod val="85000"/>
                  <a:lumOff val="15000"/>
                </a:schemeClr>
              </a:solidFill>
            </a:endParaRPr>
          </a:p>
        </p:txBody>
      </p:sp>
      <p:sp>
        <p:nvSpPr>
          <p:cNvPr id="4" name="Footer Placeholder 3"/>
          <p:cNvSpPr>
            <a:spLocks noGrp="1"/>
          </p:cNvSpPr>
          <p:nvPr>
            <p:ph type="ftr" sz="quarter" idx="11"/>
          </p:nvPr>
        </p:nvSpPr>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2-</a:t>
            </a:r>
            <a:fld id="{8B016D05-D3A6-4AB6-8287-2606CC7CC690}" type="slidenum">
              <a:rPr lang="en-US" smtClean="0"/>
              <a:pPr/>
              <a:t>21</a:t>
            </a:fld>
            <a:endParaRPr lang="en-US" dirty="0"/>
          </a:p>
        </p:txBody>
      </p:sp>
    </p:spTree>
    <p:extLst>
      <p:ext uri="{BB962C8B-B14F-4D97-AF65-F5344CB8AC3E}">
        <p14:creationId xmlns:p14="http://schemas.microsoft.com/office/powerpoint/2010/main" val="3959052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153400" cy="1295400"/>
          </a:xfrm>
        </p:spPr>
        <p:txBody>
          <a:bodyPr/>
          <a:lstStyle/>
          <a:p>
            <a:r>
              <a:rPr lang="en-US" dirty="0" smtClean="0"/>
              <a:t>Job Description</a:t>
            </a:r>
            <a:endParaRPr lang="en-US" sz="2400" dirty="0">
              <a:latin typeface="+mj-lt"/>
            </a:endParaRPr>
          </a:p>
        </p:txBody>
      </p:sp>
      <p:sp>
        <p:nvSpPr>
          <p:cNvPr id="4" name="Footer Placeholder 3"/>
          <p:cNvSpPr>
            <a:spLocks noGrp="1"/>
          </p:cNvSpPr>
          <p:nvPr>
            <p:ph type="ftr" sz="quarter" idx="11"/>
          </p:nvPr>
        </p:nvSpPr>
        <p:spPr>
          <a:xfrm>
            <a:off x="3124200" y="6400800"/>
            <a:ext cx="33794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22</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524000"/>
            <a:ext cx="4297680" cy="4777913"/>
          </a:xfrm>
          <a:prstGeom prst="rect">
            <a:avLst/>
          </a:prstGeom>
        </p:spPr>
      </p:pic>
    </p:spTree>
    <p:extLst>
      <p:ext uri="{BB962C8B-B14F-4D97-AF65-F5344CB8AC3E}">
        <p14:creationId xmlns:p14="http://schemas.microsoft.com/office/powerpoint/2010/main" val="4021337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600200"/>
          </a:xfrm>
        </p:spPr>
        <p:txBody>
          <a:bodyPr/>
          <a:lstStyle/>
          <a:p>
            <a:r>
              <a:rPr lang="en-US" sz="4400" dirty="0" smtClean="0"/>
              <a:t>Emerging Trends: Flexible Schedules</a:t>
            </a:r>
            <a:endParaRPr lang="en-US" sz="4400" dirty="0"/>
          </a:p>
        </p:txBody>
      </p:sp>
      <p:sp>
        <p:nvSpPr>
          <p:cNvPr id="4" name="Footer Placeholder 3"/>
          <p:cNvSpPr>
            <a:spLocks noGrp="1"/>
          </p:cNvSpPr>
          <p:nvPr>
            <p:ph type="ftr" sz="quarter" idx="11"/>
          </p:nvPr>
        </p:nvSpPr>
        <p:spPr>
          <a:xfrm>
            <a:off x="3200400" y="6417311"/>
            <a:ext cx="33794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23</a:t>
            </a:fld>
            <a:endParaRPr lang="en-US" dirty="0"/>
          </a:p>
        </p:txBody>
      </p:sp>
      <p:sp>
        <p:nvSpPr>
          <p:cNvPr id="6" name="Rounded Rectangle 5"/>
          <p:cNvSpPr/>
          <p:nvPr/>
        </p:nvSpPr>
        <p:spPr>
          <a:xfrm>
            <a:off x="1600200" y="2133600"/>
            <a:ext cx="6248400" cy="25146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Contingent Workers</a:t>
            </a:r>
          </a:p>
          <a:p>
            <a:pPr algn="ctr"/>
            <a:r>
              <a:rPr lang="en-US" sz="2000" dirty="0" smtClean="0">
                <a:latin typeface="Century Gothic" panose="020B0502020202020204" pitchFamily="34" charset="0"/>
              </a:rPr>
              <a:t>Temporary employees</a:t>
            </a:r>
          </a:p>
          <a:p>
            <a:pPr algn="ctr"/>
            <a:r>
              <a:rPr lang="en-US" sz="2000" dirty="0" smtClean="0">
                <a:latin typeface="Century Gothic" panose="020B0502020202020204" pitchFamily="34" charset="0"/>
              </a:rPr>
              <a:t>Part-time employees</a:t>
            </a:r>
          </a:p>
          <a:p>
            <a:pPr algn="ctr"/>
            <a:r>
              <a:rPr lang="en-US" sz="2000" dirty="0" smtClean="0">
                <a:latin typeface="Century Gothic" panose="020B0502020202020204" pitchFamily="34" charset="0"/>
              </a:rPr>
              <a:t>Outsourcing/subcontracting</a:t>
            </a:r>
          </a:p>
          <a:p>
            <a:pPr algn="ctr"/>
            <a:r>
              <a:rPr lang="en-US" sz="2000" dirty="0" smtClean="0">
                <a:latin typeface="Century Gothic" panose="020B0502020202020204" pitchFamily="34" charset="0"/>
              </a:rPr>
              <a:t>Contract workers</a:t>
            </a:r>
          </a:p>
          <a:p>
            <a:pPr algn="ctr"/>
            <a:r>
              <a:rPr lang="en-US" sz="2000" dirty="0" smtClean="0">
                <a:latin typeface="Century Gothic" panose="020B0502020202020204" pitchFamily="34" charset="0"/>
              </a:rPr>
              <a:t>College Interns</a:t>
            </a:r>
          </a:p>
        </p:txBody>
      </p:sp>
    </p:spTree>
    <p:extLst>
      <p:ext uri="{BB962C8B-B14F-4D97-AF65-F5344CB8AC3E}">
        <p14:creationId xmlns:p14="http://schemas.microsoft.com/office/powerpoint/2010/main" val="2126803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819400" y="6324600"/>
            <a:ext cx="3684235" cy="273049"/>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24</a:t>
            </a:fld>
            <a:endParaRPr lang="en-US" dirty="0"/>
          </a:p>
        </p:txBody>
      </p:sp>
      <p:sp>
        <p:nvSpPr>
          <p:cNvPr id="2" name="Title 1"/>
          <p:cNvSpPr>
            <a:spLocks noGrp="1"/>
          </p:cNvSpPr>
          <p:nvPr>
            <p:ph type="title"/>
          </p:nvPr>
        </p:nvSpPr>
        <p:spPr>
          <a:xfrm>
            <a:off x="457200" y="533400"/>
            <a:ext cx="8382000" cy="1600200"/>
          </a:xfrm>
        </p:spPr>
        <p:txBody>
          <a:bodyPr/>
          <a:lstStyle/>
          <a:p>
            <a:r>
              <a:rPr lang="en-US" dirty="0" smtClean="0"/>
              <a:t>HRIS Applications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2590800"/>
            <a:ext cx="6593034" cy="2278221"/>
          </a:xfrm>
        </p:spPr>
      </p:pic>
    </p:spTree>
    <p:extLst>
      <p:ext uri="{BB962C8B-B14F-4D97-AF65-F5344CB8AC3E}">
        <p14:creationId xmlns:p14="http://schemas.microsoft.com/office/powerpoint/2010/main" val="1755928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dirty="0" smtClean="0"/>
              <a:t>Summary and Conclusions</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r>
              <a:rPr lang="en-US" b="1" dirty="0" smtClean="0">
                <a:solidFill>
                  <a:schemeClr val="tx1">
                    <a:lumMod val="75000"/>
                    <a:lumOff val="25000"/>
                  </a:schemeClr>
                </a:solidFill>
              </a:rPr>
              <a:t>Work: The Organizational Perspective</a:t>
            </a:r>
          </a:p>
          <a:p>
            <a:pPr lvl="1"/>
            <a:r>
              <a:rPr lang="en-US" sz="2000" dirty="0" smtClean="0">
                <a:solidFill>
                  <a:schemeClr val="tx1">
                    <a:lumMod val="75000"/>
                    <a:lumOff val="25000"/>
                  </a:schemeClr>
                </a:solidFill>
              </a:rPr>
              <a:t>Business strategy determines structure</a:t>
            </a:r>
          </a:p>
          <a:p>
            <a:r>
              <a:rPr lang="en-US" b="1" dirty="0" smtClean="0">
                <a:solidFill>
                  <a:schemeClr val="tx1">
                    <a:lumMod val="75000"/>
                    <a:lumOff val="25000"/>
                  </a:schemeClr>
                </a:solidFill>
              </a:rPr>
              <a:t>Work: The Group Perspective</a:t>
            </a:r>
          </a:p>
          <a:p>
            <a:pPr lvl="1"/>
            <a:r>
              <a:rPr lang="en-US" sz="2000" dirty="0" smtClean="0">
                <a:solidFill>
                  <a:schemeClr val="tx1">
                    <a:lumMod val="75000"/>
                    <a:lumOff val="25000"/>
                  </a:schemeClr>
                </a:solidFill>
              </a:rPr>
              <a:t>Various team structures</a:t>
            </a:r>
          </a:p>
          <a:p>
            <a:r>
              <a:rPr lang="en-US" b="1" dirty="0" smtClean="0">
                <a:solidFill>
                  <a:schemeClr val="tx1">
                    <a:lumMod val="75000"/>
                    <a:lumOff val="25000"/>
                  </a:schemeClr>
                </a:solidFill>
              </a:rPr>
              <a:t>Work: The Individual Perspective</a:t>
            </a:r>
          </a:p>
          <a:p>
            <a:pPr lvl="1"/>
            <a:r>
              <a:rPr lang="en-US" sz="2000" dirty="0" smtClean="0">
                <a:solidFill>
                  <a:schemeClr val="tx1">
                    <a:lumMod val="75000"/>
                    <a:lumOff val="25000"/>
                  </a:schemeClr>
                </a:solidFill>
              </a:rPr>
              <a:t>Motivation</a:t>
            </a:r>
          </a:p>
          <a:p>
            <a:r>
              <a:rPr lang="en-US" b="1" dirty="0" smtClean="0">
                <a:solidFill>
                  <a:schemeClr val="tx1">
                    <a:lumMod val="75000"/>
                    <a:lumOff val="25000"/>
                  </a:schemeClr>
                </a:solidFill>
              </a:rPr>
              <a:t>Designing Jobs and Conducting Job Analysis</a:t>
            </a:r>
          </a:p>
          <a:p>
            <a:pPr lvl="1"/>
            <a:r>
              <a:rPr lang="en-US" sz="2000" dirty="0" smtClean="0">
                <a:solidFill>
                  <a:schemeClr val="tx1">
                    <a:lumMod val="75000"/>
                    <a:lumOff val="25000"/>
                  </a:schemeClr>
                </a:solidFill>
              </a:rPr>
              <a:t>Process of designing and organizing work into specific jobs</a:t>
            </a:r>
          </a:p>
          <a:p>
            <a:r>
              <a:rPr lang="en-US" b="1" dirty="0" smtClean="0">
                <a:solidFill>
                  <a:schemeClr val="tx1">
                    <a:lumMod val="75000"/>
                    <a:lumOff val="25000"/>
                  </a:schemeClr>
                </a:solidFill>
              </a:rPr>
              <a:t>The Flexible Workforce</a:t>
            </a:r>
          </a:p>
          <a:p>
            <a:pPr lvl="1"/>
            <a:r>
              <a:rPr lang="en-US" sz="2000" dirty="0" smtClean="0">
                <a:solidFill>
                  <a:schemeClr val="tx1">
                    <a:lumMod val="75000"/>
                    <a:lumOff val="25000"/>
                  </a:schemeClr>
                </a:solidFill>
              </a:rPr>
              <a:t>Present in dynamic markets</a:t>
            </a:r>
          </a:p>
          <a:p>
            <a:r>
              <a:rPr lang="en-US" b="1" dirty="0" smtClean="0">
                <a:solidFill>
                  <a:schemeClr val="tx1">
                    <a:lumMod val="75000"/>
                    <a:lumOff val="25000"/>
                  </a:schemeClr>
                </a:solidFill>
              </a:rPr>
              <a:t>Human Resource Information Systems</a:t>
            </a:r>
            <a:endParaRPr lang="en-US" b="1" dirty="0">
              <a:solidFill>
                <a:schemeClr val="tx1">
                  <a:lumMod val="75000"/>
                  <a:lumOff val="25000"/>
                </a:schemeClr>
              </a:solidFill>
            </a:endParaRPr>
          </a:p>
        </p:txBody>
      </p:sp>
      <p:sp>
        <p:nvSpPr>
          <p:cNvPr id="4" name="Footer Placeholder 3"/>
          <p:cNvSpPr>
            <a:spLocks noGrp="1"/>
          </p:cNvSpPr>
          <p:nvPr>
            <p:ph type="ftr" sz="quarter" idx="11"/>
          </p:nvPr>
        </p:nvSpPr>
        <p:spPr>
          <a:xfrm>
            <a:off x="2819400" y="6432550"/>
            <a:ext cx="36080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25</a:t>
            </a:fld>
            <a:endParaRPr lang="en-US" dirty="0"/>
          </a:p>
        </p:txBody>
      </p:sp>
    </p:spTree>
    <p:extLst>
      <p:ext uri="{BB962C8B-B14F-4D97-AF65-F5344CB8AC3E}">
        <p14:creationId xmlns:p14="http://schemas.microsoft.com/office/powerpoint/2010/main" val="958863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09600"/>
            <a:ext cx="8229600" cy="1600200"/>
          </a:xfrm>
        </p:spPr>
        <p:txBody>
          <a:bodyPr/>
          <a:lstStyle/>
          <a:p>
            <a:r>
              <a:rPr lang="en-US" dirty="0" smtClean="0"/>
              <a:t>Pearson Education, Inc.</a:t>
            </a:r>
            <a:br>
              <a:rPr lang="en-US" dirty="0" smtClean="0"/>
            </a:br>
            <a:r>
              <a:rPr lang="en-US" dirty="0" smtClean="0"/>
              <a:t>Copyright</a:t>
            </a:r>
            <a:endParaRPr lang="en-US" dirty="0"/>
          </a:p>
        </p:txBody>
      </p:sp>
      <p:sp>
        <p:nvSpPr>
          <p:cNvPr id="4" name="Footer Placeholder 3"/>
          <p:cNvSpPr>
            <a:spLocks noGrp="1"/>
          </p:cNvSpPr>
          <p:nvPr>
            <p:ph type="ftr" sz="quarter" idx="11"/>
          </p:nvPr>
        </p:nvSpPr>
        <p:spPr>
          <a:xfrm>
            <a:off x="2667000" y="6356350"/>
            <a:ext cx="3379435" cy="501650"/>
          </a:xfrm>
        </p:spPr>
        <p:txBody>
          <a:bodyPr/>
          <a:lstStyle/>
          <a:p>
            <a:r>
              <a:rPr lang="en-US" smtClean="0"/>
              <a:t>Copyright © 2016 </a:t>
            </a:r>
            <a:r>
              <a:rPr lang="en-US" dirty="0" smtClean="0"/>
              <a:t>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26</a:t>
            </a:fld>
            <a:endParaRPr lang="en-US" dirty="0"/>
          </a:p>
        </p:txBody>
      </p:sp>
      <p:pic>
        <p:nvPicPr>
          <p:cNvPr id="6" name="Picture 3" descr="3293795473_4752441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80470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46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Chapter Challenges</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pPr marL="514350" indent="-514350">
              <a:buFont typeface="+mj-lt"/>
              <a:buAutoNum type="arabicPeriod"/>
            </a:pPr>
            <a:r>
              <a:rPr lang="en-US" altLang="en-US" sz="2800" dirty="0">
                <a:solidFill>
                  <a:schemeClr val="tx1">
                    <a:lumMod val="75000"/>
                    <a:lumOff val="25000"/>
                  </a:schemeClr>
                </a:solidFill>
                <a:ea typeface="ＭＳ Ｐゴシック" pitchFamily="34" charset="-128"/>
                <a:cs typeface="Lucida Sans Unicode" pitchFamily="34" charset="0"/>
              </a:rPr>
              <a:t>Understand the </a:t>
            </a:r>
            <a:r>
              <a:rPr lang="en-US" altLang="en-US" sz="2800" dirty="0" smtClean="0">
                <a:solidFill>
                  <a:schemeClr val="tx1">
                    <a:lumMod val="75000"/>
                    <a:lumOff val="25000"/>
                  </a:schemeClr>
                </a:solidFill>
                <a:ea typeface="ＭＳ Ｐゴシック" pitchFamily="34" charset="-128"/>
                <a:cs typeface="Lucida Sans Unicode" pitchFamily="34" charset="0"/>
              </a:rPr>
              <a:t>organizational perspective of work</a:t>
            </a:r>
            <a:endParaRPr lang="en-US" altLang="en-US" sz="2800" dirty="0">
              <a:solidFill>
                <a:schemeClr val="tx1">
                  <a:lumMod val="75000"/>
                  <a:lumOff val="25000"/>
                </a:schemeClr>
              </a:solidFill>
              <a:ea typeface="ＭＳ Ｐゴシック" pitchFamily="34" charset="-128"/>
              <a:cs typeface="Lucida Sans Unicode" pitchFamily="34" charset="0"/>
            </a:endParaRPr>
          </a:p>
          <a:p>
            <a:pPr marL="514350" indent="-514350">
              <a:buFont typeface="+mj-lt"/>
              <a:buAutoNum type="arabicPeriod"/>
            </a:pPr>
            <a:r>
              <a:rPr lang="en-US" altLang="en-US" sz="2800" dirty="0" smtClean="0">
                <a:solidFill>
                  <a:schemeClr val="tx1">
                    <a:lumMod val="75000"/>
                    <a:lumOff val="25000"/>
                  </a:schemeClr>
                </a:solidFill>
                <a:ea typeface="ＭＳ Ｐゴシック" pitchFamily="34" charset="-128"/>
                <a:cs typeface="Lucida Sans Unicode" pitchFamily="34" charset="0"/>
              </a:rPr>
              <a:t>Understand the group perspective of work</a:t>
            </a:r>
            <a:endParaRPr lang="en-US" altLang="en-US" sz="2800" dirty="0">
              <a:solidFill>
                <a:schemeClr val="tx1">
                  <a:lumMod val="75000"/>
                  <a:lumOff val="25000"/>
                </a:schemeClr>
              </a:solidFill>
              <a:ea typeface="ＭＳ Ｐゴシック" pitchFamily="34" charset="-128"/>
              <a:cs typeface="Lucida Sans Unicode" pitchFamily="34" charset="0"/>
            </a:endParaRPr>
          </a:p>
          <a:p>
            <a:pPr marL="514350" indent="-514350">
              <a:buFont typeface="+mj-lt"/>
              <a:buAutoNum type="arabicPeriod"/>
            </a:pPr>
            <a:r>
              <a:rPr lang="en-US" altLang="en-US" sz="2800" dirty="0" smtClean="0">
                <a:solidFill>
                  <a:schemeClr val="tx1">
                    <a:lumMod val="75000"/>
                    <a:lumOff val="25000"/>
                  </a:schemeClr>
                </a:solidFill>
                <a:ea typeface="ＭＳ Ｐゴシック" pitchFamily="34" charset="-128"/>
                <a:cs typeface="Lucida Sans Unicode" pitchFamily="34" charset="0"/>
              </a:rPr>
              <a:t>Understand the individual perspective of work</a:t>
            </a:r>
            <a:endParaRPr lang="en-US" altLang="en-US" sz="2800" dirty="0">
              <a:solidFill>
                <a:schemeClr val="tx1">
                  <a:lumMod val="75000"/>
                  <a:lumOff val="25000"/>
                </a:schemeClr>
              </a:solidFill>
              <a:ea typeface="ＭＳ Ｐゴシック" pitchFamily="34" charset="-128"/>
              <a:cs typeface="Lucida Sans Unicode" pitchFamily="34" charset="0"/>
            </a:endParaRPr>
          </a:p>
          <a:p>
            <a:pPr marL="514350" indent="-514350">
              <a:buFont typeface="+mj-lt"/>
              <a:buAutoNum type="arabicPeriod"/>
            </a:pPr>
            <a:r>
              <a:rPr lang="en-US" altLang="en-US" sz="2800" dirty="0" smtClean="0">
                <a:solidFill>
                  <a:schemeClr val="tx1">
                    <a:lumMod val="75000"/>
                    <a:lumOff val="25000"/>
                  </a:schemeClr>
                </a:solidFill>
                <a:ea typeface="ＭＳ Ｐゴシック" pitchFamily="34" charset="-128"/>
                <a:cs typeface="Lucida Sans Unicode" pitchFamily="34" charset="0"/>
              </a:rPr>
              <a:t>Develop competence in designing jobs and conducting job analysis</a:t>
            </a:r>
          </a:p>
          <a:p>
            <a:pPr marL="0" indent="0">
              <a:buNone/>
            </a:pPr>
            <a:endParaRPr lang="en-US" sz="2800" dirty="0">
              <a:solidFill>
                <a:schemeClr val="tx1">
                  <a:lumMod val="75000"/>
                  <a:lumOff val="25000"/>
                </a:schemeClr>
              </a:solidFill>
            </a:endParaRPr>
          </a:p>
        </p:txBody>
      </p:sp>
      <p:sp>
        <p:nvSpPr>
          <p:cNvPr id="4" name="Footer Placeholder 3"/>
          <p:cNvSpPr>
            <a:spLocks noGrp="1"/>
          </p:cNvSpPr>
          <p:nvPr>
            <p:ph type="ftr" sz="quarter" idx="11"/>
          </p:nvPr>
        </p:nvSpPr>
        <p:spPr>
          <a:xfrm>
            <a:off x="2971800" y="6248400"/>
            <a:ext cx="3352800" cy="30480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3</a:t>
            </a:fld>
            <a:endParaRPr lang="en-US" dirty="0"/>
          </a:p>
        </p:txBody>
      </p:sp>
    </p:spTree>
    <p:extLst>
      <p:ext uri="{BB962C8B-B14F-4D97-AF65-F5344CB8AC3E}">
        <p14:creationId xmlns:p14="http://schemas.microsoft.com/office/powerpoint/2010/main" val="4143518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Chapter Challenges</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pPr marL="514350" indent="-514350">
              <a:buAutoNum type="arabicPeriod" startAt="4"/>
            </a:pPr>
            <a:r>
              <a:rPr lang="en-US" altLang="en-US" sz="2800" dirty="0" smtClean="0">
                <a:solidFill>
                  <a:schemeClr val="tx1">
                    <a:lumMod val="75000"/>
                    <a:lumOff val="25000"/>
                  </a:schemeClr>
                </a:solidFill>
                <a:ea typeface="ＭＳ Ｐゴシック" pitchFamily="34" charset="-128"/>
                <a:cs typeface="Lucida Sans Unicode" pitchFamily="34" charset="0"/>
              </a:rPr>
              <a:t>Have </a:t>
            </a:r>
            <a:r>
              <a:rPr lang="en-US" altLang="en-US" sz="2800" dirty="0">
                <a:solidFill>
                  <a:schemeClr val="tx1">
                    <a:lumMod val="75000"/>
                    <a:lumOff val="25000"/>
                  </a:schemeClr>
                </a:solidFill>
                <a:ea typeface="ＭＳ Ｐゴシック" pitchFamily="34" charset="-128"/>
                <a:cs typeface="Lucida Sans Unicode" pitchFamily="34" charset="0"/>
              </a:rPr>
              <a:t>familiarity with the flexible </a:t>
            </a:r>
            <a:r>
              <a:rPr lang="en-US" altLang="en-US" sz="2800" dirty="0" smtClean="0">
                <a:solidFill>
                  <a:schemeClr val="tx1">
                    <a:lumMod val="75000"/>
                    <a:lumOff val="25000"/>
                  </a:schemeClr>
                </a:solidFill>
                <a:ea typeface="ＭＳ Ｐゴシック" pitchFamily="34" charset="-128"/>
                <a:cs typeface="Lucida Sans Unicode" pitchFamily="34" charset="0"/>
              </a:rPr>
              <a:t>workforce</a:t>
            </a:r>
          </a:p>
          <a:p>
            <a:pPr marL="514350" indent="-514350">
              <a:buAutoNum type="arabicPeriod" startAt="5"/>
            </a:pPr>
            <a:r>
              <a:rPr lang="en-US" altLang="en-US" sz="2800" dirty="0" smtClean="0">
                <a:solidFill>
                  <a:schemeClr val="tx1">
                    <a:lumMod val="75000"/>
                    <a:lumOff val="25000"/>
                  </a:schemeClr>
                </a:solidFill>
                <a:ea typeface="ＭＳ Ｐゴシック" pitchFamily="34" charset="-128"/>
                <a:cs typeface="Lucida Sans Unicode" pitchFamily="34" charset="0"/>
              </a:rPr>
              <a:t>Maintain </a:t>
            </a:r>
            <a:r>
              <a:rPr lang="en-US" altLang="en-US" sz="2800" dirty="0">
                <a:solidFill>
                  <a:schemeClr val="tx1">
                    <a:lumMod val="75000"/>
                    <a:lumOff val="25000"/>
                  </a:schemeClr>
                </a:solidFill>
                <a:ea typeface="ＭＳ Ｐゴシック" pitchFamily="34" charset="-128"/>
                <a:cs typeface="Lucida Sans Unicode" pitchFamily="34" charset="0"/>
              </a:rPr>
              <a:t>human resource information </a:t>
            </a:r>
            <a:r>
              <a:rPr lang="en-US" altLang="en-US" sz="2800" dirty="0" smtClean="0">
                <a:solidFill>
                  <a:schemeClr val="tx1">
                    <a:lumMod val="75000"/>
                    <a:lumOff val="25000"/>
                  </a:schemeClr>
                </a:solidFill>
                <a:ea typeface="ＭＳ Ｐゴシック" pitchFamily="34" charset="-128"/>
                <a:cs typeface="Lucida Sans Unicode" pitchFamily="34" charset="0"/>
              </a:rPr>
              <a:t>systems</a:t>
            </a:r>
          </a:p>
          <a:p>
            <a:pPr marL="0" indent="0">
              <a:buNone/>
            </a:pPr>
            <a:endParaRPr lang="en-US" altLang="en-US" sz="2800" dirty="0">
              <a:solidFill>
                <a:schemeClr val="tx1">
                  <a:lumMod val="75000"/>
                  <a:lumOff val="25000"/>
                </a:schemeClr>
              </a:solidFill>
              <a:ea typeface="ＭＳ Ｐゴシック" pitchFamily="34" charset="-128"/>
              <a:cs typeface="Lucida Sans Unicode" pitchFamily="34" charset="0"/>
            </a:endParaRPr>
          </a:p>
          <a:p>
            <a:endParaRPr lang="en-US" sz="2800" dirty="0">
              <a:solidFill>
                <a:schemeClr val="tx1">
                  <a:lumMod val="75000"/>
                  <a:lumOff val="25000"/>
                </a:schemeClr>
              </a:solidFill>
            </a:endParaRPr>
          </a:p>
        </p:txBody>
      </p:sp>
      <p:sp>
        <p:nvSpPr>
          <p:cNvPr id="4" name="Footer Placeholder 3"/>
          <p:cNvSpPr>
            <a:spLocks noGrp="1"/>
          </p:cNvSpPr>
          <p:nvPr>
            <p:ph type="ftr" sz="quarter" idx="11"/>
          </p:nvPr>
        </p:nvSpPr>
        <p:spPr>
          <a:xfrm>
            <a:off x="3048000" y="6324600"/>
            <a:ext cx="3760435" cy="2730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2-3</a:t>
            </a:r>
            <a:endParaRPr lang="en-US" dirty="0"/>
          </a:p>
        </p:txBody>
      </p:sp>
    </p:spTree>
    <p:extLst>
      <p:ext uri="{BB962C8B-B14F-4D97-AF65-F5344CB8AC3E}">
        <p14:creationId xmlns:p14="http://schemas.microsoft.com/office/powerpoint/2010/main" val="1993064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5366" y="565265"/>
            <a:ext cx="8229600" cy="1339735"/>
          </a:xfrm>
        </p:spPr>
        <p:txBody>
          <a:bodyPr/>
          <a:lstStyle/>
          <a:p>
            <a:r>
              <a:rPr lang="en-US" sz="4800" dirty="0" smtClean="0"/>
              <a:t>Work: The Organizational Perspective</a:t>
            </a:r>
            <a:endParaRPr lang="en-US" sz="4800" dirty="0"/>
          </a:p>
        </p:txBody>
      </p:sp>
      <p:sp>
        <p:nvSpPr>
          <p:cNvPr id="4" name="Footer Placeholder 3"/>
          <p:cNvSpPr>
            <a:spLocks noGrp="1"/>
          </p:cNvSpPr>
          <p:nvPr>
            <p:ph type="ftr" sz="quarter" idx="11"/>
          </p:nvPr>
        </p:nvSpPr>
        <p:spPr>
          <a:xfrm>
            <a:off x="3128674" y="6248400"/>
            <a:ext cx="3455635" cy="5016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a:xfrm>
            <a:off x="8458200" y="6356350"/>
            <a:ext cx="561975" cy="365125"/>
          </a:xfrm>
        </p:spPr>
        <p:txBody>
          <a:bodyPr/>
          <a:lstStyle/>
          <a:p>
            <a:r>
              <a:rPr lang="en-US" dirty="0"/>
              <a:t>2</a:t>
            </a:r>
            <a:r>
              <a:rPr lang="en-US" dirty="0" smtClean="0"/>
              <a:t>-</a:t>
            </a:r>
            <a:fld id="{8B016D05-D3A6-4AB6-8287-2606CC7CC690}" type="slidenum">
              <a:rPr lang="en-US" smtClean="0"/>
              <a:pPr/>
              <a:t>5</a:t>
            </a:fld>
            <a:endParaRPr lang="en-US" dirty="0"/>
          </a:p>
        </p:txBody>
      </p:sp>
      <p:sp>
        <p:nvSpPr>
          <p:cNvPr id="6" name="Rounded Rectangle 5"/>
          <p:cNvSpPr/>
          <p:nvPr/>
        </p:nvSpPr>
        <p:spPr>
          <a:xfrm>
            <a:off x="1066800" y="2590800"/>
            <a:ext cx="3580487" cy="1143000"/>
          </a:xfrm>
          <a:prstGeom prst="roundRect">
            <a:avLst/>
          </a:prstGeom>
          <a:solidFill>
            <a:srgbClr val="BB59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Century Gothic" panose="020B0502020202020204" pitchFamily="34" charset="0"/>
              </a:rPr>
              <a:t>Work Flow</a:t>
            </a:r>
            <a:endParaRPr lang="en-US" sz="3600" dirty="0">
              <a:solidFill>
                <a:schemeClr val="bg1"/>
              </a:solidFill>
              <a:latin typeface="Century Gothic" panose="020B0502020202020204" pitchFamily="34" charset="0"/>
            </a:endParaRPr>
          </a:p>
        </p:txBody>
      </p:sp>
      <p:sp>
        <p:nvSpPr>
          <p:cNvPr id="15" name="Rounded Rectangle 14"/>
          <p:cNvSpPr/>
          <p:nvPr/>
        </p:nvSpPr>
        <p:spPr>
          <a:xfrm>
            <a:off x="1066800" y="3962400"/>
            <a:ext cx="3621110" cy="15240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entury Gothic" panose="020B0502020202020204" pitchFamily="34" charset="0"/>
              </a:rPr>
              <a:t>The way work is organized to meet the organization’s production or service goals</a:t>
            </a:r>
            <a:endParaRPr lang="en-US" sz="2000" dirty="0">
              <a:solidFill>
                <a:schemeClr val="bg1"/>
              </a:solidFill>
              <a:latin typeface="Century Gothic" panose="020B0502020202020204" pitchFamily="34" charset="0"/>
            </a:endParaRPr>
          </a:p>
        </p:txBody>
      </p:sp>
      <p:sp>
        <p:nvSpPr>
          <p:cNvPr id="12" name="Rounded Rectangle 11"/>
          <p:cNvSpPr/>
          <p:nvPr/>
        </p:nvSpPr>
        <p:spPr>
          <a:xfrm>
            <a:off x="4953000" y="2590800"/>
            <a:ext cx="3580487" cy="1143000"/>
          </a:xfrm>
          <a:prstGeom prst="roundRect">
            <a:avLst/>
          </a:prstGeom>
          <a:solidFill>
            <a:srgbClr val="BB59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Century Gothic" panose="020B0502020202020204" pitchFamily="34" charset="0"/>
              </a:rPr>
              <a:t>Organizational Structure</a:t>
            </a:r>
            <a:endParaRPr lang="en-US" sz="3600" dirty="0">
              <a:solidFill>
                <a:schemeClr val="bg1"/>
              </a:solidFill>
              <a:latin typeface="Century Gothic" panose="020B0502020202020204" pitchFamily="34" charset="0"/>
            </a:endParaRPr>
          </a:p>
        </p:txBody>
      </p:sp>
      <p:sp>
        <p:nvSpPr>
          <p:cNvPr id="14" name="Rounded Rectangle 13"/>
          <p:cNvSpPr/>
          <p:nvPr/>
        </p:nvSpPr>
        <p:spPr>
          <a:xfrm>
            <a:off x="4953000" y="3962400"/>
            <a:ext cx="3621110" cy="15240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entury Gothic" panose="020B0502020202020204" pitchFamily="34" charset="0"/>
              </a:rPr>
              <a:t>The </a:t>
            </a:r>
            <a:r>
              <a:rPr lang="en-US" sz="2000" b="1" dirty="0" smtClean="0">
                <a:solidFill>
                  <a:schemeClr val="bg1"/>
                </a:solidFill>
                <a:latin typeface="Century Gothic" panose="020B0502020202020204" pitchFamily="34" charset="0"/>
              </a:rPr>
              <a:t>formal</a:t>
            </a:r>
            <a:r>
              <a:rPr lang="en-US" sz="2000" dirty="0" smtClean="0">
                <a:solidFill>
                  <a:schemeClr val="bg1"/>
                </a:solidFill>
                <a:latin typeface="Century Gothic" panose="020B0502020202020204" pitchFamily="34" charset="0"/>
              </a:rPr>
              <a:t> or </a:t>
            </a:r>
            <a:r>
              <a:rPr lang="en-US" sz="2000" b="1" dirty="0" smtClean="0">
                <a:solidFill>
                  <a:schemeClr val="bg1"/>
                </a:solidFill>
                <a:latin typeface="Century Gothic" panose="020B0502020202020204" pitchFamily="34" charset="0"/>
              </a:rPr>
              <a:t>informal</a:t>
            </a:r>
            <a:r>
              <a:rPr lang="en-US" sz="2000" dirty="0" smtClean="0">
                <a:solidFill>
                  <a:schemeClr val="bg1"/>
                </a:solidFill>
                <a:latin typeface="Century Gothic" panose="020B0502020202020204" pitchFamily="34" charset="0"/>
              </a:rPr>
              <a:t> relationships between people in an organization</a:t>
            </a:r>
            <a:endParaRPr lang="en-US"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48918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76600" y="6324600"/>
            <a:ext cx="33032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2-</a:t>
            </a:r>
            <a:fld id="{8B016D05-D3A6-4AB6-8287-2606CC7CC690}" type="slidenum">
              <a:rPr lang="en-US" smtClean="0"/>
              <a:pPr/>
              <a:t>6</a:t>
            </a:fld>
            <a:endParaRPr lang="en-US" dirty="0"/>
          </a:p>
        </p:txBody>
      </p:sp>
      <p:sp>
        <p:nvSpPr>
          <p:cNvPr id="7" name="Title 1"/>
          <p:cNvSpPr txBox="1">
            <a:spLocks/>
          </p:cNvSpPr>
          <p:nvPr/>
        </p:nvSpPr>
        <p:spPr>
          <a:xfrm>
            <a:off x="605366" y="717665"/>
            <a:ext cx="8229600" cy="1339735"/>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dirty="0" smtClean="0"/>
              <a:t>Work: The Organizational Perspective</a:t>
            </a:r>
            <a:endParaRPr lang="en-US" sz="4800" dirty="0"/>
          </a:p>
        </p:txBody>
      </p:sp>
      <p:sp>
        <p:nvSpPr>
          <p:cNvPr id="9" name="Rounded Rectangle 8"/>
          <p:cNvSpPr/>
          <p:nvPr/>
        </p:nvSpPr>
        <p:spPr>
          <a:xfrm>
            <a:off x="2667000" y="2362200"/>
            <a:ext cx="4419600" cy="1143000"/>
          </a:xfrm>
          <a:prstGeom prst="roundRect">
            <a:avLst/>
          </a:prstGeom>
          <a:solidFill>
            <a:srgbClr val="BB59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Century Gothic" panose="020B0502020202020204" pitchFamily="34" charset="0"/>
              </a:rPr>
              <a:t>Strategy </a:t>
            </a:r>
            <a:endParaRPr lang="en-US" sz="3600" dirty="0">
              <a:solidFill>
                <a:schemeClr val="bg1"/>
              </a:solidFill>
              <a:latin typeface="Century Gothic" panose="020B0502020202020204" pitchFamily="34" charset="0"/>
            </a:endParaRPr>
          </a:p>
        </p:txBody>
      </p:sp>
      <p:sp>
        <p:nvSpPr>
          <p:cNvPr id="10" name="Rounded Rectangle 9"/>
          <p:cNvSpPr/>
          <p:nvPr/>
        </p:nvSpPr>
        <p:spPr>
          <a:xfrm>
            <a:off x="2590800" y="3657600"/>
            <a:ext cx="4495800" cy="7620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entury Gothic" panose="020B0502020202020204" pitchFamily="34" charset="0"/>
              </a:rPr>
              <a:t>Defender Strategy</a:t>
            </a:r>
            <a:endParaRPr lang="en-US" sz="2400" dirty="0">
              <a:solidFill>
                <a:schemeClr val="bg1"/>
              </a:solidFill>
              <a:latin typeface="Century Gothic" panose="020B0502020202020204" pitchFamily="34" charset="0"/>
            </a:endParaRPr>
          </a:p>
        </p:txBody>
      </p:sp>
      <p:sp>
        <p:nvSpPr>
          <p:cNvPr id="11" name="Rounded Rectangle 10"/>
          <p:cNvSpPr/>
          <p:nvPr/>
        </p:nvSpPr>
        <p:spPr>
          <a:xfrm>
            <a:off x="2590800" y="4572000"/>
            <a:ext cx="4495800" cy="7620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entury Gothic" panose="020B0502020202020204" pitchFamily="34" charset="0"/>
              </a:rPr>
              <a:t>Prospector Strategy</a:t>
            </a: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61569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76600" y="6324600"/>
            <a:ext cx="33032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7</a:t>
            </a:fld>
            <a:endParaRPr lang="en-US" dirty="0"/>
          </a:p>
        </p:txBody>
      </p:sp>
      <p:sp>
        <p:nvSpPr>
          <p:cNvPr id="7" name="Title 1"/>
          <p:cNvSpPr txBox="1">
            <a:spLocks/>
          </p:cNvSpPr>
          <p:nvPr/>
        </p:nvSpPr>
        <p:spPr>
          <a:xfrm>
            <a:off x="605366" y="609600"/>
            <a:ext cx="8229600" cy="1339735"/>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dirty="0" smtClean="0"/>
              <a:t>Work: The Organizational Perspective</a:t>
            </a:r>
            <a:endParaRPr lang="en-US" sz="4800" dirty="0"/>
          </a:p>
        </p:txBody>
      </p:sp>
      <p:sp>
        <p:nvSpPr>
          <p:cNvPr id="9" name="Rounded Rectangle 8"/>
          <p:cNvSpPr/>
          <p:nvPr/>
        </p:nvSpPr>
        <p:spPr>
          <a:xfrm>
            <a:off x="1447800" y="2133600"/>
            <a:ext cx="6629400" cy="1143000"/>
          </a:xfrm>
          <a:prstGeom prst="roundRect">
            <a:avLst/>
          </a:prstGeom>
          <a:solidFill>
            <a:srgbClr val="BB59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Century Gothic" panose="020B0502020202020204" pitchFamily="34" charset="0"/>
              </a:rPr>
              <a:t>Designing the Organization</a:t>
            </a:r>
            <a:endParaRPr lang="en-US" sz="3600" dirty="0">
              <a:solidFill>
                <a:schemeClr val="bg1"/>
              </a:solidFill>
              <a:latin typeface="Century Gothic" panose="020B0502020202020204" pitchFamily="34" charset="0"/>
            </a:endParaRPr>
          </a:p>
        </p:txBody>
      </p:sp>
      <p:sp>
        <p:nvSpPr>
          <p:cNvPr id="10" name="Rounded Rectangle 9"/>
          <p:cNvSpPr/>
          <p:nvPr/>
        </p:nvSpPr>
        <p:spPr>
          <a:xfrm>
            <a:off x="2590800" y="3429000"/>
            <a:ext cx="4495800" cy="7620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entury Gothic" panose="020B0502020202020204" pitchFamily="34" charset="0"/>
              </a:rPr>
              <a:t>Bureaucratic Organization</a:t>
            </a:r>
            <a:endParaRPr lang="en-US" sz="2400" dirty="0">
              <a:solidFill>
                <a:schemeClr val="bg1"/>
              </a:solidFill>
              <a:latin typeface="Century Gothic" panose="020B0502020202020204" pitchFamily="34" charset="0"/>
            </a:endParaRPr>
          </a:p>
        </p:txBody>
      </p:sp>
      <p:sp>
        <p:nvSpPr>
          <p:cNvPr id="11" name="Rounded Rectangle 10"/>
          <p:cNvSpPr/>
          <p:nvPr/>
        </p:nvSpPr>
        <p:spPr>
          <a:xfrm>
            <a:off x="2590800" y="4343400"/>
            <a:ext cx="4495800" cy="7620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entury Gothic" panose="020B0502020202020204" pitchFamily="34" charset="0"/>
              </a:rPr>
              <a:t>Flat Organization</a:t>
            </a:r>
            <a:endParaRPr lang="en-US" sz="2400" dirty="0">
              <a:solidFill>
                <a:schemeClr val="bg1"/>
              </a:solidFill>
              <a:latin typeface="Century Gothic" panose="020B0502020202020204" pitchFamily="34" charset="0"/>
            </a:endParaRPr>
          </a:p>
        </p:txBody>
      </p:sp>
      <p:sp>
        <p:nvSpPr>
          <p:cNvPr id="12" name="Rounded Rectangle 11"/>
          <p:cNvSpPr/>
          <p:nvPr/>
        </p:nvSpPr>
        <p:spPr>
          <a:xfrm>
            <a:off x="2590800" y="5257800"/>
            <a:ext cx="4495800" cy="7620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entury Gothic" panose="020B0502020202020204" pitchFamily="34" charset="0"/>
              </a:rPr>
              <a:t>Boundaryless Organization</a:t>
            </a: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36445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Bureaucratic Organizations</a:t>
            </a:r>
            <a:endParaRPr lang="en-US" sz="4800" dirty="0"/>
          </a:p>
        </p:txBody>
      </p:sp>
      <p:sp>
        <p:nvSpPr>
          <p:cNvPr id="4" name="Footer Placeholder 3"/>
          <p:cNvSpPr>
            <a:spLocks noGrp="1"/>
          </p:cNvSpPr>
          <p:nvPr>
            <p:ph type="ftr" sz="quarter" idx="11"/>
          </p:nvPr>
        </p:nvSpPr>
        <p:spPr>
          <a:xfrm>
            <a:off x="3200400" y="6324600"/>
            <a:ext cx="35318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8</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68699"/>
            <a:ext cx="5049733" cy="388620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048000"/>
            <a:ext cx="3102429" cy="1447800"/>
          </a:xfrm>
          <a:prstGeom prst="rect">
            <a:avLst/>
          </a:prstGeom>
        </p:spPr>
      </p:pic>
    </p:spTree>
    <p:extLst>
      <p:ext uri="{BB962C8B-B14F-4D97-AF65-F5344CB8AC3E}">
        <p14:creationId xmlns:p14="http://schemas.microsoft.com/office/powerpoint/2010/main" val="841393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76600" y="6324600"/>
            <a:ext cx="32270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a:t>2</a:t>
            </a:r>
            <a:r>
              <a:rPr lang="en-US" dirty="0" smtClean="0"/>
              <a:t>-</a:t>
            </a:r>
            <a:fld id="{8B016D05-D3A6-4AB6-8287-2606CC7CC690}" type="slidenum">
              <a:rPr lang="en-US" smtClean="0"/>
              <a:pPr/>
              <a:t>9</a:t>
            </a:fld>
            <a:endParaRPr lang="en-US" dirty="0"/>
          </a:p>
        </p:txBody>
      </p:sp>
      <p:sp>
        <p:nvSpPr>
          <p:cNvPr id="7" name="Title 1"/>
          <p:cNvSpPr>
            <a:spLocks noGrp="1"/>
          </p:cNvSpPr>
          <p:nvPr>
            <p:ph type="title"/>
          </p:nvPr>
        </p:nvSpPr>
        <p:spPr>
          <a:xfrm>
            <a:off x="457200" y="0"/>
            <a:ext cx="8229600" cy="1600200"/>
          </a:xfrm>
        </p:spPr>
        <p:txBody>
          <a:bodyPr/>
          <a:lstStyle/>
          <a:p>
            <a:r>
              <a:rPr lang="en-US" sz="4800" dirty="0" smtClean="0"/>
              <a:t>Flat Organizations</a:t>
            </a:r>
            <a:endParaRPr lang="en-US" sz="48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3452019"/>
            <a:ext cx="6804620" cy="2567781"/>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1676400"/>
            <a:ext cx="3037840" cy="1752600"/>
          </a:xfrm>
          <a:prstGeom prst="rect">
            <a:avLst/>
          </a:prstGeom>
        </p:spPr>
      </p:pic>
    </p:spTree>
    <p:extLst>
      <p:ext uri="{BB962C8B-B14F-4D97-AF65-F5344CB8AC3E}">
        <p14:creationId xmlns:p14="http://schemas.microsoft.com/office/powerpoint/2010/main" val="30863480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1183</TotalTime>
  <Words>2546</Words>
  <Application>Microsoft Office PowerPoint</Application>
  <PresentationFormat>Экран (4:3)</PresentationFormat>
  <Paragraphs>261</Paragraphs>
  <Slides>26</Slides>
  <Notes>26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26</vt:i4>
      </vt:variant>
    </vt:vector>
  </HeadingPairs>
  <TitlesOfParts>
    <vt:vector size="34" baseType="lpstr">
      <vt:lpstr>ＭＳ Ｐゴシック</vt:lpstr>
      <vt:lpstr>Arial</vt:lpstr>
      <vt:lpstr>Calibri</vt:lpstr>
      <vt:lpstr>Century Gothic</vt:lpstr>
      <vt:lpstr>Courier New</vt:lpstr>
      <vt:lpstr>Lucida Sans Unicode</vt:lpstr>
      <vt:lpstr>Palatino Linotype</vt:lpstr>
      <vt:lpstr>Executive</vt:lpstr>
      <vt:lpstr>                      Human Resources Management  </vt:lpstr>
      <vt:lpstr>Chapter 2</vt:lpstr>
      <vt:lpstr>Chapter Challenges</vt:lpstr>
      <vt:lpstr>Chapter Challenges</vt:lpstr>
      <vt:lpstr>Work: The Organizational Perspective</vt:lpstr>
      <vt:lpstr>Презентация PowerPoint</vt:lpstr>
      <vt:lpstr>Презентация PowerPoint</vt:lpstr>
      <vt:lpstr>Bureaucratic Organizations</vt:lpstr>
      <vt:lpstr>Flat Organizations</vt:lpstr>
      <vt:lpstr>Boundaryless Organizations</vt:lpstr>
      <vt:lpstr>Work-Flow Analysis Examines how:</vt:lpstr>
      <vt:lpstr>Business Process Reengineering (BPR)</vt:lpstr>
      <vt:lpstr>Work: The Group Perspective</vt:lpstr>
      <vt:lpstr>Work: The Group Perspective</vt:lpstr>
      <vt:lpstr>Work: The Individual Perspective</vt:lpstr>
      <vt:lpstr>Job Characteristics Theory</vt:lpstr>
      <vt:lpstr>Job Design</vt:lpstr>
      <vt:lpstr>Five Approaches to  Job Design</vt:lpstr>
      <vt:lpstr>Job Analysis </vt:lpstr>
      <vt:lpstr>Sample Task by KSA Matrix </vt:lpstr>
      <vt:lpstr>Guidelines for Conducting a Job Analysis</vt:lpstr>
      <vt:lpstr>Job Description</vt:lpstr>
      <vt:lpstr>Emerging Trends: Flexible Schedules</vt:lpstr>
      <vt:lpstr>HRIS Applications</vt:lpstr>
      <vt:lpstr>Summary and Conclusions</vt:lpstr>
      <vt:lpstr>Pearson Education, Inc. Copyright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Laura Alderson</dc:creator>
  <cp:lastModifiedBy>admin</cp:lastModifiedBy>
  <cp:revision>203</cp:revision>
  <dcterms:created xsi:type="dcterms:W3CDTF">2014-09-05T19:50:48Z</dcterms:created>
  <dcterms:modified xsi:type="dcterms:W3CDTF">2016-08-24T06:07:48Z</dcterms:modified>
</cp:coreProperties>
</file>