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81" r:id="rId2"/>
    <p:sldId id="256" r:id="rId3"/>
    <p:sldId id="257" r:id="rId4"/>
    <p:sldId id="260" r:id="rId5"/>
    <p:sldId id="264" r:id="rId6"/>
    <p:sldId id="265" r:id="rId7"/>
    <p:sldId id="266" r:id="rId8"/>
    <p:sldId id="267" r:id="rId9"/>
    <p:sldId id="268" r:id="rId10"/>
    <p:sldId id="272" r:id="rId11"/>
    <p:sldId id="278" r:id="rId12"/>
    <p:sldId id="274" r:id="rId13"/>
    <p:sldId id="273" r:id="rId14"/>
    <p:sldId id="275" r:id="rId15"/>
    <p:sldId id="276" r:id="rId16"/>
    <p:sldId id="280" r:id="rId17"/>
    <p:sldId id="262" r:id="rId18"/>
    <p:sldId id="279" r:id="rId19"/>
    <p:sldId id="258" r:id="rId20"/>
    <p:sldId id="25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62" autoAdjust="0"/>
  </p:normalViewPr>
  <p:slideViewPr>
    <p:cSldViewPr>
      <p:cViewPr varScale="1">
        <p:scale>
          <a:sx n="93" d="100"/>
          <a:sy n="93" d="100"/>
        </p:scale>
        <p:origin x="2124" y="72"/>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432" y="77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17240D-192E-5843-9C25-9A4E5D4FB478}" type="datetimeFigureOut">
              <a:rPr lang="en-US" smtClean="0"/>
              <a:pPr/>
              <a:t>10/4/2016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565308-E1FA-6445-8CB0-F1D4E4F4936C}" type="slidenum">
              <a:rPr lang="en-US" smtClean="0"/>
              <a:pPr/>
              <a:t>‹#›</a:t>
            </a:fld>
            <a:endParaRPr lang="en-US"/>
          </a:p>
        </p:txBody>
      </p:sp>
    </p:spTree>
    <p:extLst>
      <p:ext uri="{BB962C8B-B14F-4D97-AF65-F5344CB8AC3E}">
        <p14:creationId xmlns:p14="http://schemas.microsoft.com/office/powerpoint/2010/main" val="1679138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910B9-F012-4047-B3F1-3BE9A88C26B3}" type="slidenum">
              <a:rPr lang="en-US" smtClean="0"/>
              <a:pPr/>
              <a:t>‹#›</a:t>
            </a:fld>
            <a:endParaRPr lang="en-US"/>
          </a:p>
        </p:txBody>
      </p:sp>
    </p:spTree>
    <p:extLst>
      <p:ext uri="{BB962C8B-B14F-4D97-AF65-F5344CB8AC3E}">
        <p14:creationId xmlns:p14="http://schemas.microsoft.com/office/powerpoint/2010/main" val="28064711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a:t>
            </a:fld>
            <a:endParaRPr lang="en-US"/>
          </a:p>
        </p:txBody>
      </p:sp>
    </p:spTree>
    <p:extLst>
      <p:ext uri="{BB962C8B-B14F-4D97-AF65-F5344CB8AC3E}">
        <p14:creationId xmlns:p14="http://schemas.microsoft.com/office/powerpoint/2010/main" val="227476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trait</a:t>
            </a:r>
            <a:r>
              <a:rPr lang="en-US" baseline="0" dirty="0" smtClean="0"/>
              <a:t> appraisal instrument, which shows that traits can be ranked on a Likert Scale. These four traits are ones typically found on these types of instruments. One drawback to using this trait scale is that it is less defensible in court than other types of ratings. Definitions of reliability can differ dramatically across supervisors. These types of instruments also tend to focus on the person, rather than the performance.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10</a:t>
            </a:fld>
            <a:endParaRPr lang="en-US"/>
          </a:p>
        </p:txBody>
      </p:sp>
    </p:spTree>
    <p:extLst>
      <p:ext uri="{BB962C8B-B14F-4D97-AF65-F5344CB8AC3E}">
        <p14:creationId xmlns:p14="http://schemas.microsoft.com/office/powerpoint/2010/main" val="166598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appraisal is typically focused on tasks and business accomplishments. Ethical conduct is often identified as a guiding value at the organizational level, but how does that translate into everyday performance on the job? The behavioral examples shown are general and provide only a broad behavioral description of each dimension. The behavioral descriptions would probably be most useful if they were customized for each organizational setting.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11</a:t>
            </a:fld>
            <a:endParaRPr lang="en-US"/>
          </a:p>
        </p:txBody>
      </p:sp>
    </p:spTree>
    <p:extLst>
      <p:ext uri="{BB962C8B-B14F-4D97-AF65-F5344CB8AC3E}">
        <p14:creationId xmlns:p14="http://schemas.microsoft.com/office/powerpoint/2010/main" val="20116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rater sources (other than supervisor) can provide unique and valuable perspectives to the performance appraisal process.</a:t>
            </a:r>
            <a:br>
              <a:rPr lang="en-US" baseline="0" dirty="0" smtClean="0"/>
            </a:br>
            <a:r>
              <a:rPr lang="en-US" b="1" baseline="0" dirty="0" smtClean="0"/>
              <a:t>Self-review</a:t>
            </a:r>
            <a:r>
              <a:rPr lang="en-US" baseline="0" dirty="0" smtClean="0"/>
              <a:t> is a performance appraisal system in which workers rate themselves. It</a:t>
            </a:r>
            <a:r>
              <a:rPr lang="en-US" dirty="0" smtClean="0"/>
              <a:t> p</a:t>
            </a:r>
            <a:r>
              <a:rPr lang="en-US" baseline="0" dirty="0" smtClean="0"/>
              <a:t>rovides a sense of accountability and the perspective of employee </a:t>
            </a:r>
            <a:r>
              <a:rPr lang="en-US" dirty="0" smtClean="0"/>
              <a:t>regarding</a:t>
            </a:r>
            <a:r>
              <a:rPr lang="en-US" baseline="0" dirty="0" smtClean="0"/>
              <a:t> his or her job position and responsibilities. </a:t>
            </a:r>
          </a:p>
          <a:p>
            <a:r>
              <a:rPr lang="en-US" b="1" baseline="0" dirty="0" smtClean="0"/>
              <a:t>Peer review</a:t>
            </a:r>
            <a:r>
              <a:rPr lang="en-US" baseline="0" dirty="0" smtClean="0"/>
              <a:t> is a performance system in which workers at the same level in the organization rate one another. </a:t>
            </a:r>
          </a:p>
          <a:p>
            <a:r>
              <a:rPr lang="en-US" b="1" baseline="0" dirty="0" smtClean="0"/>
              <a:t>Subordinate review</a:t>
            </a:r>
            <a:r>
              <a:rPr lang="en-US" baseline="0" dirty="0" smtClean="0"/>
              <a:t> is a performance appraisal system in which workers rate their supervisors.</a:t>
            </a:r>
          </a:p>
          <a:p>
            <a:r>
              <a:rPr lang="en-US" b="1" baseline="0" dirty="0" smtClean="0"/>
              <a:t>360-degree feedback</a:t>
            </a:r>
            <a:r>
              <a:rPr lang="en-US" baseline="0" dirty="0" smtClean="0"/>
              <a:t> can offer a well-rounded picture of the employee’s performance from multiple perspectives (virtually everyone who has any connection to the employee, from peer</a:t>
            </a:r>
            <a:r>
              <a:rPr lang="en-US" dirty="0" smtClean="0"/>
              <a:t> to</a:t>
            </a:r>
            <a:r>
              <a:rPr lang="en-US" baseline="0" dirty="0" smtClean="0"/>
              <a:t> supervisor, customer, and self).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12</a:t>
            </a:fld>
            <a:endParaRPr lang="en-US"/>
          </a:p>
        </p:txBody>
      </p:sp>
    </p:spTree>
    <p:extLst>
      <p:ext uri="{BB962C8B-B14F-4D97-AF65-F5344CB8AC3E}">
        <p14:creationId xmlns:p14="http://schemas.microsoft.com/office/powerpoint/2010/main" val="32346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a:t>
            </a:r>
            <a:r>
              <a:rPr lang="en-US" baseline="0" dirty="0" smtClean="0"/>
              <a:t> managers ensure accurate measurement of worker performance? The primary means is to understand the barriers that stand in the way. Managers have at least five challenges:</a:t>
            </a:r>
          </a:p>
          <a:p>
            <a:r>
              <a:rPr lang="en-US" b="1" baseline="0" dirty="0" smtClean="0"/>
              <a:t>Rater errors and biases</a:t>
            </a:r>
            <a:r>
              <a:rPr lang="en-US" baseline="0" dirty="0" smtClean="0"/>
              <a:t>: No matter how much one tries to be objective, there are biases that can exist. A </a:t>
            </a:r>
            <a:r>
              <a:rPr lang="en-US" b="1" baseline="0" dirty="0" smtClean="0"/>
              <a:t>rater </a:t>
            </a:r>
            <a:r>
              <a:rPr lang="en-US" b="0" baseline="0" dirty="0" smtClean="0"/>
              <a:t>error is an error in the performance appraisal that reflects consistent biases on the part of the rater. Personal </a:t>
            </a:r>
            <a:r>
              <a:rPr lang="en-US" b="1" baseline="0" dirty="0" smtClean="0"/>
              <a:t>biases </a:t>
            </a:r>
            <a:r>
              <a:rPr lang="en-US" b="0" baseline="0" dirty="0" smtClean="0"/>
              <a:t>may also cause errors in evaluation. In</a:t>
            </a:r>
            <a:r>
              <a:rPr lang="en-US" baseline="0" dirty="0" smtClean="0"/>
              <a:t> the next slide, we’ll look closer at the various rater errors and biases.</a:t>
            </a:r>
          </a:p>
          <a:p>
            <a:r>
              <a:rPr lang="en-US" b="1" baseline="0" dirty="0" smtClean="0"/>
              <a:t>The influence of liking</a:t>
            </a:r>
            <a:r>
              <a:rPr lang="en-US" baseline="0" dirty="0" smtClean="0"/>
              <a:t>: Liking can cause errors in performance appraisals when raters allow their like and dislike of an individual to influence their assessment of that person’s performance.</a:t>
            </a:r>
          </a:p>
          <a:p>
            <a:r>
              <a:rPr lang="en-US" b="1" baseline="0" dirty="0" smtClean="0"/>
              <a:t>Organizational politics</a:t>
            </a:r>
            <a:r>
              <a:rPr lang="en-US" baseline="0" dirty="0" smtClean="0"/>
              <a:t>: </a:t>
            </a:r>
            <a:r>
              <a:rPr lang="en-US" b="0" baseline="0" dirty="0" smtClean="0"/>
              <a:t>Assumes that the value of a worker’s performance depends on the agenda or goals of the supervisor. Some say the appraisals in most organizations seem to be more political rather than a rational exercise. </a:t>
            </a:r>
          </a:p>
          <a:p>
            <a:r>
              <a:rPr lang="en-US" b="1" baseline="0" dirty="0" smtClean="0"/>
              <a:t>Individual or group focus</a:t>
            </a:r>
            <a:r>
              <a:rPr lang="en-US" b="0" baseline="0" dirty="0" smtClean="0"/>
              <a:t>: If the organization has a team structure, managers will conduct team performance appraisals at two levels: (1) individual contribution to team performance and (2) team unit performance. Individual contribution measures are best developed with the input of the team members. Competencies are decided and evaluated at the individual level. Dimensions for measuring team performance may be set at higher levels in the organization. </a:t>
            </a:r>
          </a:p>
          <a:p>
            <a:r>
              <a:rPr lang="en-US" b="1" baseline="0" dirty="0" smtClean="0"/>
              <a:t>Legal issues:</a:t>
            </a:r>
            <a:r>
              <a:rPr lang="en-US" b="0" baseline="0" dirty="0" smtClean="0"/>
              <a:t> The major legal requirements for performance appraisal systems are set forth in Title VII of the Civil Rights Act of 1964, meaning that the performance appraisal must be free of discrimination at both individual and group level. Validity standards should be met and instruments/systems must not result in adverse impact. The following are found to be favorable influences in court: (1) use of job analysis, (2) providing written instructions, (3) allowing employees to review appraisal results, (4) agreement among multiple raters, and (5) the presence of rater training.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13</a:t>
            </a:fld>
            <a:endParaRPr lang="en-US" dirty="0"/>
          </a:p>
        </p:txBody>
      </p:sp>
    </p:spTree>
    <p:extLst>
      <p:ext uri="{BB962C8B-B14F-4D97-AF65-F5344CB8AC3E}">
        <p14:creationId xmlns:p14="http://schemas.microsoft.com/office/powerpoint/2010/main" val="65536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a:t>
            </a:r>
            <a:r>
              <a:rPr lang="en-US" baseline="0" dirty="0" smtClean="0"/>
              <a:t> are rater error and biases:</a:t>
            </a:r>
          </a:p>
          <a:p>
            <a:r>
              <a:rPr lang="en-US" b="1" baseline="0" dirty="0" smtClean="0"/>
              <a:t>Halo error</a:t>
            </a:r>
            <a:r>
              <a:rPr lang="en-US" baseline="0" dirty="0" smtClean="0"/>
              <a:t>: The tendency to rate similarly across dimensions. There are at least two causes of halo error: (1) a supervisor makes an overall judgment about a worker and then conforms all dimensional ratings to that judgment and/or (2) a supervisor may make all ratings consistent with the worker’s performance level on a dimension that is important to the supervisor. </a:t>
            </a:r>
          </a:p>
          <a:p>
            <a:r>
              <a:rPr lang="en-US" b="1" baseline="0" dirty="0" smtClean="0"/>
              <a:t>Restriction of range error</a:t>
            </a:r>
            <a:r>
              <a:rPr lang="en-US" baseline="0" dirty="0" smtClean="0"/>
              <a:t>: Occurs when a manager restricts all of his or her ratings to a small portion of the rating scale. Three different forms of range restriction are common: (1) </a:t>
            </a:r>
            <a:r>
              <a:rPr lang="en-US" b="1" baseline="0" dirty="0" smtClean="0"/>
              <a:t>leniency errors </a:t>
            </a:r>
            <a:r>
              <a:rPr lang="en-US" baseline="0" dirty="0" smtClean="0"/>
              <a:t>(restricting ratings to the high portion of the scale), (2) </a:t>
            </a:r>
            <a:r>
              <a:rPr lang="en-US" b="1" baseline="0" dirty="0" smtClean="0"/>
              <a:t>central tendency errors </a:t>
            </a:r>
            <a:r>
              <a:rPr lang="en-US" baseline="0" dirty="0" smtClean="0"/>
              <a:t>(ratings in the middle of the scale), and (3) </a:t>
            </a:r>
            <a:r>
              <a:rPr lang="en-US" b="1" baseline="0" dirty="0" smtClean="0"/>
              <a:t>severity errors </a:t>
            </a:r>
            <a:r>
              <a:rPr lang="en-US" baseline="0" dirty="0" smtClean="0"/>
              <a:t>(ratings at the low end of the scale).</a:t>
            </a: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14</a:t>
            </a:fld>
            <a:endParaRPr lang="en-US"/>
          </a:p>
        </p:txBody>
      </p:sp>
    </p:spTree>
    <p:extLst>
      <p:ext uri="{BB962C8B-B14F-4D97-AF65-F5344CB8AC3E}">
        <p14:creationId xmlns:p14="http://schemas.microsoft.com/office/powerpoint/2010/main" val="3005583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Comparability</a:t>
            </a:r>
            <a:r>
              <a:rPr lang="en-US" dirty="0" smtClean="0"/>
              <a:t> refers to the degree to which the performance ratings</a:t>
            </a:r>
            <a:r>
              <a:rPr lang="en-US" baseline="0" dirty="0" smtClean="0"/>
              <a:t> given by various supervisors in an organization are based on similar standards. Supervisors should use the same measurement yardsticks. </a:t>
            </a:r>
          </a:p>
          <a:p>
            <a:r>
              <a:rPr lang="en-US" baseline="0" dirty="0" smtClean="0"/>
              <a:t>One of the most effective ways to deal with errors and bias is to develop and communicate evaluation standards via </a:t>
            </a:r>
            <a:r>
              <a:rPr lang="en-US" b="1" baseline="0" dirty="0" smtClean="0"/>
              <a:t>frame-of-reference </a:t>
            </a:r>
            <a:r>
              <a:rPr lang="en-US" baseline="0" dirty="0" smtClean="0"/>
              <a:t>(FOR) training, which uses prepared behavioral examples of performance that workers might exhibit. After rating the performance presented on video or paper, the trainees in a typical FOR session are told what their ratings should have been. FOR has been consistently found to increase the accuracy of performance ratings.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15</a:t>
            </a:fld>
            <a:endParaRPr lang="en-US"/>
          </a:p>
        </p:txBody>
      </p:sp>
    </p:spTree>
    <p:extLst>
      <p:ext uri="{BB962C8B-B14F-4D97-AF65-F5344CB8AC3E}">
        <p14:creationId xmlns:p14="http://schemas.microsoft.com/office/powerpoint/2010/main" val="103592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 completing the performance rating, the supervisor usually conducts an interview with the worker</a:t>
            </a:r>
            <a:r>
              <a:rPr lang="en-US" baseline="0" dirty="0" smtClean="0"/>
              <a:t> to provide feedback. Many managers dread the interview, especially if it is a poor performance appraisal. Performance reviews are sometimes separated into two sessions: (1) performance review discussion and (2) salary discussion.  The logic behind this system is based on two assumptions: (1) that managers cannot simultaneously be both coach and judge, and (2) that if the performance and salary discussion were combined, employees probably would not listen to their performance feedback because their interest would be focused on salary decisions. </a:t>
            </a:r>
          </a:p>
          <a:p>
            <a:r>
              <a:rPr lang="en-US" baseline="0" dirty="0" smtClean="0"/>
              <a:t>Because formal appraisal interviews typically are conducted once a year, they may not have substantial and lasting impact on worker performance. Supervisors who manage performance effectively share three characteristics: (1) explore causes of performance problems, (2) develop action plans to empower workers to reach a solution, and (3) direct communication at performance and provide effective feedback.</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16</a:t>
            </a:fld>
            <a:endParaRPr lang="en-US"/>
          </a:p>
        </p:txBody>
      </p:sp>
    </p:spTree>
    <p:extLst>
      <p:ext uri="{BB962C8B-B14F-4D97-AF65-F5344CB8AC3E}">
        <p14:creationId xmlns:p14="http://schemas.microsoft.com/office/powerpoint/2010/main" val="85025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brief list of some situational factors to consider that may be the cause of performance problems. This is a starting point. The supervisor</a:t>
            </a:r>
            <a:r>
              <a:rPr lang="en-US" baseline="0" dirty="0" smtClean="0"/>
              <a:t> and worker or team members can go over a list together to isolate the causes of any performance difficulties. This action makes sense in that it is addressing an underlying problem or problems that need resolving to allow the employee to perform well in the future.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17</a:t>
            </a:fld>
            <a:endParaRPr lang="en-US"/>
          </a:p>
        </p:txBody>
      </p:sp>
    </p:spTree>
    <p:extLst>
      <p:ext uri="{BB962C8B-B14F-4D97-AF65-F5344CB8AC3E}">
        <p14:creationId xmlns:p14="http://schemas.microsoft.com/office/powerpoint/2010/main" val="388518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supervisor</a:t>
            </a:r>
            <a:r>
              <a:rPr lang="en-US" baseline="0" dirty="0" smtClean="0"/>
              <a:t> and worker have discussed and agreed on the causes of performance problems, the next step is to take action to control them. Depending on whether the cause of performance problems is related to ability, effort, or situational characteristics, very different tactics are called for. Here are some examples to review.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18</a:t>
            </a:fld>
            <a:endParaRPr lang="en-US"/>
          </a:p>
        </p:txBody>
      </p:sp>
    </p:spTree>
    <p:extLst>
      <p:ext uri="{BB962C8B-B14F-4D97-AF65-F5344CB8AC3E}">
        <p14:creationId xmlns:p14="http://schemas.microsoft.com/office/powerpoint/2010/main" val="320797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performance</a:t>
            </a:r>
            <a:r>
              <a:rPr lang="en-US" baseline="0" dirty="0" smtClean="0"/>
              <a:t> management requires empowering workers to improve their performance. The role of the supervisor is more like a coach and enabler. The supervisor should be there to work with the employee and offer guidance and help employee find solutions for resolving any performance issues. Additionally, whatever resources are needed to help this process (e.g., training) should be utilized. </a:t>
            </a:r>
          </a:p>
          <a:p>
            <a:endParaRPr lang="en-US" baseline="0" dirty="0" smtClean="0"/>
          </a:p>
          <a:p>
            <a:r>
              <a:rPr lang="en-US" baseline="0" dirty="0" smtClean="0"/>
              <a:t>Directing communication at performances (between supervisor and worker) is critical to effective performance management. Positive and constructive feedback will be key. Maintaining composure and keeping it professional in tone and behavior are also key.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19</a:t>
            </a:fld>
            <a:endParaRPr lang="en-US"/>
          </a:p>
        </p:txBody>
      </p:sp>
    </p:spTree>
    <p:extLst>
      <p:ext uri="{BB962C8B-B14F-4D97-AF65-F5344CB8AC3E}">
        <p14:creationId xmlns:p14="http://schemas.microsoft.com/office/powerpoint/2010/main" val="326258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measure performance, organizations must develop ways in which to design and implement effective performance appraisals that improve performance. This appraisal process includes providing feedback to employees regarding performance, and, in some organizations, employees receive feedback from many constituents (peers, customers, vendors, and self). Chapter 7 will provide an overview of performance appraisals within organizations.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a:t>
            </a:fld>
            <a:endParaRPr lang="en-US"/>
          </a:p>
        </p:txBody>
      </p:sp>
    </p:spTree>
    <p:extLst>
      <p:ext uri="{BB962C8B-B14F-4D97-AF65-F5344CB8AC3E}">
        <p14:creationId xmlns:p14="http://schemas.microsoft.com/office/powerpoint/2010/main" val="321164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appraisals</a:t>
            </a:r>
            <a:r>
              <a:rPr lang="en-US" baseline="0" dirty="0" smtClean="0"/>
              <a:t> are critical to the ongoing success of an organization. Understanding the performance appraisal and process will help managers and employees </a:t>
            </a:r>
            <a:r>
              <a:rPr lang="en-US" baseline="0" smtClean="0"/>
              <a:t>work toward </a:t>
            </a:r>
            <a:r>
              <a:rPr lang="en-US" baseline="0" dirty="0" smtClean="0"/>
              <a:t>a more successful communication </a:t>
            </a:r>
            <a:r>
              <a:rPr lang="en-US" baseline="0" smtClean="0"/>
              <a:t>and trust, </a:t>
            </a:r>
            <a:r>
              <a:rPr lang="en-US" baseline="0" dirty="0" smtClean="0"/>
              <a:t>which will lead to positive performance outcomes. Measuring performance accurately is not only good practice, but also avoids legal pitfalls and decreases in morale. Managing the performance of the organization takes all constituents working together.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20</a:t>
            </a:fld>
            <a:endParaRPr lang="en-US"/>
          </a:p>
        </p:txBody>
      </p:sp>
    </p:spTree>
    <p:extLst>
      <p:ext uri="{BB962C8B-B14F-4D97-AF65-F5344CB8AC3E}">
        <p14:creationId xmlns:p14="http://schemas.microsoft.com/office/powerpoint/2010/main" val="1281921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4910B9-F012-4047-B3F1-3BE9A88C26B3}"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smtClean="0"/>
              <a:t>In Chapter</a:t>
            </a:r>
            <a:r>
              <a:rPr lang="en-US" baseline="0" dirty="0" smtClean="0"/>
              <a:t> 7, we’ll look at </a:t>
            </a:r>
            <a:r>
              <a:rPr lang="en-US" sz="1200" baseline="0" dirty="0" smtClean="0">
                <a:solidFill>
                  <a:schemeClr val="tx1">
                    <a:lumMod val="75000"/>
                    <a:lumOff val="25000"/>
                  </a:schemeClr>
                </a:solidFill>
                <a:ea typeface="ＭＳ Ｐゴシック" pitchFamily="34" charset="-128"/>
                <a:cs typeface="Lucida Sans Unicode" pitchFamily="34" charset="0"/>
              </a:rPr>
              <a:t>h</a:t>
            </a:r>
            <a:r>
              <a:rPr lang="en-US" altLang="en-US" sz="1200" dirty="0" smtClean="0">
                <a:solidFill>
                  <a:schemeClr val="tx1">
                    <a:lumMod val="75000"/>
                    <a:lumOff val="25000"/>
                  </a:schemeClr>
                </a:solidFill>
                <a:ea typeface="ＭＳ Ｐゴシック" pitchFamily="34" charset="-128"/>
                <a:cs typeface="Lucida Sans Unicode" pitchFamily="34" charset="0"/>
              </a:rPr>
              <a:t>ow to effectively carry out each of the steps in performance appraisal,</a:t>
            </a:r>
            <a:r>
              <a:rPr lang="en-US" altLang="en-US" sz="1200" baseline="0" dirty="0" smtClean="0">
                <a:solidFill>
                  <a:schemeClr val="tx1">
                    <a:lumMod val="75000"/>
                    <a:lumOff val="25000"/>
                  </a:schemeClr>
                </a:solidFill>
                <a:ea typeface="ＭＳ Ｐゴシック" pitchFamily="34" charset="-128"/>
                <a:cs typeface="Lucida Sans Unicode" pitchFamily="34" charset="0"/>
              </a:rPr>
              <a:t> gain</a:t>
            </a:r>
            <a:r>
              <a:rPr lang="en-US" altLang="en-US" sz="1200" dirty="0" smtClean="0">
                <a:solidFill>
                  <a:schemeClr val="tx1">
                    <a:lumMod val="75000"/>
                    <a:lumOff val="25000"/>
                  </a:schemeClr>
                </a:solidFill>
                <a:ea typeface="ＭＳ Ｐゴシック" pitchFamily="34" charset="-128"/>
                <a:cs typeface="Lucida Sans Unicode" pitchFamily="34" charset="0"/>
              </a:rPr>
              <a:t> familiarity with challenges to effective performance measurement, and</a:t>
            </a:r>
            <a:r>
              <a:rPr lang="en-US" altLang="en-US" sz="1200" baseline="0" dirty="0" smtClean="0">
                <a:solidFill>
                  <a:schemeClr val="tx1">
                    <a:lumMod val="75000"/>
                    <a:lumOff val="25000"/>
                  </a:schemeClr>
                </a:solidFill>
                <a:ea typeface="ＭＳ Ｐゴシック" pitchFamily="34" charset="-128"/>
                <a:cs typeface="Lucida Sans Unicode" pitchFamily="34" charset="0"/>
              </a:rPr>
              <a:t> d</a:t>
            </a:r>
            <a:r>
              <a:rPr lang="en-US" altLang="en-US" sz="1200" dirty="0" smtClean="0">
                <a:solidFill>
                  <a:schemeClr val="tx1">
                    <a:lumMod val="75000"/>
                    <a:lumOff val="25000"/>
                  </a:schemeClr>
                </a:solidFill>
                <a:ea typeface="ＭＳ Ｐゴシック" pitchFamily="34" charset="-128"/>
                <a:cs typeface="Lucida Sans Unicode" pitchFamily="34" charset="0"/>
              </a:rPr>
              <a:t>evelop competence in managing performance.</a:t>
            </a: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3</a:t>
            </a:fld>
            <a:endParaRPr lang="en-US"/>
          </a:p>
        </p:txBody>
      </p:sp>
    </p:spTree>
    <p:extLst>
      <p:ext uri="{BB962C8B-B14F-4D97-AF65-F5344CB8AC3E}">
        <p14:creationId xmlns:p14="http://schemas.microsoft.com/office/powerpoint/2010/main" val="347886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appraisal includes the identification,</a:t>
            </a:r>
            <a:r>
              <a:rPr lang="en-US" baseline="0" dirty="0" smtClean="0"/>
              <a:t> measurement, and management of human performance in organizations. Identification means determining what areas of work the manager should be examining when measuring performance. Rationally and legally defensible identification requires a measurement system based on job analysis. Measurement (the centerpiece of the appraisal system) entails making managerial judgment of how good or bad employee performance was. Measurement must be consistent throughout the organization in order to avoid legal ramifications. Management is the overriding goal of any appraisal system. Appraisals should be more than a past-oriented activity that criticizes or praises worker performance. Rather, it should take a future-oriented view of what workers can do to achieve their potential. This will mean managers must provide immediate and frequent feedback.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4</a:t>
            </a:fld>
            <a:endParaRPr lang="en-US"/>
          </a:p>
        </p:txBody>
      </p:sp>
    </p:spTree>
    <p:extLst>
      <p:ext uri="{BB962C8B-B14F-4D97-AF65-F5344CB8AC3E}">
        <p14:creationId xmlns:p14="http://schemas.microsoft.com/office/powerpoint/2010/main" val="73885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Organizations usually conduct appraisals for administrative and/or developmental purposes. Performance appraisals are used </a:t>
            </a:r>
            <a:r>
              <a:rPr lang="en-US" b="1" baseline="0" dirty="0" smtClean="0"/>
              <a:t>administratively </a:t>
            </a:r>
            <a:r>
              <a:rPr lang="en-US" baseline="0" dirty="0" smtClean="0"/>
              <a:t>whenever they are the basis for a decision about the employee’s work conditions, including promotions, termination, and rewards. </a:t>
            </a:r>
            <a:r>
              <a:rPr lang="en-US" b="1" baseline="0" dirty="0" smtClean="0"/>
              <a:t>Developmental</a:t>
            </a:r>
            <a:r>
              <a:rPr lang="en-US" baseline="0" dirty="0" smtClean="0"/>
              <a:t> uses of appraisal, which are geared toward improving employees’ performance and strengthening their job skills, include providing feedback, counseling employees on effective work behaviors, and offering them training and other learning opportunities.</a:t>
            </a:r>
          </a:p>
        </p:txBody>
      </p:sp>
      <p:sp>
        <p:nvSpPr>
          <p:cNvPr id="4" name="Slide Number Placeholder 3"/>
          <p:cNvSpPr>
            <a:spLocks noGrp="1"/>
          </p:cNvSpPr>
          <p:nvPr>
            <p:ph type="sldNum" sz="quarter" idx="10"/>
          </p:nvPr>
        </p:nvSpPr>
        <p:spPr/>
        <p:txBody>
          <a:bodyPr/>
          <a:lstStyle/>
          <a:p>
            <a:fld id="{564910B9-F012-4047-B3F1-3BE9A88C26B3}" type="slidenum">
              <a:rPr lang="en-US" smtClean="0"/>
              <a:pPr/>
              <a:t>5</a:t>
            </a:fld>
            <a:endParaRPr lang="en-US"/>
          </a:p>
        </p:txBody>
      </p:sp>
    </p:spTree>
    <p:extLst>
      <p:ext uri="{BB962C8B-B14F-4D97-AF65-F5344CB8AC3E}">
        <p14:creationId xmlns:p14="http://schemas.microsoft.com/office/powerpoint/2010/main" val="359014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the performance appraisal process</a:t>
            </a:r>
            <a:r>
              <a:rPr lang="en-US" baseline="0" dirty="0" smtClean="0"/>
              <a:t> is identifying what is to be measured. Dimension refers to an aspect of performance that determines effective job performance. One of the first suggestions in generating dimensions of performance is to decide the </a:t>
            </a:r>
            <a:r>
              <a:rPr lang="en-US" b="1" baseline="0" dirty="0" smtClean="0"/>
              <a:t>quality of work </a:t>
            </a:r>
            <a:r>
              <a:rPr lang="en-US" baseline="0" dirty="0" smtClean="0"/>
              <a:t>that should be done. The second dimension is the </a:t>
            </a:r>
            <a:r>
              <a:rPr lang="en-US" b="1" baseline="0" dirty="0" smtClean="0"/>
              <a:t>quantity of work </a:t>
            </a:r>
            <a:r>
              <a:rPr lang="en-US" baseline="0" dirty="0" smtClean="0"/>
              <a:t>performance, and the third is the </a:t>
            </a:r>
            <a:r>
              <a:rPr lang="en-US" b="1" baseline="0" dirty="0" smtClean="0"/>
              <a:t>interpersonal effectiveness </a:t>
            </a:r>
            <a:r>
              <a:rPr lang="en-US" baseline="0" dirty="0" smtClean="0"/>
              <a:t>dimension. When determining the dimensions, it is important to remember that what is measured should be directly tied to what the business is trying to achieve. </a:t>
            </a:r>
          </a:p>
          <a:p>
            <a:r>
              <a:rPr lang="en-US" baseline="0" dirty="0" smtClean="0"/>
              <a:t>Another approach to identifying performance dimensions focuses on </a:t>
            </a:r>
            <a:r>
              <a:rPr lang="en-US" b="1" baseline="0" dirty="0" smtClean="0"/>
              <a:t>competencies</a:t>
            </a:r>
            <a:r>
              <a:rPr lang="en-US" baseline="0" dirty="0" smtClean="0"/>
              <a:t>, which are characteristics associated with successful performance. These characteristics should be observable. </a:t>
            </a:r>
          </a:p>
          <a:p>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6</a:t>
            </a:fld>
            <a:endParaRPr lang="en-US"/>
          </a:p>
        </p:txBody>
      </p:sp>
    </p:spTree>
    <p:extLst>
      <p:ext uri="{BB962C8B-B14F-4D97-AF65-F5344CB8AC3E}">
        <p14:creationId xmlns:p14="http://schemas.microsoft.com/office/powerpoint/2010/main" val="358555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benefits</a:t>
            </a:r>
            <a:r>
              <a:rPr lang="en-US" baseline="0" dirty="0" smtClean="0"/>
              <a:t> of </a:t>
            </a:r>
            <a:r>
              <a:rPr lang="en-US" dirty="0" smtClean="0"/>
              <a:t>a p</a:t>
            </a:r>
            <a:r>
              <a:rPr lang="en-US" baseline="0" dirty="0" smtClean="0"/>
              <a:t>erformance </a:t>
            </a:r>
            <a:r>
              <a:rPr lang="en-US" dirty="0"/>
              <a:t>a</a:t>
            </a:r>
            <a:r>
              <a:rPr lang="en-US" baseline="0" dirty="0" smtClean="0"/>
              <a:t>ppraisal. The employer benefits include improving performance that impacts the company, providing a sound legal defense if implemented correctly, and helping reach strategic goals and clarify performance expectations. From the employee perspective, the benefits are that the performance appraisal feedback informs the employee of performance and can motivate employees toward improving their performance.</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7</a:t>
            </a:fld>
            <a:endParaRPr lang="en-US"/>
          </a:p>
        </p:txBody>
      </p:sp>
    </p:spTree>
    <p:extLst>
      <p:ext uri="{BB962C8B-B14F-4D97-AF65-F5344CB8AC3E}">
        <p14:creationId xmlns:p14="http://schemas.microsoft.com/office/powerpoint/2010/main" val="192507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Appraisal systems</a:t>
            </a:r>
            <a:r>
              <a:rPr lang="en-US" baseline="0" dirty="0" smtClean="0"/>
              <a:t> based on relative judgment ask supervisors to compare an employee’s performance to the performance of others. A rank order is typical of this type of appraisal system. Relative rating systems have an advantage of forcing supervisors to differentiate among their workers; however, one disadvantage is that it’s not clear how great or small the differences between the employees are. </a:t>
            </a:r>
          </a:p>
          <a:p>
            <a:r>
              <a:rPr lang="en-US" baseline="0" dirty="0" smtClean="0"/>
              <a:t>On the other hand, absolute judgment systems ask supervisors to make judgments about their employees’ performance based solely on performance standards. However, one drawback to absolute systems is that workers can receive the same rating if the supervisor makes no differentiation among the employees. The one advantage of absolute systems is that they help avoid conflict among employees because employees are ranked on their own merit instead of against each other.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8</a:t>
            </a:fld>
            <a:endParaRPr lang="en-US"/>
          </a:p>
        </p:txBody>
      </p:sp>
    </p:spTree>
    <p:extLst>
      <p:ext uri="{BB962C8B-B14F-4D97-AF65-F5344CB8AC3E}">
        <p14:creationId xmlns:p14="http://schemas.microsoft.com/office/powerpoint/2010/main" val="94857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relative and absolute judgments, performance measurement systems can be classified by the type of performance data on which they focus: trait data, behavioral data, or outcome data. </a:t>
            </a:r>
          </a:p>
          <a:p>
            <a:r>
              <a:rPr lang="en-US" b="1" baseline="0" dirty="0" smtClean="0"/>
              <a:t>Trait appraisal </a:t>
            </a:r>
            <a:r>
              <a:rPr lang="en-US" baseline="0" dirty="0" smtClean="0"/>
              <a:t>instruments are an appraisal tool that asks a supervisor to make judgments about worker characteristics (decisiveness, reliability, energy, and loyalty) that tend to be consistent and enduring. Trait appraisals are subject to perceptual biases. The next slide shows an example of a trait appraisal instrument.</a:t>
            </a:r>
          </a:p>
          <a:p>
            <a:r>
              <a:rPr lang="en-US" b="1" baseline="0" dirty="0" smtClean="0"/>
              <a:t>Behavioral appraisal instruments </a:t>
            </a:r>
            <a:r>
              <a:rPr lang="en-US" baseline="0" dirty="0" smtClean="0"/>
              <a:t>are appraisal tools that asks managers to assess a worker’s behaviors. Behaviors are ranked across a behavioral scale in BARS, which is more legally defensible. Behavioral scales provide employees with specific examples of the types of behavior to engage in if they want to do well in the organization. The textbook chapter provides a great snapshot example of a BARS instrument. </a:t>
            </a:r>
          </a:p>
          <a:p>
            <a:r>
              <a:rPr lang="en-US" b="1" baseline="0" dirty="0" smtClean="0"/>
              <a:t>Outcome appraisal instruments </a:t>
            </a:r>
            <a:r>
              <a:rPr lang="en-US" baseline="0" dirty="0" smtClean="0"/>
              <a:t>are tools that ask managers to assess the results achieved by workers. The most prevalent outcome approach is MBO—management by objectives. This tool tends to eliminate subjectivity and instead provides clear criteria on which to be measured. One downfall of this approach is the mentality</a:t>
            </a:r>
            <a:r>
              <a:rPr lang="en-US" dirty="0" smtClean="0"/>
              <a:t> of</a:t>
            </a:r>
            <a:r>
              <a:rPr lang="en-US" baseline="0" dirty="0" smtClean="0"/>
              <a:t> “results at any cost.” Ethics can then be a concern with this method. </a:t>
            </a:r>
            <a:endParaRPr lang="en-US" dirty="0"/>
          </a:p>
        </p:txBody>
      </p:sp>
      <p:sp>
        <p:nvSpPr>
          <p:cNvPr id="4" name="Slide Number Placeholder 3"/>
          <p:cNvSpPr>
            <a:spLocks noGrp="1"/>
          </p:cNvSpPr>
          <p:nvPr>
            <p:ph type="sldNum" sz="quarter" idx="10"/>
          </p:nvPr>
        </p:nvSpPr>
        <p:spPr/>
        <p:txBody>
          <a:bodyPr/>
          <a:lstStyle/>
          <a:p>
            <a:fld id="{564910B9-F012-4047-B3F1-3BE9A88C26B3}" type="slidenum">
              <a:rPr lang="en-US" smtClean="0"/>
              <a:pPr/>
              <a:t>9</a:t>
            </a:fld>
            <a:endParaRPr lang="en-US"/>
          </a:p>
        </p:txBody>
      </p:sp>
    </p:spTree>
    <p:extLst>
      <p:ext uri="{BB962C8B-B14F-4D97-AF65-F5344CB8AC3E}">
        <p14:creationId xmlns:p14="http://schemas.microsoft.com/office/powerpoint/2010/main" val="281999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1"/>
          </p:nvPr>
        </p:nvSpPr>
        <p:spPr>
          <a:xfrm>
            <a:off x="7543800" y="6400800"/>
            <a:ext cx="1561453" cy="320675"/>
          </a:xfrm>
        </p:spPr>
        <p:txBody>
          <a:bodyPr/>
          <a:lstStyle/>
          <a:p>
            <a:r>
              <a:rPr lang="en-US" dirty="0" smtClean="0"/>
              <a:t>1-</a:t>
            </a:r>
            <a:fld id="{8B016D05-D3A6-4AB6-8287-2606CC7CC690}" type="slidenum">
              <a:rPr lang="en-US" smtClean="0"/>
              <a:pPr/>
              <a:t>‹#›</a:t>
            </a:fld>
            <a:endParaRPr lang="en-US" dirty="0"/>
          </a:p>
        </p:txBody>
      </p:sp>
      <p:sp>
        <p:nvSpPr>
          <p:cNvPr id="9" name="Footer Placeholder 8"/>
          <p:cNvSpPr>
            <a:spLocks noGrp="1"/>
          </p:cNvSpPr>
          <p:nvPr>
            <p:ph type="ftr" sz="quarter" idx="12"/>
          </p:nvPr>
        </p:nvSpPr>
        <p:spPr>
          <a:xfrm>
            <a:off x="3276600" y="6324600"/>
            <a:ext cx="2847975" cy="365125"/>
          </a:xfrm>
        </p:spPr>
        <p:txBody>
          <a:bodyPr/>
          <a:lstStyle/>
          <a:p>
            <a:r>
              <a:rPr lang="en-US" smtClean="0"/>
              <a:t>Copyright ©2016 Pearson Education, Inc. </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a:xfrm>
            <a:off x="2743200" y="6354445"/>
            <a:ext cx="3760435" cy="473075"/>
          </a:xfrm>
        </p:spPr>
        <p:txBody>
          <a:bodyPr/>
          <a:lstStyle/>
          <a:p>
            <a:r>
              <a:rPr lang="en-US" smtClean="0"/>
              <a:t>Copyright ©2016 Pearson Education, Inc. </a:t>
            </a:r>
            <a:endParaRPr lang="en-US" dirty="0"/>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©2016 Pearson Education, Inc. </a:t>
            </a:r>
            <a:endParaRPr lang="en-US"/>
          </a:p>
        </p:txBody>
      </p:sp>
      <p:sp>
        <p:nvSpPr>
          <p:cNvPr id="6" name="Slide Number Placeholder 5"/>
          <p:cNvSpPr>
            <a:spLocks noGrp="1"/>
          </p:cNvSpPr>
          <p:nvPr>
            <p:ph type="sldNum" sz="quarter" idx="12"/>
          </p:nvPr>
        </p:nvSpPr>
        <p:spPr/>
        <p:txBody>
          <a:bodyPr/>
          <a:lstStyle/>
          <a:p>
            <a:fld id="{8B016D05-D3A6-4AB6-8287-2606CC7CC690}"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©2016 Pearson Education, Inc. </a:t>
            </a:r>
            <a:endParaRPr lang="en-US"/>
          </a:p>
        </p:txBody>
      </p:sp>
      <p:sp>
        <p:nvSpPr>
          <p:cNvPr id="9" name="Slide Number Placeholder 8"/>
          <p:cNvSpPr>
            <a:spLocks noGrp="1"/>
          </p:cNvSpPr>
          <p:nvPr>
            <p:ph type="sldNum" sz="quarter" idx="12"/>
          </p:nvPr>
        </p:nvSpPr>
        <p:spPr/>
        <p:txBody>
          <a:bodyPr/>
          <a:lstStyle/>
          <a:p>
            <a:fld id="{8B016D05-D3A6-4AB6-8287-2606CC7CC69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©2016 Pearson Education, Inc. </a:t>
            </a:r>
            <a:endParaRPr lang="en-US"/>
          </a:p>
        </p:txBody>
      </p:sp>
      <p:sp>
        <p:nvSpPr>
          <p:cNvPr id="5" name="Slide Number Placeholder 4"/>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©2016 Pearson Education, Inc. </a:t>
            </a:r>
            <a:endParaRPr lang="en-US"/>
          </a:p>
        </p:txBody>
      </p:sp>
      <p:sp>
        <p:nvSpPr>
          <p:cNvPr id="4" name="Slide Number Placeholder 3"/>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©2016 Pearson Education, Inc. </a:t>
            </a:r>
            <a:endParaRPr lang="en-US"/>
          </a:p>
        </p:txBody>
      </p:sp>
      <p:sp>
        <p:nvSpPr>
          <p:cNvPr id="7" name="Slide Number Placeholder 6"/>
          <p:cNvSpPr>
            <a:spLocks noGrp="1"/>
          </p:cNvSpPr>
          <p:nvPr>
            <p:ph type="sldNum" sz="quarter" idx="12"/>
          </p:nvPr>
        </p:nvSpPr>
        <p:spPr/>
        <p:txBody>
          <a:bodyPr/>
          <a:lstStyle/>
          <a:p>
            <a:fld id="{8B016D05-D3A6-4AB6-8287-2606CC7CC6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Copyright ©2016 Pearson Education, Inc. </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B016D05-D3A6-4AB6-8287-2606CC7CC690}"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066800"/>
            <a:ext cx="7620000" cy="2667000"/>
          </a:xfrm>
        </p:spPr>
        <p:txBody>
          <a:bodyPr/>
          <a:lstStyle/>
          <a:p>
            <a:pPr>
              <a:defRPr/>
            </a:pP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a:solidFill>
                  <a:schemeClr val="accent2">
                    <a:lumMod val="75000"/>
                  </a:schemeClr>
                </a:solidFill>
              </a:rPr>
              <a:t/>
            </a:r>
            <a:br>
              <a:rPr lang="en-US" sz="5400" b="1" dirty="0">
                <a:solidFill>
                  <a:schemeClr val="accent2">
                    <a:lumMod val="75000"/>
                  </a:schemeClr>
                </a:solidFill>
              </a:rPr>
            </a:br>
            <a:r>
              <a:rPr lang="en-US" sz="5400" b="1" dirty="0" smtClean="0">
                <a:solidFill>
                  <a:schemeClr val="accent2">
                    <a:lumMod val="75000"/>
                  </a:schemeClr>
                </a:solidFill>
              </a:rPr>
              <a:t/>
            </a:r>
            <a:br>
              <a:rPr lang="en-US" sz="5400" b="1" dirty="0" smtClean="0">
                <a:solidFill>
                  <a:schemeClr val="accent2">
                    <a:lumMod val="75000"/>
                  </a:schemeClr>
                </a:solidFill>
              </a:rPr>
            </a:br>
            <a:r>
              <a:rPr lang="en-US" sz="5400" b="1" dirty="0" smtClean="0">
                <a:solidFill>
                  <a:schemeClr val="accent2">
                    <a:lumMod val="75000"/>
                  </a:schemeClr>
                </a:solidFill>
              </a:rPr>
              <a:t>Human Resources Management </a:t>
            </a:r>
            <a:r>
              <a:rPr lang="en-US" sz="5400" b="1" dirty="0">
                <a:solidFill>
                  <a:schemeClr val="accent2">
                    <a:lumMod val="75000"/>
                  </a:schemeClr>
                </a:solidFill>
              </a:rPr>
              <a:t/>
            </a:r>
            <a:br>
              <a:rPr lang="en-US" sz="5400" b="1" dirty="0">
                <a:solidFill>
                  <a:schemeClr val="accent2">
                    <a:lumMod val="75000"/>
                  </a:schemeClr>
                </a:solidFill>
              </a:rPr>
            </a:br>
            <a:endParaRPr lang="en-US" sz="5400" b="1" dirty="0">
              <a:solidFill>
                <a:schemeClr val="accent2">
                  <a:lumMod val="75000"/>
                </a:schemeClr>
              </a:solidFill>
            </a:endParaRPr>
          </a:p>
        </p:txBody>
      </p:sp>
      <p:sp>
        <p:nvSpPr>
          <p:cNvPr id="3" name="Subtitle 2"/>
          <p:cNvSpPr>
            <a:spLocks noGrp="1"/>
          </p:cNvSpPr>
          <p:nvPr>
            <p:ph type="subTitle" idx="1"/>
          </p:nvPr>
        </p:nvSpPr>
        <p:spPr>
          <a:xfrm>
            <a:off x="1066800" y="3962400"/>
            <a:ext cx="7086600" cy="1905000"/>
          </a:xfrm>
        </p:spPr>
        <p:txBody>
          <a:bodyPr>
            <a:normAutofit/>
          </a:bodyPr>
          <a:lstStyle/>
          <a:p>
            <a:r>
              <a:rPr lang="en-US" sz="3600" b="1" dirty="0">
                <a:solidFill>
                  <a:schemeClr val="accent2">
                    <a:lumMod val="75000"/>
                  </a:schemeClr>
                </a:solidFill>
              </a:rPr>
              <a:t>Instructor: </a:t>
            </a:r>
            <a:r>
              <a:rPr lang="en-US" sz="3600" b="1" dirty="0" err="1">
                <a:solidFill>
                  <a:schemeClr val="accent2">
                    <a:lumMod val="75000"/>
                  </a:schemeClr>
                </a:solidFill>
              </a:rPr>
              <a:t>Erlan</a:t>
            </a:r>
            <a:r>
              <a:rPr lang="en-US" sz="3600" b="1" dirty="0">
                <a:solidFill>
                  <a:schemeClr val="accent2">
                    <a:lumMod val="75000"/>
                  </a:schemeClr>
                </a:solidFill>
              </a:rPr>
              <a:t> </a:t>
            </a:r>
            <a:r>
              <a:rPr lang="en-US" sz="3600" b="1" dirty="0" err="1">
                <a:solidFill>
                  <a:schemeClr val="accent2">
                    <a:lumMod val="75000"/>
                  </a:schemeClr>
                </a:solidFill>
              </a:rPr>
              <a:t>Bakiev</a:t>
            </a:r>
            <a:r>
              <a:rPr lang="en-US" sz="3600" b="1" dirty="0">
                <a:solidFill>
                  <a:schemeClr val="accent2">
                    <a:lumMod val="75000"/>
                  </a:schemeClr>
                </a:solidFill>
              </a:rPr>
              <a:t>, Ph.D.</a:t>
            </a:r>
            <a:endParaRPr lang="en-US" sz="3600" dirty="0">
              <a:solidFill>
                <a:schemeClr val="tx1">
                  <a:lumMod val="85000"/>
                  <a:lumOff val="15000"/>
                </a:schemeClr>
              </a:solidFill>
              <a:latin typeface="Century Gothic" panose="020B0502020202020204" pitchFamily="34" charset="0"/>
            </a:endParaRPr>
          </a:p>
        </p:txBody>
      </p:sp>
      <p:sp>
        <p:nvSpPr>
          <p:cNvPr id="5" name="Slide Number Placeholder 4"/>
          <p:cNvSpPr>
            <a:spLocks noGrp="1"/>
          </p:cNvSpPr>
          <p:nvPr>
            <p:ph type="sldNum" sz="quarter" idx="11"/>
          </p:nvPr>
        </p:nvSpPr>
        <p:spPr>
          <a:xfrm>
            <a:off x="8336280" y="6324600"/>
            <a:ext cx="838200" cy="396875"/>
          </a:xfrm>
        </p:spPr>
        <p:txBody>
          <a:bodyPr/>
          <a:lstStyle/>
          <a:p>
            <a:r>
              <a:rPr lang="en-US" dirty="0" smtClean="0"/>
              <a:t>1-</a:t>
            </a:r>
            <a:fld id="{8B016D05-D3A6-4AB6-8287-2606CC7CC690}" type="slidenum">
              <a:rPr lang="en-US" smtClean="0"/>
              <a:pPr/>
              <a:t>1</a:t>
            </a:fld>
            <a:endParaRPr lang="en-US" dirty="0" smtClean="0"/>
          </a:p>
          <a:p>
            <a:endParaRPr lang="en-US" dirty="0"/>
          </a:p>
        </p:txBody>
      </p:sp>
      <p:sp>
        <p:nvSpPr>
          <p:cNvPr id="4" name="Footer Placeholder 3"/>
          <p:cNvSpPr>
            <a:spLocks noGrp="1"/>
          </p:cNvSpPr>
          <p:nvPr>
            <p:ph type="ftr" sz="quarter" idx="12"/>
          </p:nvPr>
        </p:nvSpPr>
        <p:spPr>
          <a:xfrm>
            <a:off x="609600" y="6324600"/>
            <a:ext cx="7341835" cy="365125"/>
          </a:xfrm>
        </p:spPr>
        <p:txBody>
          <a:bodyPr/>
          <a:lstStyle/>
          <a:p>
            <a:pPr algn="ctr"/>
            <a:r>
              <a:rPr lang="en-US" dirty="0" smtClean="0"/>
              <a:t>Copyright © 2016 Pearson Education, Inc. </a:t>
            </a:r>
            <a:endParaRPr lang="en-US" dirty="0"/>
          </a:p>
        </p:txBody>
      </p:sp>
    </p:spTree>
    <p:extLst>
      <p:ext uri="{BB962C8B-B14F-4D97-AF65-F5344CB8AC3E}">
        <p14:creationId xmlns:p14="http://schemas.microsoft.com/office/powerpoint/2010/main" val="1781853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Sample Trait Scale</a:t>
            </a:r>
            <a:endParaRPr lang="en-US" sz="4800" dirty="0"/>
          </a:p>
        </p:txBody>
      </p:sp>
      <p:sp>
        <p:nvSpPr>
          <p:cNvPr id="4" name="Footer Placeholder 3"/>
          <p:cNvSpPr>
            <a:spLocks noGrp="1"/>
          </p:cNvSpPr>
          <p:nvPr>
            <p:ph type="ftr" sz="quarter" idx="11"/>
          </p:nvPr>
        </p:nvSpPr>
        <p:spPr>
          <a:xfrm>
            <a:off x="3200400" y="6400800"/>
            <a:ext cx="3608035" cy="2730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10</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905000"/>
            <a:ext cx="4072060" cy="3409791"/>
          </a:xfrm>
        </p:spPr>
      </p:pic>
    </p:spTree>
    <p:extLst>
      <p:ext uri="{BB962C8B-B14F-4D97-AF65-F5344CB8AC3E}">
        <p14:creationId xmlns:p14="http://schemas.microsoft.com/office/powerpoint/2010/main" val="2001780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4800" dirty="0" smtClean="0"/>
              <a:t>Assessing Ethical Behavior</a:t>
            </a:r>
            <a:endParaRPr lang="en-US" sz="4800" dirty="0"/>
          </a:p>
        </p:txBody>
      </p:sp>
      <p:sp>
        <p:nvSpPr>
          <p:cNvPr id="4" name="Footer Placeholder 3"/>
          <p:cNvSpPr>
            <a:spLocks noGrp="1"/>
          </p:cNvSpPr>
          <p:nvPr>
            <p:ph type="ftr" sz="quarter" idx="11"/>
          </p:nvPr>
        </p:nvSpPr>
        <p:spPr>
          <a:xfrm>
            <a:off x="2895600" y="6437183"/>
            <a:ext cx="3608035" cy="365125"/>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 y="1965960"/>
            <a:ext cx="7612380" cy="2926080"/>
          </a:xfrm>
          <a:prstGeom prst="rect">
            <a:avLst/>
          </a:prstGeom>
        </p:spPr>
      </p:pic>
    </p:spTree>
    <p:extLst>
      <p:ext uri="{BB962C8B-B14F-4D97-AF65-F5344CB8AC3E}">
        <p14:creationId xmlns:p14="http://schemas.microsoft.com/office/powerpoint/2010/main" val="207089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Measurement</a:t>
            </a:r>
            <a:endParaRPr lang="en-US" dirty="0"/>
          </a:p>
        </p:txBody>
      </p:sp>
      <p:sp>
        <p:nvSpPr>
          <p:cNvPr id="4" name="Footer Placeholder 3"/>
          <p:cNvSpPr>
            <a:spLocks noGrp="1"/>
          </p:cNvSpPr>
          <p:nvPr>
            <p:ph type="ftr" sz="quarter" idx="11"/>
          </p:nvPr>
        </p:nvSpPr>
        <p:spPr>
          <a:xfrm>
            <a:off x="2667000" y="640080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12</a:t>
            </a:fld>
            <a:endParaRPr lang="en-US" dirty="0"/>
          </a:p>
        </p:txBody>
      </p:sp>
      <p:sp>
        <p:nvSpPr>
          <p:cNvPr id="7" name="Content Placeholder 6"/>
          <p:cNvSpPr>
            <a:spLocks noGrp="1"/>
          </p:cNvSpPr>
          <p:nvPr>
            <p:ph idx="1"/>
          </p:nvPr>
        </p:nvSpPr>
        <p:spPr>
          <a:xfrm>
            <a:off x="457200" y="1752600"/>
            <a:ext cx="7924800" cy="3581400"/>
          </a:xfrm>
        </p:spPr>
        <p:txBody>
          <a:bodyPr>
            <a:normAutofit/>
          </a:bodyPr>
          <a:lstStyle/>
          <a:p>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Self-rating</a:t>
            </a:r>
          </a:p>
          <a:p>
            <a:r>
              <a:rPr lang="en-US" sz="2800" dirty="0" smtClean="0">
                <a:solidFill>
                  <a:schemeClr val="tx1">
                    <a:lumMod val="75000"/>
                    <a:lumOff val="25000"/>
                  </a:schemeClr>
                </a:solidFill>
              </a:rPr>
              <a:t>Peer review</a:t>
            </a:r>
          </a:p>
          <a:p>
            <a:r>
              <a:rPr lang="en-US" sz="2800" dirty="0" smtClean="0">
                <a:solidFill>
                  <a:schemeClr val="tx1">
                    <a:lumMod val="75000"/>
                    <a:lumOff val="25000"/>
                  </a:schemeClr>
                </a:solidFill>
              </a:rPr>
              <a:t>Subordinate review</a:t>
            </a:r>
          </a:p>
          <a:p>
            <a:r>
              <a:rPr lang="en-US" sz="2800" dirty="0" smtClean="0">
                <a:solidFill>
                  <a:schemeClr val="tx1">
                    <a:lumMod val="75000"/>
                    <a:lumOff val="25000"/>
                  </a:schemeClr>
                </a:solidFill>
              </a:rPr>
              <a:t>Customer review</a:t>
            </a:r>
          </a:p>
          <a:p>
            <a:r>
              <a:rPr lang="en-US" sz="2800" dirty="0" smtClean="0">
                <a:solidFill>
                  <a:schemeClr val="tx1">
                    <a:lumMod val="75000"/>
                    <a:lumOff val="25000"/>
                  </a:schemeClr>
                </a:solidFill>
              </a:rPr>
              <a:t>360° feedback</a:t>
            </a: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3021809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lstStyle/>
          <a:p>
            <a:r>
              <a:rPr lang="en-US" sz="4400" dirty="0" smtClean="0"/>
              <a:t>Challenges to Effective Performance Measurement</a:t>
            </a:r>
            <a:endParaRPr lang="en-US" sz="4400" dirty="0"/>
          </a:p>
        </p:txBody>
      </p:sp>
      <p:sp>
        <p:nvSpPr>
          <p:cNvPr id="4" name="Footer Placeholder 3"/>
          <p:cNvSpPr>
            <a:spLocks noGrp="1"/>
          </p:cNvSpPr>
          <p:nvPr>
            <p:ph type="ftr" sz="quarter" idx="11"/>
          </p:nvPr>
        </p:nvSpPr>
        <p:spPr>
          <a:xfrm>
            <a:off x="3200400" y="6417311"/>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13</a:t>
            </a:fld>
            <a:endParaRPr lang="en-US" dirty="0"/>
          </a:p>
        </p:txBody>
      </p:sp>
      <p:sp>
        <p:nvSpPr>
          <p:cNvPr id="6" name="Rounded Rectangle 5"/>
          <p:cNvSpPr/>
          <p:nvPr/>
        </p:nvSpPr>
        <p:spPr>
          <a:xfrm>
            <a:off x="1600200" y="1600200"/>
            <a:ext cx="6248400" cy="6858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Rater errors and bias</a:t>
            </a:r>
            <a:endParaRPr lang="en-US" sz="2000" dirty="0">
              <a:latin typeface="Century Gothic" panose="020B0502020202020204" pitchFamily="34" charset="0"/>
            </a:endParaRPr>
          </a:p>
        </p:txBody>
      </p:sp>
      <p:sp>
        <p:nvSpPr>
          <p:cNvPr id="7" name="Rounded Rectangle 6"/>
          <p:cNvSpPr/>
          <p:nvPr/>
        </p:nvSpPr>
        <p:spPr>
          <a:xfrm>
            <a:off x="1600200" y="2438400"/>
            <a:ext cx="6255328" cy="7620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The influence of liking</a:t>
            </a:r>
            <a:endParaRPr lang="en-US" sz="2000" dirty="0">
              <a:latin typeface="Century Gothic" panose="020B0502020202020204" pitchFamily="34" charset="0"/>
            </a:endParaRPr>
          </a:p>
        </p:txBody>
      </p:sp>
      <p:sp>
        <p:nvSpPr>
          <p:cNvPr id="9" name="Rounded Rectangle 8"/>
          <p:cNvSpPr/>
          <p:nvPr/>
        </p:nvSpPr>
        <p:spPr>
          <a:xfrm>
            <a:off x="1600200" y="3352800"/>
            <a:ext cx="6255328" cy="7620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entury Gothic" panose="020B0502020202020204" pitchFamily="34" charset="0"/>
            </a:endParaRPr>
          </a:p>
          <a:p>
            <a:pPr algn="ctr"/>
            <a:r>
              <a:rPr lang="en-US" sz="2400" b="1" dirty="0" smtClean="0">
                <a:latin typeface="Century Gothic" panose="020B0502020202020204" pitchFamily="34" charset="0"/>
              </a:rPr>
              <a:t>Organizational politics</a:t>
            </a:r>
          </a:p>
          <a:p>
            <a:pPr algn="ctr"/>
            <a:endParaRPr lang="en-US" sz="2000" dirty="0">
              <a:latin typeface="Century Gothic" panose="020B0502020202020204" pitchFamily="34" charset="0"/>
            </a:endParaRPr>
          </a:p>
        </p:txBody>
      </p:sp>
      <p:sp>
        <p:nvSpPr>
          <p:cNvPr id="8" name="Rounded Rectangle 7"/>
          <p:cNvSpPr/>
          <p:nvPr/>
        </p:nvSpPr>
        <p:spPr>
          <a:xfrm>
            <a:off x="1600200" y="4267200"/>
            <a:ext cx="6255328" cy="7620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entury Gothic" panose="020B0502020202020204" pitchFamily="34" charset="0"/>
            </a:endParaRPr>
          </a:p>
          <a:p>
            <a:pPr algn="ctr"/>
            <a:r>
              <a:rPr lang="en-US" sz="2400" b="1" dirty="0" smtClean="0">
                <a:latin typeface="Century Gothic" panose="020B0502020202020204" pitchFamily="34" charset="0"/>
              </a:rPr>
              <a:t>Individual or group focus</a:t>
            </a:r>
          </a:p>
          <a:p>
            <a:pPr algn="ctr"/>
            <a:endParaRPr lang="en-US" sz="2000" dirty="0">
              <a:latin typeface="Century Gothic" panose="020B0502020202020204" pitchFamily="34" charset="0"/>
            </a:endParaRPr>
          </a:p>
        </p:txBody>
      </p:sp>
      <p:sp>
        <p:nvSpPr>
          <p:cNvPr id="10" name="Rounded Rectangle 9"/>
          <p:cNvSpPr/>
          <p:nvPr/>
        </p:nvSpPr>
        <p:spPr>
          <a:xfrm>
            <a:off x="1600200" y="5181600"/>
            <a:ext cx="6255328" cy="762000"/>
          </a:xfrm>
          <a:prstGeom prst="roundRect">
            <a:avLst/>
          </a:prstGeom>
          <a:gradFill flip="none" rotWithShape="1">
            <a:gsLst>
              <a:gs pos="0">
                <a:srgbClr val="BB5960">
                  <a:shade val="30000"/>
                  <a:satMod val="115000"/>
                </a:srgbClr>
              </a:gs>
              <a:gs pos="50000">
                <a:srgbClr val="BB5960">
                  <a:shade val="67500"/>
                  <a:satMod val="115000"/>
                </a:srgbClr>
              </a:gs>
              <a:gs pos="100000">
                <a:srgbClr val="BB5960">
                  <a:shade val="100000"/>
                  <a:satMod val="115000"/>
                </a:srgbClr>
              </a:gs>
            </a:gsLst>
            <a:lin ang="54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Century Gothic" panose="020B0502020202020204" pitchFamily="34" charset="0"/>
            </a:endParaRPr>
          </a:p>
          <a:p>
            <a:pPr algn="ctr"/>
            <a:r>
              <a:rPr lang="en-US" sz="2400" b="1" dirty="0" smtClean="0">
                <a:latin typeface="Century Gothic" panose="020B0502020202020204" pitchFamily="34" charset="0"/>
              </a:rPr>
              <a:t>Legal issues</a:t>
            </a:r>
          </a:p>
          <a:p>
            <a:pPr algn="ctr"/>
            <a:endParaRPr lang="en-US" sz="2000" dirty="0">
              <a:latin typeface="Century Gothic" panose="020B0502020202020204" pitchFamily="34" charset="0"/>
            </a:endParaRPr>
          </a:p>
        </p:txBody>
      </p:sp>
    </p:spTree>
    <p:extLst>
      <p:ext uri="{BB962C8B-B14F-4D97-AF65-F5344CB8AC3E}">
        <p14:creationId xmlns:p14="http://schemas.microsoft.com/office/powerpoint/2010/main" val="2126803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Rater Errors</a:t>
            </a:r>
            <a:endParaRPr lang="en-US" dirty="0"/>
          </a:p>
        </p:txBody>
      </p:sp>
      <p:sp>
        <p:nvSpPr>
          <p:cNvPr id="4" name="Footer Placeholder 3"/>
          <p:cNvSpPr>
            <a:spLocks noGrp="1"/>
          </p:cNvSpPr>
          <p:nvPr>
            <p:ph type="ftr" sz="quarter" idx="11"/>
          </p:nvPr>
        </p:nvSpPr>
        <p:spPr>
          <a:xfrm>
            <a:off x="3200400" y="6324600"/>
            <a:ext cx="33032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14</a:t>
            </a:fld>
            <a:endParaRPr lang="en-US" dirty="0"/>
          </a:p>
        </p:txBody>
      </p:sp>
      <p:sp>
        <p:nvSpPr>
          <p:cNvPr id="6" name="Content Placeholder 6"/>
          <p:cNvSpPr>
            <a:spLocks noGrp="1"/>
          </p:cNvSpPr>
          <p:nvPr>
            <p:ph idx="1"/>
          </p:nvPr>
        </p:nvSpPr>
        <p:spPr>
          <a:xfrm>
            <a:off x="457200" y="1752600"/>
            <a:ext cx="7924800" cy="3581400"/>
          </a:xfrm>
        </p:spPr>
        <p:txBody>
          <a:bodyPr>
            <a:normAutofit/>
          </a:bodyPr>
          <a:lstStyle/>
          <a:p>
            <a:endParaRPr lang="en-US" sz="2800" dirty="0" smtClean="0">
              <a:solidFill>
                <a:schemeClr val="tx1">
                  <a:lumMod val="75000"/>
                  <a:lumOff val="25000"/>
                </a:schemeClr>
              </a:solidFill>
            </a:endParaRPr>
          </a:p>
          <a:p>
            <a:r>
              <a:rPr lang="en-US" sz="2800" b="1" dirty="0" smtClean="0">
                <a:solidFill>
                  <a:schemeClr val="tx1">
                    <a:lumMod val="75000"/>
                    <a:lumOff val="25000"/>
                  </a:schemeClr>
                </a:solidFill>
              </a:rPr>
              <a:t>Halo Error</a:t>
            </a:r>
          </a:p>
          <a:p>
            <a:r>
              <a:rPr lang="en-US" sz="2800" b="1" dirty="0" smtClean="0">
                <a:solidFill>
                  <a:schemeClr val="tx1">
                    <a:lumMod val="75000"/>
                    <a:lumOff val="25000"/>
                  </a:schemeClr>
                </a:solidFill>
              </a:rPr>
              <a:t>Restriction of Range Error</a:t>
            </a:r>
          </a:p>
          <a:p>
            <a:pPr lvl="1"/>
            <a:r>
              <a:rPr lang="en-US" sz="2800" dirty="0" smtClean="0">
                <a:solidFill>
                  <a:schemeClr val="tx1">
                    <a:lumMod val="75000"/>
                    <a:lumOff val="25000"/>
                  </a:schemeClr>
                </a:solidFill>
              </a:rPr>
              <a:t>Leniency Error</a:t>
            </a:r>
          </a:p>
          <a:p>
            <a:pPr lvl="1"/>
            <a:r>
              <a:rPr lang="en-US" sz="2800" dirty="0" smtClean="0">
                <a:solidFill>
                  <a:schemeClr val="tx1">
                    <a:lumMod val="75000"/>
                    <a:lumOff val="25000"/>
                  </a:schemeClr>
                </a:solidFill>
              </a:rPr>
              <a:t>Central Tendency Error</a:t>
            </a:r>
          </a:p>
          <a:p>
            <a:pPr lvl="1"/>
            <a:r>
              <a:rPr lang="en-US" sz="2800" dirty="0" smtClean="0">
                <a:solidFill>
                  <a:schemeClr val="tx1">
                    <a:lumMod val="75000"/>
                    <a:lumOff val="25000"/>
                  </a:schemeClr>
                </a:solidFill>
              </a:rPr>
              <a:t>Severity Error</a:t>
            </a: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1365962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sz="4800" dirty="0" smtClean="0"/>
              <a:t>Performance Measurement Difficulties</a:t>
            </a:r>
            <a:endParaRPr lang="en-US" sz="4800" dirty="0"/>
          </a:p>
        </p:txBody>
      </p:sp>
      <p:sp>
        <p:nvSpPr>
          <p:cNvPr id="3" name="Content Placeholder 2"/>
          <p:cNvSpPr>
            <a:spLocks noGrp="1"/>
          </p:cNvSpPr>
          <p:nvPr>
            <p:ph idx="1"/>
          </p:nvPr>
        </p:nvSpPr>
        <p:spPr>
          <a:xfrm>
            <a:off x="457200" y="2286000"/>
            <a:ext cx="7924800" cy="3429000"/>
          </a:xfrm>
        </p:spPr>
        <p:txBody>
          <a:bodyPr>
            <a:normAutofit/>
          </a:bodyPr>
          <a:lstStyle/>
          <a:p>
            <a:r>
              <a:rPr lang="en-US" sz="3200" dirty="0" smtClean="0">
                <a:solidFill>
                  <a:schemeClr val="tx1">
                    <a:lumMod val="75000"/>
                    <a:lumOff val="25000"/>
                  </a:schemeClr>
                </a:solidFill>
              </a:rPr>
              <a:t>Comparability</a:t>
            </a:r>
          </a:p>
          <a:p>
            <a:r>
              <a:rPr lang="en-US" sz="3200" dirty="0" smtClean="0">
                <a:solidFill>
                  <a:schemeClr val="tx1">
                    <a:lumMod val="75000"/>
                    <a:lumOff val="25000"/>
                  </a:schemeClr>
                </a:solidFill>
              </a:rPr>
              <a:t>Frame-of-Reference</a:t>
            </a:r>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15</a:t>
            </a:fld>
            <a:endParaRPr lang="en-US" dirty="0"/>
          </a:p>
        </p:txBody>
      </p:sp>
    </p:spTree>
    <p:extLst>
      <p:ext uri="{BB962C8B-B14F-4D97-AF65-F5344CB8AC3E}">
        <p14:creationId xmlns:p14="http://schemas.microsoft.com/office/powerpoint/2010/main" val="284337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19400" y="63246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16</a:t>
            </a:fld>
            <a:endParaRPr lang="en-US" dirty="0"/>
          </a:p>
        </p:txBody>
      </p:sp>
      <p:sp>
        <p:nvSpPr>
          <p:cNvPr id="2" name="Title 1"/>
          <p:cNvSpPr>
            <a:spLocks noGrp="1"/>
          </p:cNvSpPr>
          <p:nvPr>
            <p:ph type="title"/>
          </p:nvPr>
        </p:nvSpPr>
        <p:spPr>
          <a:xfrm>
            <a:off x="457200" y="533400"/>
            <a:ext cx="8382000" cy="1600200"/>
          </a:xfrm>
        </p:spPr>
        <p:txBody>
          <a:bodyPr/>
          <a:lstStyle/>
          <a:p>
            <a:r>
              <a:rPr lang="en-US" sz="4800" dirty="0" smtClean="0"/>
              <a:t>The Appraisal Interview</a:t>
            </a:r>
            <a:endParaRPr lang="en-US" sz="4800" dirty="0"/>
          </a:p>
        </p:txBody>
      </p:sp>
      <p:sp>
        <p:nvSpPr>
          <p:cNvPr id="3" name="Content Placeholder 2"/>
          <p:cNvSpPr>
            <a:spLocks noGrp="1"/>
          </p:cNvSpPr>
          <p:nvPr>
            <p:ph idx="1"/>
          </p:nvPr>
        </p:nvSpPr>
        <p:spPr>
          <a:xfrm>
            <a:off x="762000" y="2590800"/>
            <a:ext cx="8229600" cy="2514600"/>
          </a:xfrm>
        </p:spPr>
        <p:txBody>
          <a:bodyPr>
            <a:normAutofit/>
          </a:bodyPr>
          <a:lstStyle/>
          <a:p>
            <a:r>
              <a:rPr lang="en-US" sz="3200" dirty="0" smtClean="0">
                <a:solidFill>
                  <a:schemeClr val="tx1">
                    <a:lumMod val="75000"/>
                    <a:lumOff val="25000"/>
                  </a:schemeClr>
                </a:solidFill>
              </a:rPr>
              <a:t>Performance Discussion</a:t>
            </a:r>
          </a:p>
          <a:p>
            <a:r>
              <a:rPr lang="en-US" sz="3200" dirty="0" smtClean="0">
                <a:solidFill>
                  <a:schemeClr val="tx1">
                    <a:lumMod val="75000"/>
                    <a:lumOff val="25000"/>
                  </a:schemeClr>
                </a:solidFill>
              </a:rPr>
              <a:t>Salary Discussion</a:t>
            </a:r>
          </a:p>
          <a:p>
            <a:r>
              <a:rPr lang="en-US" sz="3200" dirty="0" smtClean="0">
                <a:solidFill>
                  <a:schemeClr val="tx1">
                    <a:lumMod val="75000"/>
                    <a:lumOff val="25000"/>
                  </a:schemeClr>
                </a:solidFill>
              </a:rPr>
              <a:t>Performance Improvement</a:t>
            </a:r>
          </a:p>
        </p:txBody>
      </p:sp>
    </p:spTree>
    <p:extLst>
      <p:ext uri="{BB962C8B-B14F-4D97-AF65-F5344CB8AC3E}">
        <p14:creationId xmlns:p14="http://schemas.microsoft.com/office/powerpoint/2010/main" val="175592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5366" y="609600"/>
            <a:ext cx="8229600" cy="1339735"/>
          </a:xfrm>
        </p:spPr>
        <p:txBody>
          <a:bodyPr/>
          <a:lstStyle/>
          <a:p>
            <a:r>
              <a:rPr lang="en-US" dirty="0" smtClean="0"/>
              <a:t>Situational Factors of Performance Issues</a:t>
            </a:r>
            <a:endParaRPr lang="en-US" dirty="0"/>
          </a:p>
        </p:txBody>
      </p:sp>
      <p:sp>
        <p:nvSpPr>
          <p:cNvPr id="4" name="Footer Placeholder 3"/>
          <p:cNvSpPr>
            <a:spLocks noGrp="1"/>
          </p:cNvSpPr>
          <p:nvPr>
            <p:ph type="ftr" sz="quarter" idx="11"/>
          </p:nvPr>
        </p:nvSpPr>
        <p:spPr>
          <a:xfrm>
            <a:off x="3128674" y="6248400"/>
            <a:ext cx="34556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a:xfrm>
            <a:off x="8458200" y="6356350"/>
            <a:ext cx="561975" cy="365125"/>
          </a:xfrm>
        </p:spPr>
        <p:txBody>
          <a:bodyPr/>
          <a:lstStyle/>
          <a:p>
            <a:r>
              <a:rPr lang="en-US" dirty="0" smtClean="0"/>
              <a:t>7-</a:t>
            </a:r>
            <a:fld id="{8B016D05-D3A6-4AB6-8287-2606CC7CC690}" type="slidenum">
              <a:rPr lang="en-US" smtClean="0"/>
              <a:pPr/>
              <a:t>17</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86000"/>
            <a:ext cx="6210300" cy="3291840"/>
          </a:xfrm>
          <a:prstGeom prst="rect">
            <a:avLst/>
          </a:prstGeom>
        </p:spPr>
      </p:pic>
    </p:spTree>
    <p:extLst>
      <p:ext uri="{BB962C8B-B14F-4D97-AF65-F5344CB8AC3E}">
        <p14:creationId xmlns:p14="http://schemas.microsoft.com/office/powerpoint/2010/main" val="174891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4800" dirty="0" smtClean="0"/>
              <a:t>How to Determine and Remedy Shortfalls</a:t>
            </a:r>
            <a:endParaRPr lang="en-US" sz="4000" dirty="0"/>
          </a:p>
        </p:txBody>
      </p:sp>
      <p:sp>
        <p:nvSpPr>
          <p:cNvPr id="4" name="Footer Placeholder 3"/>
          <p:cNvSpPr>
            <a:spLocks noGrp="1"/>
          </p:cNvSpPr>
          <p:nvPr>
            <p:ph type="ftr" sz="quarter" idx="11"/>
          </p:nvPr>
        </p:nvSpPr>
        <p:spPr>
          <a:xfrm>
            <a:off x="2971800" y="6400800"/>
            <a:ext cx="3684235" cy="273049"/>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18</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26207"/>
            <a:ext cx="8229600" cy="2873948"/>
          </a:xfrm>
        </p:spPr>
      </p:pic>
    </p:spTree>
    <p:extLst>
      <p:ext uri="{BB962C8B-B14F-4D97-AF65-F5344CB8AC3E}">
        <p14:creationId xmlns:p14="http://schemas.microsoft.com/office/powerpoint/2010/main" val="1043182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914400"/>
            <a:ext cx="8153400" cy="1295400"/>
          </a:xfrm>
        </p:spPr>
        <p:txBody>
          <a:bodyPr/>
          <a:lstStyle/>
          <a:p>
            <a:r>
              <a:rPr lang="en-US" sz="4800" dirty="0" smtClean="0"/>
              <a:t>Effective Performance Appraisal</a:t>
            </a:r>
            <a:endParaRPr lang="en-US" sz="4800" dirty="0">
              <a:latin typeface="+mj-lt"/>
            </a:endParaRPr>
          </a:p>
        </p:txBody>
      </p:sp>
      <p:sp>
        <p:nvSpPr>
          <p:cNvPr id="4" name="Footer Placeholder 3"/>
          <p:cNvSpPr>
            <a:spLocks noGrp="1"/>
          </p:cNvSpPr>
          <p:nvPr>
            <p:ph type="ftr" sz="quarter" idx="11"/>
          </p:nvPr>
        </p:nvSpPr>
        <p:spPr>
          <a:xfrm>
            <a:off x="3124200" y="6400800"/>
            <a:ext cx="33794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19</a:t>
            </a:fld>
            <a:endParaRPr lang="en-US" dirty="0"/>
          </a:p>
        </p:txBody>
      </p:sp>
      <p:sp>
        <p:nvSpPr>
          <p:cNvPr id="8" name="Rounded Rectangle 7"/>
          <p:cNvSpPr/>
          <p:nvPr/>
        </p:nvSpPr>
        <p:spPr>
          <a:xfrm>
            <a:off x="1343891" y="2743200"/>
            <a:ext cx="6553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Developing an Action Plan and Empowering Workers</a:t>
            </a:r>
            <a:endParaRPr lang="en-US" sz="2400" dirty="0">
              <a:latin typeface="Century Gothic" panose="020B0502020202020204" pitchFamily="34" charset="0"/>
            </a:endParaRPr>
          </a:p>
        </p:txBody>
      </p:sp>
      <p:sp>
        <p:nvSpPr>
          <p:cNvPr id="9" name="Rounded Rectangle 8"/>
          <p:cNvSpPr/>
          <p:nvPr/>
        </p:nvSpPr>
        <p:spPr>
          <a:xfrm>
            <a:off x="1309255" y="3886200"/>
            <a:ext cx="65532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Directing Communication at Performance</a:t>
            </a:r>
            <a:endParaRPr lang="en-US" sz="2400" dirty="0">
              <a:latin typeface="Century Gothic" panose="020B0502020202020204" pitchFamily="34" charset="0"/>
            </a:endParaRPr>
          </a:p>
        </p:txBody>
      </p:sp>
    </p:spTree>
    <p:extLst>
      <p:ext uri="{BB962C8B-B14F-4D97-AF65-F5344CB8AC3E}">
        <p14:creationId xmlns:p14="http://schemas.microsoft.com/office/powerpoint/2010/main" val="114850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3886200" cy="1066800"/>
          </a:xfrm>
        </p:spPr>
        <p:txBody>
          <a:bodyPr/>
          <a:lstStyle/>
          <a:p>
            <a:pPr algn="l"/>
            <a:r>
              <a:rPr lang="en-US" sz="5400" dirty="0" smtClean="0"/>
              <a:t>Chapter 7</a:t>
            </a:r>
            <a:endParaRPr lang="en-US" sz="5400" dirty="0"/>
          </a:p>
        </p:txBody>
      </p:sp>
      <p:sp>
        <p:nvSpPr>
          <p:cNvPr id="3" name="Subtitle 2"/>
          <p:cNvSpPr>
            <a:spLocks noGrp="1"/>
          </p:cNvSpPr>
          <p:nvPr>
            <p:ph type="subTitle" idx="1"/>
          </p:nvPr>
        </p:nvSpPr>
        <p:spPr>
          <a:xfrm>
            <a:off x="1066800" y="4267200"/>
            <a:ext cx="7086600" cy="1905000"/>
          </a:xfrm>
        </p:spPr>
        <p:txBody>
          <a:bodyPr>
            <a:normAutofit/>
          </a:bodyPr>
          <a:lstStyle/>
          <a:p>
            <a:r>
              <a:rPr lang="en-US" sz="3600" dirty="0" smtClean="0">
                <a:solidFill>
                  <a:schemeClr val="tx1">
                    <a:lumMod val="75000"/>
                    <a:lumOff val="25000"/>
                  </a:schemeClr>
                </a:solidFill>
                <a:latin typeface="Century Gothic" panose="020B0502020202020204" pitchFamily="34" charset="0"/>
              </a:rPr>
              <a:t>Appraising and Managing Performance</a:t>
            </a:r>
            <a:endParaRPr lang="en-US" sz="3600" dirty="0">
              <a:solidFill>
                <a:schemeClr val="tx1">
                  <a:lumMod val="85000"/>
                  <a:lumOff val="15000"/>
                </a:schemeClr>
              </a:solidFill>
              <a:latin typeface="Century Gothic" panose="020B0502020202020204" pitchFamily="34" charset="0"/>
            </a:endParaRPr>
          </a:p>
        </p:txBody>
      </p:sp>
      <p:sp>
        <p:nvSpPr>
          <p:cNvPr id="5" name="Slide Number Placeholder 4"/>
          <p:cNvSpPr>
            <a:spLocks noGrp="1"/>
          </p:cNvSpPr>
          <p:nvPr>
            <p:ph type="sldNum" sz="quarter" idx="11"/>
          </p:nvPr>
        </p:nvSpPr>
        <p:spPr>
          <a:xfrm>
            <a:off x="8336280" y="6324600"/>
            <a:ext cx="838200" cy="396875"/>
          </a:xfrm>
        </p:spPr>
        <p:txBody>
          <a:bodyPr/>
          <a:lstStyle/>
          <a:p>
            <a:r>
              <a:rPr lang="en-US" dirty="0"/>
              <a:t>7</a:t>
            </a:r>
            <a:r>
              <a:rPr lang="en-US" dirty="0" smtClean="0"/>
              <a:t>-</a:t>
            </a:r>
            <a:fld id="{8B016D05-D3A6-4AB6-8287-2606CC7CC690}" type="slidenum">
              <a:rPr lang="en-US" smtClean="0"/>
              <a:pPr/>
              <a:t>2</a:t>
            </a:fld>
            <a:endParaRPr lang="en-US" dirty="0" smtClean="0"/>
          </a:p>
          <a:p>
            <a:endParaRPr lang="en-US" dirty="0"/>
          </a:p>
        </p:txBody>
      </p:sp>
      <p:sp>
        <p:nvSpPr>
          <p:cNvPr id="4" name="Footer Placeholder 3"/>
          <p:cNvSpPr>
            <a:spLocks noGrp="1"/>
          </p:cNvSpPr>
          <p:nvPr>
            <p:ph type="ftr" sz="quarter" idx="12"/>
          </p:nvPr>
        </p:nvSpPr>
        <p:spPr>
          <a:xfrm>
            <a:off x="609600" y="6324600"/>
            <a:ext cx="7341835" cy="365125"/>
          </a:xfrm>
        </p:spPr>
        <p:txBody>
          <a:bodyPr/>
          <a:lstStyle/>
          <a:p>
            <a:pPr algn="ctr"/>
            <a:r>
              <a:rPr lang="en-US" dirty="0" smtClean="0"/>
              <a:t>Copyright © 2016 Pearson Education, Inc. </a:t>
            </a:r>
            <a:endParaRPr lang="en-US" dirty="0"/>
          </a:p>
        </p:txBody>
      </p:sp>
      <p:pic>
        <p:nvPicPr>
          <p:cNvPr id="7" name="Picture 6" descr="Gomez_Meija_cover copy.jpg"/>
          <p:cNvPicPr>
            <a:picLocks noChangeAspect="1"/>
          </p:cNvPicPr>
          <p:nvPr/>
        </p:nvPicPr>
        <p:blipFill>
          <a:blip r:embed="rId3"/>
          <a:stretch>
            <a:fillRect/>
          </a:stretch>
        </p:blipFill>
        <p:spPr>
          <a:xfrm>
            <a:off x="5462531" y="609600"/>
            <a:ext cx="2462269" cy="3124200"/>
          </a:xfrm>
          <a:prstGeom prst="rect">
            <a:avLst/>
          </a:prstGeom>
        </p:spPr>
      </p:pic>
    </p:spTree>
    <p:extLst>
      <p:ext uri="{BB962C8B-B14F-4D97-AF65-F5344CB8AC3E}">
        <p14:creationId xmlns:p14="http://schemas.microsoft.com/office/powerpoint/2010/main" val="2029501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Summary and Conclusions</a:t>
            </a:r>
            <a:endParaRPr lang="en-US" dirty="0"/>
          </a:p>
        </p:txBody>
      </p:sp>
      <p:sp>
        <p:nvSpPr>
          <p:cNvPr id="3" name="Content Placeholder 2"/>
          <p:cNvSpPr>
            <a:spLocks noGrp="1"/>
          </p:cNvSpPr>
          <p:nvPr>
            <p:ph idx="1"/>
          </p:nvPr>
        </p:nvSpPr>
        <p:spPr>
          <a:xfrm>
            <a:off x="457200" y="2209800"/>
            <a:ext cx="8229600" cy="4525963"/>
          </a:xfrm>
        </p:spPr>
        <p:txBody>
          <a:bodyPr>
            <a:normAutofit/>
          </a:bodyPr>
          <a:lstStyle/>
          <a:p>
            <a:r>
              <a:rPr lang="en-US" sz="3200" dirty="0" smtClean="0">
                <a:solidFill>
                  <a:schemeClr val="tx1">
                    <a:lumMod val="75000"/>
                    <a:lumOff val="25000"/>
                  </a:schemeClr>
                </a:solidFill>
              </a:rPr>
              <a:t>What Is Performance Appraisal?</a:t>
            </a:r>
          </a:p>
          <a:p>
            <a:r>
              <a:rPr lang="en-US" sz="3200" dirty="0" smtClean="0">
                <a:solidFill>
                  <a:schemeClr val="tx1">
                    <a:lumMod val="75000"/>
                    <a:lumOff val="25000"/>
                  </a:schemeClr>
                </a:solidFill>
              </a:rPr>
              <a:t>Identifying Performance Dimensions</a:t>
            </a:r>
          </a:p>
          <a:p>
            <a:r>
              <a:rPr lang="en-US" sz="3200" dirty="0" smtClean="0">
                <a:solidFill>
                  <a:schemeClr val="tx1">
                    <a:lumMod val="75000"/>
                    <a:lumOff val="25000"/>
                  </a:schemeClr>
                </a:solidFill>
              </a:rPr>
              <a:t>Measuring Performance</a:t>
            </a:r>
          </a:p>
          <a:p>
            <a:r>
              <a:rPr lang="en-US" sz="3200" dirty="0" smtClean="0">
                <a:solidFill>
                  <a:schemeClr val="tx1">
                    <a:lumMod val="75000"/>
                    <a:lumOff val="25000"/>
                  </a:schemeClr>
                </a:solidFill>
              </a:rPr>
              <a:t>Managing Performance</a:t>
            </a:r>
            <a:endParaRPr lang="en-US" sz="3200" dirty="0">
              <a:solidFill>
                <a:schemeClr val="tx1">
                  <a:lumMod val="75000"/>
                  <a:lumOff val="25000"/>
                </a:schemeClr>
              </a:solidFill>
            </a:endParaRPr>
          </a:p>
        </p:txBody>
      </p:sp>
      <p:sp>
        <p:nvSpPr>
          <p:cNvPr id="4" name="Footer Placeholder 3"/>
          <p:cNvSpPr>
            <a:spLocks noGrp="1"/>
          </p:cNvSpPr>
          <p:nvPr>
            <p:ph type="ftr" sz="quarter" idx="11"/>
          </p:nvPr>
        </p:nvSpPr>
        <p:spPr>
          <a:xfrm>
            <a:off x="2819400" y="643255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20</a:t>
            </a:fld>
            <a:endParaRPr lang="en-US" dirty="0"/>
          </a:p>
        </p:txBody>
      </p:sp>
    </p:spTree>
    <p:extLst>
      <p:ext uri="{BB962C8B-B14F-4D97-AF65-F5344CB8AC3E}">
        <p14:creationId xmlns:p14="http://schemas.microsoft.com/office/powerpoint/2010/main" val="958863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09600"/>
            <a:ext cx="8229600" cy="1600200"/>
          </a:xfrm>
        </p:spPr>
        <p:txBody>
          <a:bodyPr/>
          <a:lstStyle/>
          <a:p>
            <a:r>
              <a:rPr lang="en-US" dirty="0" smtClean="0"/>
              <a:t>Pearson Education, Inc.</a:t>
            </a:r>
            <a:br>
              <a:rPr lang="en-US" dirty="0" smtClean="0"/>
            </a:br>
            <a:r>
              <a:rPr lang="en-US" dirty="0" smtClean="0"/>
              <a:t>Copyright</a:t>
            </a:r>
            <a:endParaRPr lang="en-US" dirty="0"/>
          </a:p>
        </p:txBody>
      </p:sp>
      <p:sp>
        <p:nvSpPr>
          <p:cNvPr id="4" name="Footer Placeholder 3"/>
          <p:cNvSpPr>
            <a:spLocks noGrp="1"/>
          </p:cNvSpPr>
          <p:nvPr>
            <p:ph type="ftr" sz="quarter" idx="11"/>
          </p:nvPr>
        </p:nvSpPr>
        <p:spPr>
          <a:xfrm>
            <a:off x="2667000" y="6356350"/>
            <a:ext cx="3379435" cy="501650"/>
          </a:xfrm>
        </p:spPr>
        <p:txBody>
          <a:bodyPr/>
          <a:lstStyle/>
          <a:p>
            <a:r>
              <a:rPr lang="en-US" smtClean="0"/>
              <a:t>Copyright © 2016 </a:t>
            </a:r>
            <a:r>
              <a:rPr lang="en-US" dirty="0" smtClean="0"/>
              <a:t>Pearson Education, Inc. </a:t>
            </a:r>
            <a:endParaRPr lang="en-US" dirty="0"/>
          </a:p>
        </p:txBody>
      </p:sp>
      <p:sp>
        <p:nvSpPr>
          <p:cNvPr id="5" name="Slide Number Placeholder 4"/>
          <p:cNvSpPr>
            <a:spLocks noGrp="1"/>
          </p:cNvSpPr>
          <p:nvPr>
            <p:ph type="sldNum" sz="quarter" idx="12"/>
          </p:nvPr>
        </p:nvSpPr>
        <p:spPr/>
        <p:txBody>
          <a:bodyPr/>
          <a:lstStyle/>
          <a:p>
            <a:r>
              <a:rPr lang="en-US" smtClean="0"/>
              <a:t>7-</a:t>
            </a:r>
            <a:fld id="{8B016D05-D3A6-4AB6-8287-2606CC7CC690}" type="slidenum">
              <a:rPr lang="en-US" smtClean="0"/>
              <a:pPr/>
              <a:t>21</a:t>
            </a:fld>
            <a:endParaRPr lang="en-US" dirty="0"/>
          </a:p>
        </p:txBody>
      </p:sp>
      <p:pic>
        <p:nvPicPr>
          <p:cNvPr id="6" name="Picture 3" descr="3293795473_4752441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8047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46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Chapter Challenges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How to effectively carry out each of the steps in performance appraisal</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Have familiarity with challenges to effective performance measurement</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r>
              <a:rPr lang="en-US" altLang="en-US" sz="2800" dirty="0" smtClean="0">
                <a:solidFill>
                  <a:schemeClr val="tx1">
                    <a:lumMod val="75000"/>
                    <a:lumOff val="25000"/>
                  </a:schemeClr>
                </a:solidFill>
                <a:ea typeface="ＭＳ Ｐゴシック" pitchFamily="34" charset="-128"/>
                <a:cs typeface="Lucida Sans Unicode" pitchFamily="34" charset="0"/>
              </a:rPr>
              <a:t>Develop </a:t>
            </a:r>
            <a:r>
              <a:rPr lang="en-US" altLang="en-US" sz="2800" dirty="0">
                <a:solidFill>
                  <a:schemeClr val="tx1">
                    <a:lumMod val="75000"/>
                    <a:lumOff val="25000"/>
                  </a:schemeClr>
                </a:solidFill>
                <a:ea typeface="ＭＳ Ｐゴシック" pitchFamily="34" charset="-128"/>
                <a:cs typeface="Lucida Sans Unicode" pitchFamily="34" charset="0"/>
              </a:rPr>
              <a:t>competence in </a:t>
            </a:r>
            <a:r>
              <a:rPr lang="en-US" altLang="en-US" sz="2800" dirty="0" smtClean="0">
                <a:solidFill>
                  <a:schemeClr val="tx1">
                    <a:lumMod val="75000"/>
                    <a:lumOff val="25000"/>
                  </a:schemeClr>
                </a:solidFill>
                <a:ea typeface="ＭＳ Ｐゴシック" pitchFamily="34" charset="-128"/>
                <a:cs typeface="Lucida Sans Unicode" pitchFamily="34" charset="0"/>
              </a:rPr>
              <a:t>managing performance</a:t>
            </a:r>
            <a:endParaRPr lang="en-US" altLang="en-US" sz="2800" dirty="0">
              <a:solidFill>
                <a:schemeClr val="tx1">
                  <a:lumMod val="75000"/>
                  <a:lumOff val="25000"/>
                </a:schemeClr>
              </a:solidFill>
              <a:ea typeface="ＭＳ Ｐゴシック" pitchFamily="34" charset="-128"/>
              <a:cs typeface="Lucida Sans Unicode" pitchFamily="34" charset="0"/>
            </a:endParaRPr>
          </a:p>
          <a:p>
            <a:pPr marL="514350" indent="-514350">
              <a:buFont typeface="+mj-lt"/>
              <a:buAutoNum type="arabicPeriod"/>
            </a:pPr>
            <a:endParaRPr lang="en-US" sz="2800" dirty="0">
              <a:solidFill>
                <a:schemeClr val="tx1">
                  <a:lumMod val="75000"/>
                  <a:lumOff val="25000"/>
                </a:schemeClr>
              </a:solidFill>
            </a:endParaRPr>
          </a:p>
        </p:txBody>
      </p:sp>
      <p:sp>
        <p:nvSpPr>
          <p:cNvPr id="4" name="Footer Placeholder 3"/>
          <p:cNvSpPr>
            <a:spLocks noGrp="1"/>
          </p:cNvSpPr>
          <p:nvPr>
            <p:ph type="ftr" sz="quarter" idx="11"/>
          </p:nvPr>
        </p:nvSpPr>
        <p:spPr>
          <a:xfrm>
            <a:off x="2971800" y="6248400"/>
            <a:ext cx="3352800" cy="30480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3</a:t>
            </a:fld>
            <a:endParaRPr lang="en-US" dirty="0"/>
          </a:p>
        </p:txBody>
      </p:sp>
    </p:spTree>
    <p:extLst>
      <p:ext uri="{BB962C8B-B14F-4D97-AF65-F5344CB8AC3E}">
        <p14:creationId xmlns:p14="http://schemas.microsoft.com/office/powerpoint/2010/main" val="414351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sz="4800" dirty="0" smtClean="0"/>
              <a:t>What Is Performance Appraisal?</a:t>
            </a:r>
            <a:endParaRPr lang="en-US" sz="4800" dirty="0"/>
          </a:p>
        </p:txBody>
      </p:sp>
      <p:sp>
        <p:nvSpPr>
          <p:cNvPr id="4" name="Footer Placeholder 3"/>
          <p:cNvSpPr>
            <a:spLocks noGrp="1"/>
          </p:cNvSpPr>
          <p:nvPr>
            <p:ph type="ftr" sz="quarter" idx="11"/>
          </p:nvPr>
        </p:nvSpPr>
        <p:spPr>
          <a:xfrm>
            <a:off x="3048000" y="6324600"/>
            <a:ext cx="3760435" cy="2730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7-3</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057400"/>
            <a:ext cx="3192780" cy="3909060"/>
          </a:xfrm>
        </p:spPr>
      </p:pic>
    </p:spTree>
    <p:extLst>
      <p:ext uri="{BB962C8B-B14F-4D97-AF65-F5344CB8AC3E}">
        <p14:creationId xmlns:p14="http://schemas.microsoft.com/office/powerpoint/2010/main" val="199306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76600" y="6324600"/>
            <a:ext cx="3227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5</a:t>
            </a:fld>
            <a:endParaRPr lang="en-US" dirty="0"/>
          </a:p>
        </p:txBody>
      </p:sp>
      <p:sp>
        <p:nvSpPr>
          <p:cNvPr id="2" name="Title 1"/>
          <p:cNvSpPr>
            <a:spLocks noGrp="1"/>
          </p:cNvSpPr>
          <p:nvPr>
            <p:ph type="title"/>
          </p:nvPr>
        </p:nvSpPr>
        <p:spPr>
          <a:xfrm>
            <a:off x="457200" y="685800"/>
            <a:ext cx="8229600" cy="1600200"/>
          </a:xfrm>
        </p:spPr>
        <p:txBody>
          <a:bodyPr/>
          <a:lstStyle/>
          <a:p>
            <a:r>
              <a:rPr lang="en-US" sz="4800" dirty="0" smtClean="0"/>
              <a:t>Uses of Performance Appraisals</a:t>
            </a:r>
            <a:endParaRPr lang="en-US" sz="4800" dirty="0"/>
          </a:p>
        </p:txBody>
      </p:sp>
      <p:sp>
        <p:nvSpPr>
          <p:cNvPr id="7" name="Rounded Rectangle 6"/>
          <p:cNvSpPr/>
          <p:nvPr/>
        </p:nvSpPr>
        <p:spPr>
          <a:xfrm>
            <a:off x="1309255" y="2895600"/>
            <a:ext cx="6553200" cy="6096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Administrative Purposes</a:t>
            </a:r>
            <a:endParaRPr lang="en-US" sz="3200" dirty="0">
              <a:latin typeface="Century Gothic" panose="020B0502020202020204" pitchFamily="34" charset="0"/>
            </a:endParaRPr>
          </a:p>
        </p:txBody>
      </p:sp>
      <p:sp>
        <p:nvSpPr>
          <p:cNvPr id="8" name="Rounded Rectangle 7"/>
          <p:cNvSpPr/>
          <p:nvPr/>
        </p:nvSpPr>
        <p:spPr>
          <a:xfrm>
            <a:off x="1295400" y="3733800"/>
            <a:ext cx="6553200" cy="6096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entury Gothic" panose="020B0502020202020204" pitchFamily="34" charset="0"/>
              </a:rPr>
              <a:t>Developmental Purposes</a:t>
            </a:r>
            <a:endParaRPr lang="en-US" sz="3200" dirty="0">
              <a:latin typeface="Century Gothic" panose="020B0502020202020204" pitchFamily="34" charset="0"/>
            </a:endParaRPr>
          </a:p>
        </p:txBody>
      </p:sp>
    </p:spTree>
    <p:extLst>
      <p:ext uri="{BB962C8B-B14F-4D97-AF65-F5344CB8AC3E}">
        <p14:creationId xmlns:p14="http://schemas.microsoft.com/office/powerpoint/2010/main" val="3086348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en-US" dirty="0" smtClean="0"/>
              <a:t>Identifying Performance Dimensions</a:t>
            </a:r>
            <a:endParaRPr lang="en-US" dirty="0"/>
          </a:p>
        </p:txBody>
      </p:sp>
      <p:sp>
        <p:nvSpPr>
          <p:cNvPr id="3" name="Content Placeholder 2"/>
          <p:cNvSpPr>
            <a:spLocks noGrp="1"/>
          </p:cNvSpPr>
          <p:nvPr>
            <p:ph idx="1"/>
          </p:nvPr>
        </p:nvSpPr>
        <p:spPr>
          <a:xfrm>
            <a:off x="685800" y="2514600"/>
            <a:ext cx="7620000" cy="3581400"/>
          </a:xfrm>
        </p:spPr>
        <p:txBody>
          <a:bodyPr>
            <a:normAutofit/>
          </a:bodyPr>
          <a:lstStyle/>
          <a:p>
            <a:r>
              <a:rPr lang="en-US" sz="3200" b="1" dirty="0" smtClean="0">
                <a:solidFill>
                  <a:schemeClr val="tx1">
                    <a:lumMod val="75000"/>
                    <a:lumOff val="25000"/>
                  </a:schemeClr>
                </a:solidFill>
              </a:rPr>
              <a:t>Dimension</a:t>
            </a:r>
          </a:p>
          <a:p>
            <a:pPr lvl="1"/>
            <a:r>
              <a:rPr lang="en-US" sz="3200" dirty="0" smtClean="0">
                <a:solidFill>
                  <a:schemeClr val="tx1">
                    <a:lumMod val="75000"/>
                    <a:lumOff val="25000"/>
                  </a:schemeClr>
                </a:solidFill>
              </a:rPr>
              <a:t>Quality of work</a:t>
            </a:r>
          </a:p>
          <a:p>
            <a:pPr lvl="1"/>
            <a:r>
              <a:rPr lang="en-US" sz="3200" dirty="0" smtClean="0">
                <a:solidFill>
                  <a:schemeClr val="tx1">
                    <a:lumMod val="75000"/>
                    <a:lumOff val="25000"/>
                  </a:schemeClr>
                </a:solidFill>
              </a:rPr>
              <a:t>Quantity of work</a:t>
            </a:r>
          </a:p>
          <a:p>
            <a:pPr lvl="1"/>
            <a:r>
              <a:rPr lang="en-US" sz="3200" dirty="0" smtClean="0">
                <a:solidFill>
                  <a:schemeClr val="tx1">
                    <a:lumMod val="75000"/>
                    <a:lumOff val="25000"/>
                  </a:schemeClr>
                </a:solidFill>
              </a:rPr>
              <a:t>Interpersonal effectiveness</a:t>
            </a:r>
          </a:p>
          <a:p>
            <a:r>
              <a:rPr lang="en-US" sz="3200" b="1" dirty="0" smtClean="0">
                <a:solidFill>
                  <a:schemeClr val="tx1">
                    <a:lumMod val="75000"/>
                    <a:lumOff val="25000"/>
                  </a:schemeClr>
                </a:solidFill>
              </a:rPr>
              <a:t>Competencies</a:t>
            </a:r>
          </a:p>
        </p:txBody>
      </p:sp>
      <p:sp>
        <p:nvSpPr>
          <p:cNvPr id="4" name="Footer Placeholder 3"/>
          <p:cNvSpPr>
            <a:spLocks noGrp="1"/>
          </p:cNvSpPr>
          <p:nvPr>
            <p:ph type="ftr" sz="quarter" idx="11"/>
          </p:nvPr>
        </p:nvSpPr>
        <p:spPr>
          <a:xfrm>
            <a:off x="3048000" y="6172200"/>
            <a:ext cx="35318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6</a:t>
            </a:fld>
            <a:endParaRPr lang="en-US" dirty="0"/>
          </a:p>
        </p:txBody>
      </p:sp>
    </p:spTree>
    <p:extLst>
      <p:ext uri="{BB962C8B-B14F-4D97-AF65-F5344CB8AC3E}">
        <p14:creationId xmlns:p14="http://schemas.microsoft.com/office/powerpoint/2010/main" val="114177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sz="4800" dirty="0" smtClean="0"/>
              <a:t>Benefits of Performance Appraisal</a:t>
            </a:r>
            <a:endParaRPr lang="en-US" sz="4800" dirty="0"/>
          </a:p>
        </p:txBody>
      </p:sp>
      <p:sp>
        <p:nvSpPr>
          <p:cNvPr id="4" name="Footer Placeholder 3"/>
          <p:cNvSpPr>
            <a:spLocks noGrp="1"/>
          </p:cNvSpPr>
          <p:nvPr>
            <p:ph type="ftr" sz="quarter" idx="11"/>
          </p:nvPr>
        </p:nvSpPr>
        <p:spPr>
          <a:xfrm>
            <a:off x="3200400" y="6248400"/>
            <a:ext cx="36842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 y="2286000"/>
            <a:ext cx="7338060" cy="3360420"/>
          </a:xfrm>
          <a:prstGeom prst="rect">
            <a:avLst/>
          </a:prstGeom>
        </p:spPr>
      </p:pic>
    </p:spTree>
    <p:extLst>
      <p:ext uri="{BB962C8B-B14F-4D97-AF65-F5344CB8AC3E}">
        <p14:creationId xmlns:p14="http://schemas.microsoft.com/office/powerpoint/2010/main" val="1172563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sz="4800" dirty="0" smtClean="0"/>
              <a:t>Measuring Performance: Type of Judgment</a:t>
            </a:r>
            <a:endParaRPr lang="en-US" sz="4800" dirty="0"/>
          </a:p>
        </p:txBody>
      </p:sp>
      <p:sp>
        <p:nvSpPr>
          <p:cNvPr id="3" name="Content Placeholder 2"/>
          <p:cNvSpPr>
            <a:spLocks noGrp="1"/>
          </p:cNvSpPr>
          <p:nvPr>
            <p:ph idx="1"/>
          </p:nvPr>
        </p:nvSpPr>
        <p:spPr>
          <a:xfrm>
            <a:off x="457200" y="2514600"/>
            <a:ext cx="8229600" cy="3733800"/>
          </a:xfrm>
        </p:spPr>
        <p:txBody>
          <a:bodyPr>
            <a:normAutofit/>
          </a:bodyPr>
          <a:lstStyle/>
          <a:p>
            <a:r>
              <a:rPr lang="en-US" sz="3200" b="1" dirty="0" smtClean="0">
                <a:solidFill>
                  <a:schemeClr val="tx1">
                    <a:lumMod val="75000"/>
                    <a:lumOff val="25000"/>
                  </a:schemeClr>
                </a:solidFill>
              </a:rPr>
              <a:t>Relative Judgment</a:t>
            </a:r>
          </a:p>
          <a:p>
            <a:pPr lvl="1"/>
            <a:r>
              <a:rPr lang="en-US" sz="2800" dirty="0" smtClean="0">
                <a:solidFill>
                  <a:schemeClr val="tx1">
                    <a:lumMod val="75000"/>
                    <a:lumOff val="25000"/>
                  </a:schemeClr>
                </a:solidFill>
              </a:rPr>
              <a:t>Rank order</a:t>
            </a:r>
          </a:p>
          <a:p>
            <a:pPr lvl="1"/>
            <a:r>
              <a:rPr lang="en-US" sz="2800" dirty="0" smtClean="0">
                <a:solidFill>
                  <a:schemeClr val="tx1">
                    <a:lumMod val="75000"/>
                    <a:lumOff val="25000"/>
                  </a:schemeClr>
                </a:solidFill>
              </a:rPr>
              <a:t>No absolute information</a:t>
            </a:r>
          </a:p>
          <a:p>
            <a:r>
              <a:rPr lang="en-US" sz="3200" b="1" dirty="0" smtClean="0">
                <a:solidFill>
                  <a:schemeClr val="tx1">
                    <a:lumMod val="75000"/>
                    <a:lumOff val="25000"/>
                  </a:schemeClr>
                </a:solidFill>
              </a:rPr>
              <a:t>Absolute Judgment</a:t>
            </a:r>
          </a:p>
          <a:p>
            <a:pPr lvl="1"/>
            <a:r>
              <a:rPr lang="en-US" sz="2800" dirty="0" smtClean="0">
                <a:solidFill>
                  <a:schemeClr val="tx1">
                    <a:lumMod val="75000"/>
                    <a:lumOff val="25000"/>
                  </a:schemeClr>
                </a:solidFill>
              </a:rPr>
              <a:t>Based on performance standards</a:t>
            </a:r>
          </a:p>
          <a:p>
            <a:pPr lvl="1"/>
            <a:r>
              <a:rPr lang="en-US" sz="2800" dirty="0" smtClean="0">
                <a:solidFill>
                  <a:schemeClr val="tx1">
                    <a:lumMod val="75000"/>
                    <a:lumOff val="25000"/>
                  </a:schemeClr>
                </a:solidFill>
              </a:rPr>
              <a:t>Lessens conflict among workers</a:t>
            </a:r>
          </a:p>
        </p:txBody>
      </p:sp>
      <p:sp>
        <p:nvSpPr>
          <p:cNvPr id="4" name="Footer Placeholder 3"/>
          <p:cNvSpPr>
            <a:spLocks noGrp="1"/>
          </p:cNvSpPr>
          <p:nvPr>
            <p:ph type="ftr" sz="quarter" idx="11"/>
          </p:nvPr>
        </p:nvSpPr>
        <p:spPr>
          <a:xfrm>
            <a:off x="2971800" y="6248400"/>
            <a:ext cx="3379435" cy="5016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8</a:t>
            </a:fld>
            <a:endParaRPr lang="en-US" dirty="0"/>
          </a:p>
        </p:txBody>
      </p:sp>
    </p:spTree>
    <p:extLst>
      <p:ext uri="{BB962C8B-B14F-4D97-AF65-F5344CB8AC3E}">
        <p14:creationId xmlns:p14="http://schemas.microsoft.com/office/powerpoint/2010/main" val="276937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Measuring Performance</a:t>
            </a:r>
            <a:endParaRPr lang="en-US" sz="4800" dirty="0"/>
          </a:p>
        </p:txBody>
      </p:sp>
      <p:sp>
        <p:nvSpPr>
          <p:cNvPr id="3" name="Content Placeholder 2"/>
          <p:cNvSpPr>
            <a:spLocks noGrp="1"/>
          </p:cNvSpPr>
          <p:nvPr>
            <p:ph idx="1"/>
          </p:nvPr>
        </p:nvSpPr>
        <p:spPr>
          <a:xfrm>
            <a:off x="457200" y="1981200"/>
            <a:ext cx="8229600" cy="3505200"/>
          </a:xfrm>
        </p:spPr>
        <p:txBody>
          <a:bodyPr>
            <a:normAutofit fontScale="92500" lnSpcReduction="20000"/>
          </a:bodyPr>
          <a:lstStyle/>
          <a:p>
            <a:r>
              <a:rPr lang="en-US" sz="3200" b="1" dirty="0" smtClean="0">
                <a:solidFill>
                  <a:schemeClr val="tx1">
                    <a:lumMod val="75000"/>
                    <a:lumOff val="25000"/>
                  </a:schemeClr>
                </a:solidFill>
              </a:rPr>
              <a:t>Trait Appraisal</a:t>
            </a:r>
          </a:p>
          <a:p>
            <a:pPr lvl="1"/>
            <a:r>
              <a:rPr lang="en-US" sz="2800" dirty="0" smtClean="0">
                <a:solidFill>
                  <a:schemeClr val="tx1">
                    <a:lumMod val="75000"/>
                    <a:lumOff val="25000"/>
                  </a:schemeClr>
                </a:solidFill>
              </a:rPr>
              <a:t>Worker characteristics</a:t>
            </a:r>
          </a:p>
          <a:p>
            <a:r>
              <a:rPr lang="en-US" sz="3200" b="1" dirty="0" smtClean="0">
                <a:solidFill>
                  <a:schemeClr val="tx1">
                    <a:lumMod val="75000"/>
                    <a:lumOff val="25000"/>
                  </a:schemeClr>
                </a:solidFill>
              </a:rPr>
              <a:t>Behavioral</a:t>
            </a:r>
            <a:r>
              <a:rPr lang="en-US" sz="3200" dirty="0" smtClean="0">
                <a:solidFill>
                  <a:schemeClr val="tx1">
                    <a:lumMod val="75000"/>
                    <a:lumOff val="25000"/>
                  </a:schemeClr>
                </a:solidFill>
              </a:rPr>
              <a:t> </a:t>
            </a:r>
            <a:r>
              <a:rPr lang="en-US" sz="3200" b="1" dirty="0" smtClean="0">
                <a:solidFill>
                  <a:schemeClr val="tx1">
                    <a:lumMod val="75000"/>
                    <a:lumOff val="25000"/>
                  </a:schemeClr>
                </a:solidFill>
              </a:rPr>
              <a:t>Appraisal</a:t>
            </a:r>
          </a:p>
          <a:p>
            <a:pPr lvl="1"/>
            <a:r>
              <a:rPr lang="en-US" sz="2800" dirty="0" smtClean="0">
                <a:solidFill>
                  <a:schemeClr val="tx1">
                    <a:lumMod val="75000"/>
                    <a:lumOff val="25000"/>
                  </a:schemeClr>
                </a:solidFill>
              </a:rPr>
              <a:t>Worker behavior</a:t>
            </a:r>
          </a:p>
          <a:p>
            <a:pPr lvl="1"/>
            <a:r>
              <a:rPr lang="en-US" sz="2800" dirty="0" smtClean="0">
                <a:solidFill>
                  <a:schemeClr val="tx1">
                    <a:lumMod val="75000"/>
                    <a:lumOff val="25000"/>
                  </a:schemeClr>
                </a:solidFill>
              </a:rPr>
              <a:t>BARS</a:t>
            </a:r>
          </a:p>
          <a:p>
            <a:r>
              <a:rPr lang="en-US" sz="3200" b="1" dirty="0" smtClean="0">
                <a:solidFill>
                  <a:schemeClr val="tx1">
                    <a:lumMod val="75000"/>
                    <a:lumOff val="25000"/>
                  </a:schemeClr>
                </a:solidFill>
              </a:rPr>
              <a:t>Outcome Data</a:t>
            </a:r>
          </a:p>
          <a:p>
            <a:pPr lvl="1"/>
            <a:r>
              <a:rPr lang="en-US" sz="2800" dirty="0" smtClean="0">
                <a:solidFill>
                  <a:schemeClr val="tx1">
                    <a:lumMod val="75000"/>
                    <a:lumOff val="25000"/>
                  </a:schemeClr>
                </a:solidFill>
              </a:rPr>
              <a:t>Results</a:t>
            </a:r>
          </a:p>
          <a:p>
            <a:pPr lvl="1"/>
            <a:r>
              <a:rPr lang="en-US" sz="2800" dirty="0" smtClean="0">
                <a:solidFill>
                  <a:schemeClr val="tx1">
                    <a:lumMod val="75000"/>
                    <a:lumOff val="25000"/>
                  </a:schemeClr>
                </a:solidFill>
              </a:rPr>
              <a:t>MBO</a:t>
            </a:r>
          </a:p>
        </p:txBody>
      </p:sp>
      <p:sp>
        <p:nvSpPr>
          <p:cNvPr id="4" name="Footer Placeholder 3"/>
          <p:cNvSpPr>
            <a:spLocks noGrp="1"/>
          </p:cNvSpPr>
          <p:nvPr>
            <p:ph type="ftr" sz="quarter" idx="11"/>
          </p:nvPr>
        </p:nvSpPr>
        <p:spPr>
          <a:xfrm>
            <a:off x="3048000" y="6356350"/>
            <a:ext cx="3608035" cy="349250"/>
          </a:xfrm>
        </p:spPr>
        <p:txBody>
          <a:bodyPr/>
          <a:lstStyle/>
          <a:p>
            <a:r>
              <a:rPr lang="en-US" dirty="0" smtClean="0"/>
              <a:t>Copyright © 2016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7-</a:t>
            </a:r>
            <a:fld id="{8B016D05-D3A6-4AB6-8287-2606CC7CC690}" type="slidenum">
              <a:rPr lang="en-US" smtClean="0"/>
              <a:pPr/>
              <a:t>9</a:t>
            </a:fld>
            <a:endParaRPr lang="en-US" dirty="0"/>
          </a:p>
        </p:txBody>
      </p:sp>
    </p:spTree>
    <p:extLst>
      <p:ext uri="{BB962C8B-B14F-4D97-AF65-F5344CB8AC3E}">
        <p14:creationId xmlns:p14="http://schemas.microsoft.com/office/powerpoint/2010/main" val="2816258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1242</TotalTime>
  <Words>2590</Words>
  <Application>Microsoft Office PowerPoint</Application>
  <PresentationFormat>Экран (4:3)</PresentationFormat>
  <Paragraphs>179</Paragraphs>
  <Slides>21</Slides>
  <Notes>21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21</vt:i4>
      </vt:variant>
    </vt:vector>
  </HeadingPairs>
  <TitlesOfParts>
    <vt:vector size="30" baseType="lpstr">
      <vt:lpstr>ＭＳ Ｐゴシック</vt:lpstr>
      <vt:lpstr>Arial</vt:lpstr>
      <vt:lpstr>Calibri</vt:lpstr>
      <vt:lpstr>Century Gothic</vt:lpstr>
      <vt:lpstr>Courier New</vt:lpstr>
      <vt:lpstr>Lucida Sans Unicode</vt:lpstr>
      <vt:lpstr>Palatino Linotype</vt:lpstr>
      <vt:lpstr>Wingdings</vt:lpstr>
      <vt:lpstr>Executive</vt:lpstr>
      <vt:lpstr>                      Human Resources Management  </vt:lpstr>
      <vt:lpstr>Chapter 7</vt:lpstr>
      <vt:lpstr>Chapter Challenges</vt:lpstr>
      <vt:lpstr>What Is Performance Appraisal?</vt:lpstr>
      <vt:lpstr>Uses of Performance Appraisals</vt:lpstr>
      <vt:lpstr>Identifying Performance Dimensions</vt:lpstr>
      <vt:lpstr>Benefits of Performance Appraisal</vt:lpstr>
      <vt:lpstr>Measuring Performance: Type of Judgment</vt:lpstr>
      <vt:lpstr>Measuring Performance</vt:lpstr>
      <vt:lpstr>Sample Trait Scale</vt:lpstr>
      <vt:lpstr>Assessing Ethical Behavior</vt:lpstr>
      <vt:lpstr>Measurement</vt:lpstr>
      <vt:lpstr>Challenges to Effective Performance Measurement</vt:lpstr>
      <vt:lpstr>Rater Errors</vt:lpstr>
      <vt:lpstr>Performance Measurement Difficulties</vt:lpstr>
      <vt:lpstr>The Appraisal Interview</vt:lpstr>
      <vt:lpstr>Situational Factors of Performance Issues</vt:lpstr>
      <vt:lpstr>How to Determine and Remedy Shortfalls</vt:lpstr>
      <vt:lpstr>Effective Performance Appraisal</vt:lpstr>
      <vt:lpstr>Summary and Conclusions</vt:lpstr>
      <vt:lpstr>Pearson Education, Inc. Copyright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Laura Alderson</dc:creator>
  <cp:lastModifiedBy>admin</cp:lastModifiedBy>
  <cp:revision>186</cp:revision>
  <dcterms:created xsi:type="dcterms:W3CDTF">2014-09-05T19:50:48Z</dcterms:created>
  <dcterms:modified xsi:type="dcterms:W3CDTF">2016-10-04T10:19:29Z</dcterms:modified>
</cp:coreProperties>
</file>