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26"/>
  </p:notesMasterIdLst>
  <p:handoutMasterIdLst>
    <p:handoutMasterId r:id="rId27"/>
  </p:handoutMasterIdLst>
  <p:sldIdLst>
    <p:sldId id="483" r:id="rId2"/>
    <p:sldId id="508" r:id="rId3"/>
    <p:sldId id="509" r:id="rId4"/>
    <p:sldId id="514" r:id="rId5"/>
    <p:sldId id="526" r:id="rId6"/>
    <p:sldId id="491" r:id="rId7"/>
    <p:sldId id="527" r:id="rId8"/>
    <p:sldId id="515" r:id="rId9"/>
    <p:sldId id="516" r:id="rId10"/>
    <p:sldId id="517" r:id="rId11"/>
    <p:sldId id="518" r:id="rId12"/>
    <p:sldId id="519" r:id="rId13"/>
    <p:sldId id="520" r:id="rId14"/>
    <p:sldId id="528" r:id="rId15"/>
    <p:sldId id="521" r:id="rId16"/>
    <p:sldId id="529" r:id="rId17"/>
    <p:sldId id="522" r:id="rId18"/>
    <p:sldId id="530" r:id="rId19"/>
    <p:sldId id="523" r:id="rId20"/>
    <p:sldId id="534" r:id="rId21"/>
    <p:sldId id="531" r:id="rId22"/>
    <p:sldId id="525" r:id="rId23"/>
    <p:sldId id="532" r:id="rId24"/>
    <p:sldId id="53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400"/>
    <a:srgbClr val="FF8500"/>
    <a:srgbClr val="E1E1E1"/>
    <a:srgbClr val="3A444D"/>
    <a:srgbClr val="E3882D"/>
    <a:srgbClr val="D71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94226" autoAdjust="0"/>
  </p:normalViewPr>
  <p:slideViewPr>
    <p:cSldViewPr snapToGrid="0" snapToObjects="1">
      <p:cViewPr varScale="1">
        <p:scale>
          <a:sx n="90" d="100"/>
          <a:sy n="90" d="100"/>
        </p:scale>
        <p:origin x="-1680" y="-112"/>
      </p:cViewPr>
      <p:guideLst>
        <p:guide orient="horz" pos="4118"/>
        <p:guide orient="horz" pos="4242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1458" y="-54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24155-75B2-4495-8CB2-32FB29D73C4A}" type="datetimeFigureOut">
              <a:rPr lang="en-US" smtClean="0"/>
              <a:pPr/>
              <a:t>9/16/15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53B88-1198-4EAA-9967-556361CE7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89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04800" y="4343400"/>
            <a:ext cx="6248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0517D-4DB9-4996-8D02-2B57D77E1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4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100" b="1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115888" indent="-115888" algn="l" defTabSz="914400" rtl="0" eaLnBrk="1" latinLnBrk="0" hangingPunct="1">
      <a:buFont typeface="Arial" pitchFamily="34" charset="0"/>
      <a:buChar char="•"/>
      <a:defRPr sz="10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231775" indent="-115888" algn="l" defTabSz="914400" rtl="0" eaLnBrk="1" latinLnBrk="0" hangingPunct="1">
      <a:buFont typeface="Century Gothic" pitchFamily="34" charset="0"/>
      <a:buChar char="–"/>
      <a:defRPr sz="10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231775" indent="0" algn="l" defTabSz="914400" rtl="0" eaLnBrk="1" latinLnBrk="0" hangingPunct="1">
      <a:defRPr sz="10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346075" indent="0" algn="l" defTabSz="914400" rtl="0" eaLnBrk="1" latinLnBrk="0" hangingPunct="1">
      <a:defRPr sz="10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32FC04-12D6-41FF-9FFA-BE77A57F1A54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0517D-4DB9-4996-8D02-2B57D77E1EB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191000"/>
            <a:ext cx="6248400" cy="4267200"/>
          </a:xfrm>
        </p:spPr>
        <p:txBody>
          <a:bodyPr numCol="3" spcCol="91440">
            <a:noAutofit/>
          </a:bodyPr>
          <a:lstStyle/>
          <a:p>
            <a:pPr marL="111125" lvl="1" indent="-111125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900" dirty="0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3EBC1E-A360-47F5-B2FE-186E86FB99C7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0517D-4DB9-4996-8D02-2B57D77E1EB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4343400"/>
            <a:ext cx="6172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107B74-EAE2-46BA-930E-CE95531B1E20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0517D-4DB9-4996-8D02-2B57D77E1EB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0517D-4DB9-4996-8D02-2B57D77E1EB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A8BA-B9A8-4AC2-A43D-F2C4F46D312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42FA08-2A68-4F7E-90EC-B74856CAB3BF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42FA08-2A68-4F7E-90EC-B74856CAB3BF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42FA08-2A68-4F7E-90EC-B74856CAB3BF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0517D-4DB9-4996-8D02-2B57D77E1E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4343400"/>
            <a:ext cx="6172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107B74-EAE2-46BA-930E-CE95531B1E20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0517D-4DB9-4996-8D02-2B57D77E1E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b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BCB9B-2255-4F69-A372-E90E1CF3FC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0517D-4DB9-4996-8D02-2B57D77E1E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0517D-4DB9-4996-8D02-2B57D77E1EB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F3F2D3-672F-438F-B406-D634B9046E11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4000" cy="6519333"/>
          </a:xfrm>
          <a:prstGeom prst="rect">
            <a:avLst/>
          </a:prstGeom>
          <a:gradFill flip="none" rotWithShape="1">
            <a:gsLst>
              <a:gs pos="15000">
                <a:schemeClr val="tx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latinLnBrk="0" hangingPunct="1">
              <a:lnSpc>
                <a:spcPct val="90000"/>
              </a:lnSpc>
              <a:buClrTx/>
              <a:buSzTx/>
              <a:buFontTx/>
              <a:buNone/>
              <a:tabLst/>
            </a:pPr>
            <a:endParaRPr lang="en-US" b="1" smtClean="0">
              <a:solidFill>
                <a:schemeClr val="bg1"/>
              </a:solidFill>
              <a:effectLst/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2805" y="3368025"/>
            <a:ext cx="8329611" cy="1289050"/>
          </a:xfrm>
        </p:spPr>
        <p:txBody>
          <a:bodyPr vert="horz" lIns="0" tIns="45720" rIns="0" bIns="45720" rtlCol="0" anchor="ctr">
            <a:normAutofit/>
          </a:bodyPr>
          <a:lstStyle>
            <a:lvl1pPr algn="ctr">
              <a:def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Class Name,</a:t>
            </a:r>
            <a:br>
              <a:rPr lang="en-US" dirty="0" smtClean="0"/>
            </a:br>
            <a:r>
              <a:rPr lang="en-US" dirty="0" smtClean="0"/>
              <a:t>Instructor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2805" y="4665542"/>
            <a:ext cx="8329611" cy="7239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Date, Semester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2" hasCustomPrompt="1"/>
          </p:nvPr>
        </p:nvSpPr>
        <p:spPr>
          <a:xfrm>
            <a:off x="422804" y="1300035"/>
            <a:ext cx="8320087" cy="461665"/>
          </a:xfrm>
        </p:spPr>
        <p:txBody>
          <a:bodyPr anchor="ctr"/>
          <a:lstStyle>
            <a:lvl1pPr marL="342900" marR="0" indent="-342900" algn="ctr" defTabSz="914400" rtl="0" eaLnBrk="1" fontAlgn="auto" latinLnBrk="0" hangingPunct="1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Book Title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422805" y="2045735"/>
            <a:ext cx="8329612" cy="914400"/>
          </a:xfrm>
        </p:spPr>
        <p:txBody>
          <a:bodyPr vert="horz" lIns="0" tIns="45720" rIns="0" bIns="45720" rtlCol="0" anchor="ctr">
            <a:normAutofit/>
          </a:bodyPr>
          <a:lstStyle>
            <a:lvl1pPr algn="ctr">
              <a:def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Chapter #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42336"/>
            <a:ext cx="9143999" cy="49952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latinLnBrk="0" hangingPunct="1">
              <a:lnSpc>
                <a:spcPct val="90000"/>
              </a:lnSpc>
              <a:buClrTx/>
              <a:buSzTx/>
              <a:buFontTx/>
              <a:buNone/>
              <a:tabLst/>
            </a:pPr>
            <a:endParaRPr lang="en-US" b="1" dirty="0" smtClean="0">
              <a:solidFill>
                <a:schemeClr val="bg1"/>
              </a:solidFill>
              <a:effectLst/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1" y="2"/>
            <a:ext cx="9150349" cy="414866"/>
          </a:xfrm>
          <a:prstGeom prst="rect">
            <a:avLst/>
          </a:prstGeom>
          <a:solidFill>
            <a:srgbClr val="FF85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latinLnBrk="0" hangingPunct="1">
              <a:lnSpc>
                <a:spcPct val="90000"/>
              </a:lnSpc>
              <a:buClrTx/>
              <a:buSzTx/>
              <a:buFontTx/>
              <a:buNone/>
              <a:tabLst/>
            </a:pPr>
            <a:endParaRPr lang="en-US" b="1" dirty="0" smtClean="0">
              <a:solidFill>
                <a:schemeClr val="bg1"/>
              </a:solidFill>
              <a:effectLst/>
              <a:latin typeface="Century Gothic" pitchFamily="34" charset="0"/>
            </a:endParaRPr>
          </a:p>
        </p:txBody>
      </p:sp>
      <p:pic>
        <p:nvPicPr>
          <p:cNvPr id="12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6350" y="6373812"/>
            <a:ext cx="9156700" cy="493713"/>
          </a:xfrm>
          <a:prstGeom prst="rect">
            <a:avLst/>
          </a:prstGeom>
          <a:solidFill>
            <a:srgbClr val="7F7F7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 Box 11"/>
          <p:cNvSpPr txBox="1">
            <a:spLocks noChangeArrowheads="1"/>
          </p:cNvSpPr>
          <p:nvPr userDrawn="1"/>
        </p:nvSpPr>
        <p:spPr bwMode="auto">
          <a:xfrm>
            <a:off x="3076575" y="6467475"/>
            <a:ext cx="4448175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ts val="900"/>
              </a:lnSpc>
            </a:pPr>
            <a:r>
              <a:rPr lang="en-US" sz="800" dirty="0">
                <a:solidFill>
                  <a:schemeClr val="bg1"/>
                </a:solidFill>
                <a:ea typeface="ＭＳ Ｐゴシック" pitchFamily="34" charset="-128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ea typeface="ＭＳ Ｐゴシック" pitchFamily="34" charset="-128"/>
              </a:rPr>
              <a:t>2014 </a:t>
            </a:r>
            <a:r>
              <a:rPr lang="en-US" sz="800" dirty="0">
                <a:solidFill>
                  <a:schemeClr val="bg1"/>
                </a:solidFill>
                <a:ea typeface="ＭＳ Ｐゴシック" pitchFamily="34" charset="-128"/>
              </a:rPr>
              <a:t>by Pearson Higher Education, Inc</a:t>
            </a:r>
            <a:br>
              <a:rPr lang="en-US" sz="800" dirty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sz="800" dirty="0">
                <a:solidFill>
                  <a:schemeClr val="bg1"/>
                </a:solidFill>
                <a:ea typeface="ＭＳ Ｐゴシック" pitchFamily="34" charset="-128"/>
              </a:rPr>
              <a:t>Upper Saddle River, New Jersey 07458 • All Rights Reserved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073" y="6440717"/>
            <a:ext cx="347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D122934C-953F-474B-81B8-245D59916A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83819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073" y="6440717"/>
            <a:ext cx="347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122934C-953F-474B-81B8-245D59916A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98213" y="6857999"/>
            <a:ext cx="45719" cy="208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-12700" y="-12700"/>
            <a:ext cx="9156700" cy="6870700"/>
          </a:xfrm>
          <a:prstGeom prst="rect">
            <a:avLst/>
          </a:prstGeom>
          <a:gradFill flip="none" rotWithShape="1">
            <a:gsLst>
              <a:gs pos="15000">
                <a:schemeClr val="tx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latinLnBrk="0" hangingPunct="1">
              <a:lnSpc>
                <a:spcPct val="90000"/>
              </a:lnSpc>
              <a:buClrTx/>
              <a:buSzTx/>
              <a:buFontTx/>
              <a:buNone/>
              <a:tabLst/>
            </a:pPr>
            <a:endParaRPr lang="en-US" b="1" dirty="0" smtClean="0">
              <a:solidFill>
                <a:schemeClr val="bg1"/>
              </a:solidFill>
              <a:effectLst/>
              <a:latin typeface="Century Gothic" pitchFamily="34" charset="0"/>
            </a:endParaRPr>
          </a:p>
        </p:txBody>
      </p:sp>
      <p:pic>
        <p:nvPicPr>
          <p:cNvPr id="8" name="Picture 4" descr="C:\Projects\current\10-2004 Pearson\working\stripe2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30400" y="2133600"/>
            <a:ext cx="7213600" cy="2590800"/>
          </a:xfrm>
          <a:prstGeom prst="rect">
            <a:avLst/>
          </a:prstGeom>
          <a:noFill/>
          <a:effectLst>
            <a:outerShdw blurRad="50800" dist="38100" dir="6000000" rotWithShape="0">
              <a:prstClr val="black">
                <a:alpha val="40000"/>
              </a:prstClr>
            </a:outerShdw>
          </a:effectLst>
        </p:spPr>
      </p:pic>
      <p:sp>
        <p:nvSpPr>
          <p:cNvPr id="17" name="Rectangle 16"/>
          <p:cNvSpPr/>
          <p:nvPr userDrawn="1"/>
        </p:nvSpPr>
        <p:spPr bwMode="auto">
          <a:xfrm>
            <a:off x="1" y="2133600"/>
            <a:ext cx="1930399" cy="2590800"/>
          </a:xfrm>
          <a:prstGeom prst="rect">
            <a:avLst/>
          </a:prstGeom>
          <a:solidFill>
            <a:srgbClr val="FF85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latinLnBrk="0" hangingPunct="1">
              <a:lnSpc>
                <a:spcPct val="90000"/>
              </a:lnSpc>
              <a:buClrTx/>
              <a:buSzTx/>
              <a:buFontTx/>
              <a:buNone/>
              <a:tabLst/>
            </a:pPr>
            <a:endParaRPr lang="en-US" b="1" smtClean="0">
              <a:solidFill>
                <a:schemeClr val="bg1"/>
              </a:solidFill>
              <a:effectLst/>
              <a:latin typeface="Century Gothic" pitchFamily="34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133600"/>
            <a:ext cx="1930400" cy="2590800"/>
          </a:xfr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lIns="91440" tIns="45720" rIns="91440" bIns="45720" rtlCol="0" anchor="ctr" anchorCtr="1">
            <a:noAutofit/>
          </a:bodyPr>
          <a:lstStyle>
            <a:lvl1pPr>
              <a:defRPr lang="en-US" sz="4000" b="1" kern="1200" dirty="0" smtClean="0">
                <a:solidFill>
                  <a:schemeClr val="bg1"/>
                </a:solidFill>
                <a:latin typeface="+mn-lt"/>
                <a:ea typeface="+mn-ea"/>
                <a:cs typeface="Times New Roman" pitchFamily="18" charset="0"/>
              </a:defRPr>
            </a:lvl1pPr>
            <a:lvl2pPr>
              <a:defRPr lang="en-US" sz="6600" b="1" kern="1200" dirty="0" smtClean="0">
                <a:solidFill>
                  <a:schemeClr val="bg1"/>
                </a:solidFill>
                <a:latin typeface="+mn-lt"/>
                <a:ea typeface="+mn-ea"/>
                <a:cs typeface="Times New Roman" pitchFamily="18" charset="0"/>
              </a:defRPr>
            </a:lvl2pPr>
          </a:lstStyle>
          <a:p>
            <a:pPr marL="114300" lvl="0" indent="-22860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71699" y="2305616"/>
            <a:ext cx="6717222" cy="2246769"/>
          </a:xfrm>
        </p:spPr>
        <p:txBody>
          <a:bodyPr anchor="ctr">
            <a:noAutofit/>
          </a:bodyPr>
          <a:lstStyle>
            <a:lvl1pPr algn="l">
              <a:defRPr sz="2800" b="0" cap="none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04800" y="228600"/>
            <a:ext cx="8534402" cy="914400"/>
          </a:xfrm>
        </p:spPr>
        <p:txBody>
          <a:bodyPr/>
          <a:lstStyle>
            <a:lvl1pPr marL="0" indent="0">
              <a:spcBef>
                <a:spcPts val="0"/>
              </a:spcBef>
              <a:defRPr lang="en-US" sz="3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buNone/>
              <a:defRPr lang="en-US" sz="1600" i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-1" y="0"/>
            <a:ext cx="1143001" cy="1022684"/>
          </a:xfrm>
          <a:prstGeom prst="rect">
            <a:avLst/>
          </a:prstGeom>
          <a:solidFill>
            <a:srgbClr val="FF85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8" name="Picture 4" descr="C:\Projects\current\10-2004 Pearson\working\stripe2.png"/>
          <p:cNvPicPr>
            <a:picLocks noChangeAspect="1" noChangeArrowheads="1"/>
          </p:cNvPicPr>
          <p:nvPr userDrawn="1"/>
        </p:nvPicPr>
        <p:blipFill>
          <a:blip r:embed="rId2" cstate="screen"/>
          <a:srcRect b="8013"/>
          <a:stretch>
            <a:fillRect/>
          </a:stretch>
        </p:blipFill>
        <p:spPr bwMode="auto">
          <a:xfrm>
            <a:off x="1" y="914400"/>
            <a:ext cx="9143999" cy="546735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456" y="6437376"/>
            <a:ext cx="347472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D122934C-953F-474B-81B8-245D59916A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1" y="1"/>
            <a:ext cx="7696200" cy="829734"/>
          </a:xfrm>
        </p:spPr>
        <p:txBody>
          <a:bodyPr tIns="201168">
            <a:normAutofit/>
          </a:bodyPr>
          <a:lstStyle>
            <a:lvl1pPr marL="17145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0"/>
            <a:ext cx="1143001" cy="914400"/>
          </a:xfrm>
        </p:spPr>
        <p:txBody>
          <a:bodyPr anchor="ctr" anchorCtr="1">
            <a:noAutofit/>
          </a:bodyPr>
          <a:lstStyle>
            <a:lvl1pPr marL="0" indent="-342900" algn="ctr" defTabSz="914400" rtl="0" eaLnBrk="1" latinLnBrk="0" hangingPunct="1">
              <a:lnSpc>
                <a:spcPct val="95000"/>
              </a:lnSpc>
              <a:spcBef>
                <a:spcPts val="1200"/>
              </a:spcBef>
              <a:buFont typeface="Arial" pitchFamily="34" charset="0"/>
              <a:buNone/>
              <a:defRPr lang="en-US" sz="3600" b="1" kern="1200" spc="-300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0" indent="-342900" algn="ctr" defTabSz="914400" rtl="0" eaLnBrk="1" latinLnBrk="0" hangingPunct="1">
              <a:lnSpc>
                <a:spcPct val="95000"/>
              </a:lnSpc>
              <a:spcBef>
                <a:spcPts val="1200"/>
              </a:spcBef>
              <a:buFont typeface="Arial" pitchFamily="34" charset="0"/>
              <a:buNone/>
              <a:defRPr lang="en-US" sz="4200" b="1" kern="1200" spc="-300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0" indent="-342900" algn="ctr" defTabSz="914400" rtl="0" eaLnBrk="1" latinLnBrk="0" hangingPunct="1">
              <a:lnSpc>
                <a:spcPct val="95000"/>
              </a:lnSpc>
              <a:spcBef>
                <a:spcPts val="1200"/>
              </a:spcBef>
              <a:buFont typeface="Arial" pitchFamily="34" charset="0"/>
              <a:buNone/>
              <a:defRPr lang="en-US" sz="4200" b="1" kern="1200" spc="-300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0" indent="-342900" algn="ctr" defTabSz="914400" rtl="0" eaLnBrk="1" latinLnBrk="0" hangingPunct="1">
              <a:lnSpc>
                <a:spcPct val="95000"/>
              </a:lnSpc>
              <a:spcBef>
                <a:spcPts val="1200"/>
              </a:spcBef>
              <a:buFont typeface="Arial" pitchFamily="34" charset="0"/>
              <a:buNone/>
              <a:defRPr lang="en-US" sz="4200" b="1" kern="1200" spc="-300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0" indent="-342900" algn="ctr" defTabSz="914400" rtl="0" eaLnBrk="1" latinLnBrk="0" hangingPunct="1">
              <a:lnSpc>
                <a:spcPct val="95000"/>
              </a:lnSpc>
              <a:spcBef>
                <a:spcPts val="1200"/>
              </a:spcBef>
              <a:buFont typeface="Arial" pitchFamily="34" charset="0"/>
              <a:buNone/>
              <a:defRPr lang="en-US" sz="4200" b="1" kern="1200" spc="-300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1.1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812800"/>
          </a:xfrm>
        </p:spPr>
        <p:txBody>
          <a:bodyPr tIns="201168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99" y="1419225"/>
            <a:ext cx="4191000" cy="4525963"/>
          </a:xfrm>
        </p:spPr>
        <p:txBody>
          <a:bodyPr/>
          <a:lstStyle>
            <a:lvl1pPr marL="0" indent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9225"/>
            <a:ext cx="4191000" cy="4525963"/>
          </a:xfrm>
        </p:spPr>
        <p:txBody>
          <a:bodyPr/>
          <a:lstStyle>
            <a:lvl1pPr marL="0" indent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456" y="6437376"/>
            <a:ext cx="347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D122934C-953F-474B-81B8-245D59916A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82973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tIns="201168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456" y="6437376"/>
            <a:ext cx="347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D122934C-953F-474B-81B8-245D59916A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3076575" y="6467475"/>
            <a:ext cx="4448175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ts val="900"/>
              </a:lnSpc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</a:rPr>
              <a:t>© </a:t>
            </a:r>
            <a:r>
              <a:rPr lang="en-US" sz="8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</a:rPr>
              <a:t>2014 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</a:rPr>
              <a:t>by Pearson Higher Education, Inc</a:t>
            </a:r>
            <a:b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</a:rPr>
            </a:b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itchFamily="34" charset="-128"/>
              </a:rPr>
              <a:t>Upper Saddle River, New Jersey 07458 • All Rights Reserved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5000">
                <a:schemeClr val="tx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latinLnBrk="0" hangingPunct="1">
              <a:lnSpc>
                <a:spcPct val="90000"/>
              </a:lnSpc>
              <a:buClrTx/>
              <a:buSzTx/>
              <a:buFontTx/>
              <a:buNone/>
              <a:tabLst/>
            </a:pPr>
            <a:endParaRPr lang="en-US" b="1" smtClean="0">
              <a:solidFill>
                <a:schemeClr val="bg1"/>
              </a:solidFill>
              <a:effectLst/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1" y="0"/>
            <a:ext cx="9150350" cy="1049867"/>
          </a:xfrm>
          <a:prstGeom prst="rect">
            <a:avLst/>
          </a:prstGeom>
          <a:gradFill flip="none" rotWithShape="1">
            <a:gsLst>
              <a:gs pos="15000">
                <a:srgbClr val="1F497D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latinLnBrk="0" hangingPunct="1">
              <a:lnSpc>
                <a:spcPct val="90000"/>
              </a:lnSpc>
              <a:buClrTx/>
              <a:buSzTx/>
              <a:buFontTx/>
              <a:buNone/>
              <a:tabLst/>
            </a:pPr>
            <a:endParaRPr lang="en-US" b="1" smtClean="0">
              <a:solidFill>
                <a:schemeClr val="bg1"/>
              </a:solidFill>
              <a:effectLst/>
              <a:latin typeface="Century Gothic" pitchFamily="34" charset="0"/>
            </a:endParaRPr>
          </a:p>
        </p:txBody>
      </p:sp>
      <p:pic>
        <p:nvPicPr>
          <p:cNvPr id="35" name="Picture 4" descr="C:\Projects\current\10-2004 Pearson\working\stripe2.png"/>
          <p:cNvPicPr>
            <a:picLocks noChangeAspect="1" noChangeArrowheads="1"/>
          </p:cNvPicPr>
          <p:nvPr userDrawn="1"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1" y="914400"/>
            <a:ext cx="9143999" cy="594360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829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99" y="1419225"/>
            <a:ext cx="8534401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073" y="6440717"/>
            <a:ext cx="347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404040"/>
                </a:solidFill>
              </a:defRPr>
            </a:lvl1pPr>
          </a:lstStyle>
          <a:p>
            <a:fld id="{D122934C-953F-474B-81B8-245D59916A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90" r:id="rId4"/>
    <p:sldLayoutId id="2147483784" r:id="rId5"/>
    <p:sldLayoutId id="2147483786" r:id="rId6"/>
    <p:sldLayoutId id="2147483787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5000"/>
        </a:lnSpc>
        <a:spcBef>
          <a:spcPts val="1200"/>
        </a:spcBef>
        <a:buFont typeface="Arial" pitchFamily="34" charset="0"/>
        <a:buNone/>
        <a:defRPr sz="24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95000"/>
        </a:lnSpc>
        <a:spcBef>
          <a:spcPts val="6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95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Century Gothic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57200" indent="0" algn="l" defTabSz="914400" rtl="0" eaLnBrk="1" latinLnBrk="0" hangingPunct="1">
        <a:lnSpc>
          <a:spcPct val="95000"/>
        </a:lnSpc>
        <a:spcBef>
          <a:spcPts val="600"/>
        </a:spcBef>
        <a:buFont typeface="Arial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85800" indent="0" algn="l" defTabSz="914400" rtl="0" eaLnBrk="1" latinLnBrk="0" hangingPunct="1">
        <a:lnSpc>
          <a:spcPct val="95000"/>
        </a:lnSpc>
        <a:spcBef>
          <a:spcPts val="600"/>
        </a:spcBef>
        <a:buFont typeface="Arial" pitchFamily="34" charset="0"/>
        <a:buNone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805" y="3368024"/>
            <a:ext cx="8329611" cy="2473975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Times New Roman" charset="0"/>
              </a:rPr>
              <a:t>LAW</a:t>
            </a:r>
            <a:r>
              <a:rPr lang="en-US" dirty="0" smtClean="0">
                <a:latin typeface="Times New Roman" charset="0"/>
              </a:rPr>
              <a:t>-227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Statistics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Instructor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Erlan Bakiev, Ph. D</a:t>
            </a:r>
            <a:r>
              <a:rPr lang="en-US" dirty="0" smtClean="0">
                <a:latin typeface="Times New Roman" charset="0"/>
              </a:rPr>
              <a:t>.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/>
            </a:r>
            <a:br>
              <a:rPr lang="en-US" dirty="0" smtClean="0">
                <a:latin typeface="Times New Roman" charset="0"/>
              </a:rPr>
            </a:br>
            <a:r>
              <a:rPr lang="en-US" sz="2000" dirty="0" smtClean="0"/>
              <a:t>2015</a:t>
            </a:r>
            <a:r>
              <a:rPr lang="en-US" sz="2000" dirty="0"/>
              <a:t>, Fall</a:t>
            </a:r>
            <a:br>
              <a:rPr lang="en-US" sz="2000" dirty="0"/>
            </a:br>
            <a:endParaRPr lang="en-US" sz="2000" dirty="0">
              <a:latin typeface="Times New Roman" charset="0"/>
            </a:endParaRP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Chapter 1: Why the Social Researcher Uses Statistics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073" y="6440717"/>
            <a:ext cx="347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D122934C-953F-474B-81B8-245D59916AC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 rot="10800000">
            <a:off x="498475" y="2162175"/>
            <a:ext cx="8147050" cy="23082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Forms of Research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 rtlCol="0" anchor="ctr" anchorCtr="1">
            <a:noAutofit/>
          </a:bodyPr>
          <a:lstStyle/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1</a:t>
            </a:r>
            <a:r>
              <a:rPr lang="en-US" sz="4200" kern="1200" spc="-300" dirty="0" smtClean="0">
                <a:solidFill>
                  <a:srgbClr val="FFFFFF"/>
                </a:solidFill>
                <a:ea typeface="+mn-ea"/>
                <a:cs typeface="+mn-cs"/>
              </a:rPr>
              <a:t>.3</a:t>
            </a:r>
            <a:endParaRPr lang="en-US" sz="4200" kern="1200" spc="-300" dirty="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496457"/>
            <a:ext cx="7467600" cy="1518364"/>
          </a:xfrm>
          <a:prstGeom prst="rect">
            <a:avLst/>
          </a:prstGeom>
          <a:noFill/>
          <a:ln w="3175">
            <a:noFill/>
          </a:ln>
          <a:effectLst/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latin typeface="+mn-lt"/>
                <a:cs typeface="Arial" pitchFamily="34" charset="0"/>
              </a:rPr>
              <a:t>Objectively describes the content of previously produced messages</a:t>
            </a:r>
          </a:p>
          <a:p>
            <a:pPr marL="742950" lvl="1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cs typeface="Arial" pitchFamily="34" charset="0"/>
              </a:rPr>
              <a:t>May study the content of books, magazines, newspapers, films, radio, broadcasts, photographs, cartoons, letters, music, etc.</a:t>
            </a:r>
            <a:endParaRPr lang="en-US" b="1" kern="0" dirty="0" smtClean="0">
              <a:gradFill flip="none" rotWithShape="1">
                <a:gsLst>
                  <a:gs pos="0">
                    <a:srgbClr val="000000">
                      <a:lumMod val="65000"/>
                      <a:lumOff val="35000"/>
                    </a:srgbClr>
                  </a:gs>
                  <a:gs pos="100000">
                    <a:srgbClr val="000000">
                      <a:lumMod val="85000"/>
                      <a:lumOff val="15000"/>
                    </a:srgbClr>
                  </a:gs>
                </a:gsLst>
                <a:lin ang="2700000" scaled="1"/>
                <a:tileRect/>
              </a:gradFill>
              <a:latin typeface="+mn-lt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1030288"/>
            <a:ext cx="9144000" cy="1292439"/>
          </a:xfrm>
          <a:prstGeom prst="rect">
            <a:avLst/>
          </a:prstGeom>
          <a:solidFill>
            <a:srgbClr val="8EB4E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marL="0" lvl="1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94213" name="TextBox 5"/>
          <p:cNvSpPr txBox="1">
            <a:spLocks noChangeArrowheads="1"/>
          </p:cNvSpPr>
          <p:nvPr/>
        </p:nvSpPr>
        <p:spPr bwMode="auto">
          <a:xfrm>
            <a:off x="332509" y="1374775"/>
            <a:ext cx="8506692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>Content Analysis</a:t>
            </a:r>
          </a:p>
        </p:txBody>
      </p:sp>
    </p:spTree>
    <p:extLst>
      <p:ext uri="{BB962C8B-B14F-4D97-AF65-F5344CB8AC3E}">
        <p14:creationId xmlns:p14="http://schemas.microsoft.com/office/powerpoint/2010/main" val="6699590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 rot="10800000">
            <a:off x="498475" y="2162175"/>
            <a:ext cx="8147050" cy="23082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Forms of Research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 rtlCol="0" anchor="ctr" anchorCtr="1">
            <a:noAutofit/>
          </a:bodyPr>
          <a:lstStyle/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1</a:t>
            </a:r>
            <a:r>
              <a:rPr lang="en-US" sz="4200" kern="1200" spc="-300" dirty="0" smtClean="0">
                <a:solidFill>
                  <a:srgbClr val="FFFFFF"/>
                </a:solidFill>
                <a:ea typeface="+mn-ea"/>
                <a:cs typeface="+mn-cs"/>
              </a:rPr>
              <a:t>.3</a:t>
            </a:r>
            <a:endParaRPr lang="en-US" sz="4200" kern="1200" spc="-300" dirty="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496457"/>
            <a:ext cx="7467600" cy="1019766"/>
          </a:xfrm>
          <a:prstGeom prst="rect">
            <a:avLst/>
          </a:prstGeom>
          <a:noFill/>
          <a:ln w="3175">
            <a:noFill/>
          </a:ln>
          <a:effectLst/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latin typeface="+mn-lt"/>
                <a:cs typeface="Arial" pitchFamily="34" charset="0"/>
              </a:rPr>
              <a:t>Research where the researcher actually participates in the daily life of the people under study</a:t>
            </a:r>
          </a:p>
          <a:p>
            <a:pPr marL="742950" lvl="1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cs typeface="Arial" pitchFamily="34" charset="0"/>
              </a:rPr>
              <a:t>Either openly or covertly</a:t>
            </a:r>
            <a:endParaRPr lang="en-US" b="1" kern="0" dirty="0" smtClean="0">
              <a:gradFill flip="none" rotWithShape="1">
                <a:gsLst>
                  <a:gs pos="0">
                    <a:srgbClr val="000000">
                      <a:lumMod val="65000"/>
                      <a:lumOff val="35000"/>
                    </a:srgbClr>
                  </a:gs>
                  <a:gs pos="100000">
                    <a:srgbClr val="000000">
                      <a:lumMod val="85000"/>
                      <a:lumOff val="15000"/>
                    </a:srgbClr>
                  </a:gs>
                </a:gsLst>
                <a:lin ang="2700000" scaled="1"/>
                <a:tileRect/>
              </a:gradFill>
              <a:latin typeface="+mn-lt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1030288"/>
            <a:ext cx="9144000" cy="1292439"/>
          </a:xfrm>
          <a:prstGeom prst="rect">
            <a:avLst/>
          </a:prstGeom>
          <a:solidFill>
            <a:srgbClr val="8EB4E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marL="0" lvl="1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94213" name="TextBox 5"/>
          <p:cNvSpPr txBox="1">
            <a:spLocks noChangeArrowheads="1"/>
          </p:cNvSpPr>
          <p:nvPr/>
        </p:nvSpPr>
        <p:spPr bwMode="auto">
          <a:xfrm>
            <a:off x="332509" y="1374775"/>
            <a:ext cx="8506692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>Participant Observation</a:t>
            </a:r>
          </a:p>
        </p:txBody>
      </p:sp>
    </p:spTree>
    <p:extLst>
      <p:ext uri="{BB962C8B-B14F-4D97-AF65-F5344CB8AC3E}">
        <p14:creationId xmlns:p14="http://schemas.microsoft.com/office/powerpoint/2010/main" val="6699590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 rot="10800000">
            <a:off x="498475" y="2162175"/>
            <a:ext cx="8147050" cy="23082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Forms of Research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 rtlCol="0" anchor="ctr" anchorCtr="1">
            <a:noAutofit/>
          </a:bodyPr>
          <a:lstStyle/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1</a:t>
            </a:r>
            <a:r>
              <a:rPr lang="en-US" sz="4200" kern="1200" spc="-300" dirty="0" smtClean="0">
                <a:solidFill>
                  <a:srgbClr val="FFFFFF"/>
                </a:solidFill>
                <a:ea typeface="+mn-ea"/>
                <a:cs typeface="+mn-cs"/>
              </a:rPr>
              <a:t>.3</a:t>
            </a:r>
            <a:endParaRPr lang="en-US" sz="4200" kern="1200" spc="-300" dirty="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496457"/>
            <a:ext cx="7467600" cy="2735108"/>
          </a:xfrm>
          <a:prstGeom prst="rect">
            <a:avLst/>
          </a:prstGeom>
          <a:noFill/>
          <a:ln w="3175">
            <a:noFill/>
          </a:ln>
          <a:effectLst/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latin typeface="+mn-lt"/>
                <a:cs typeface="Arial" pitchFamily="34" charset="0"/>
              </a:rPr>
              <a:t>Research done using data collected by another researcher </a:t>
            </a:r>
          </a:p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cs typeface="Arial" pitchFamily="34" charset="0"/>
              </a:rPr>
              <a:t>Benefit</a:t>
            </a:r>
          </a:p>
          <a:p>
            <a:pPr marL="742950" lvl="1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cs typeface="Arial" pitchFamily="34" charset="0"/>
              </a:rPr>
              <a:t>Cost effective</a:t>
            </a:r>
          </a:p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latin typeface="+mn-lt"/>
                <a:cs typeface="Arial" pitchFamily="34" charset="0"/>
              </a:rPr>
              <a:t>Limitations</a:t>
            </a:r>
          </a:p>
          <a:p>
            <a:pPr marL="742950" lvl="1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cs typeface="Arial" pitchFamily="34" charset="0"/>
              </a:rPr>
              <a:t>Limited to what is available</a:t>
            </a:r>
          </a:p>
          <a:p>
            <a:pPr marL="742950" lvl="1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latin typeface="+mn-lt"/>
                <a:cs typeface="Arial" pitchFamily="34" charset="0"/>
              </a:rPr>
              <a:t>No control over what was asked, how it was asked, or why it was asked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0" y="1030288"/>
            <a:ext cx="9144000" cy="1292439"/>
          </a:xfrm>
          <a:prstGeom prst="rect">
            <a:avLst/>
          </a:prstGeom>
          <a:solidFill>
            <a:srgbClr val="8EB4E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marL="0" lvl="1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94213" name="TextBox 5"/>
          <p:cNvSpPr txBox="1">
            <a:spLocks noChangeArrowheads="1"/>
          </p:cNvSpPr>
          <p:nvPr/>
        </p:nvSpPr>
        <p:spPr bwMode="auto">
          <a:xfrm>
            <a:off x="332509" y="1374775"/>
            <a:ext cx="8506692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>Secondary Analysis</a:t>
            </a:r>
          </a:p>
        </p:txBody>
      </p:sp>
    </p:spTree>
    <p:extLst>
      <p:ext uri="{BB962C8B-B14F-4D97-AF65-F5344CB8AC3E}">
        <p14:creationId xmlns:p14="http://schemas.microsoft.com/office/powerpoint/2010/main" val="6699590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 rot="10800000">
            <a:off x="498475" y="2162175"/>
            <a:ext cx="8147050" cy="23082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Forms of Research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 rtlCol="0" anchor="ctr" anchorCtr="1">
            <a:noAutofit/>
          </a:bodyPr>
          <a:lstStyle/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1</a:t>
            </a:r>
            <a:r>
              <a:rPr lang="en-US" sz="4200" kern="1200" spc="-300" dirty="0" smtClean="0">
                <a:solidFill>
                  <a:srgbClr val="FFFFFF"/>
                </a:solidFill>
                <a:ea typeface="+mn-ea"/>
                <a:cs typeface="+mn-cs"/>
              </a:rPr>
              <a:t>.3</a:t>
            </a:r>
            <a:endParaRPr lang="en-US" sz="4200" kern="1200" spc="-300" dirty="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496457"/>
            <a:ext cx="7467600" cy="1269065"/>
          </a:xfrm>
          <a:prstGeom prst="rect">
            <a:avLst/>
          </a:prstGeom>
          <a:noFill/>
          <a:ln w="3175">
            <a:noFill/>
          </a:ln>
          <a:effectLst/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latin typeface="+mn-lt"/>
                <a:cs typeface="Arial" pitchFamily="34" charset="0"/>
              </a:rPr>
              <a:t>Research that combines the results obtained in a number of previous studies</a:t>
            </a:r>
          </a:p>
          <a:p>
            <a:pPr marL="742950" lvl="1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cs typeface="Arial" pitchFamily="34" charset="0"/>
              </a:rPr>
              <a:t>Effect size – a measure of the extent to which a relationship exists in the population</a:t>
            </a:r>
            <a:endParaRPr lang="en-US" b="1" kern="0" dirty="0" smtClean="0">
              <a:gradFill flip="none" rotWithShape="1">
                <a:gsLst>
                  <a:gs pos="0">
                    <a:srgbClr val="000000">
                      <a:lumMod val="65000"/>
                      <a:lumOff val="35000"/>
                    </a:srgbClr>
                  </a:gs>
                  <a:gs pos="100000">
                    <a:srgbClr val="000000">
                      <a:lumMod val="85000"/>
                      <a:lumOff val="15000"/>
                    </a:srgbClr>
                  </a:gs>
                </a:gsLst>
                <a:lin ang="2700000" scaled="1"/>
                <a:tileRect/>
              </a:gradFill>
              <a:latin typeface="+mn-lt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1030288"/>
            <a:ext cx="9144000" cy="1292439"/>
          </a:xfrm>
          <a:prstGeom prst="rect">
            <a:avLst/>
          </a:prstGeom>
          <a:solidFill>
            <a:srgbClr val="8EB4E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marL="0" lvl="1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94213" name="TextBox 5"/>
          <p:cNvSpPr txBox="1">
            <a:spLocks noChangeArrowheads="1"/>
          </p:cNvSpPr>
          <p:nvPr/>
        </p:nvSpPr>
        <p:spPr bwMode="auto">
          <a:xfrm>
            <a:off x="332509" y="1374775"/>
            <a:ext cx="8506692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>Meta-Analysis </a:t>
            </a:r>
          </a:p>
        </p:txBody>
      </p:sp>
    </p:spTree>
    <p:extLst>
      <p:ext uri="{BB962C8B-B14F-4D97-AF65-F5344CB8AC3E}">
        <p14:creationId xmlns:p14="http://schemas.microsoft.com/office/powerpoint/2010/main" val="6699590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Understand why social researchers test </a:t>
            </a:r>
            <a:r>
              <a:rPr lang="en-US" sz="2800" b="1" dirty="0" smtClean="0"/>
              <a:t>hypotheses</a:t>
            </a:r>
            <a:endParaRPr lang="en-US" sz="2800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</a:p>
          <a:p>
            <a:pPr lvl="1"/>
            <a:r>
              <a:rPr lang="en-US" dirty="0" smtClean="0"/>
              <a:t>After this lecture, you should be able to complete the following Learning Outcomes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1.4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1686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3"/>
          <p:cNvSpPr>
            <a:spLocks noGrp="1"/>
          </p:cNvSpPr>
          <p:nvPr>
            <p:ph type="title"/>
          </p:nvPr>
        </p:nvSpPr>
        <p:spPr/>
        <p:txBody>
          <a:bodyPr tIns="201168"/>
          <a:lstStyle/>
          <a:p>
            <a:pPr marL="171450">
              <a:lnSpc>
                <a:spcPct val="80000"/>
              </a:lnSpc>
            </a:pPr>
            <a:r>
              <a:rPr lang="en-US" dirty="0" smtClean="0"/>
              <a:t>Why Test Hypotheses?</a:t>
            </a:r>
            <a:endParaRPr lang="en-US" dirty="0"/>
          </a:p>
        </p:txBody>
      </p:sp>
      <p:sp>
        <p:nvSpPr>
          <p:cNvPr id="1188867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 rtlCol="0" anchor="ctr" anchorCtr="1">
            <a:noAutofit/>
          </a:bodyPr>
          <a:lstStyle/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kern="1200" spc="-300" dirty="0" smtClean="0">
                <a:solidFill>
                  <a:srgbClr val="FFFFFF"/>
                </a:solidFill>
                <a:ea typeface="+mn-ea"/>
                <a:cs typeface="+mn-cs"/>
              </a:rPr>
              <a:t>1.4</a:t>
            </a:r>
            <a:endParaRPr lang="en-US" sz="4200" kern="1200" spc="-300" dirty="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5181601" y="1812051"/>
            <a:ext cx="3657600" cy="3657600"/>
          </a:xfrm>
          <a:prstGeom prst="ellipse">
            <a:avLst/>
          </a:prstGeom>
          <a:gradFill>
            <a:gsLst>
              <a:gs pos="17000">
                <a:srgbClr val="FF8500"/>
              </a:gs>
              <a:gs pos="100000">
                <a:srgbClr val="DF7D1E">
                  <a:alpha val="73000"/>
                </a:srgbClr>
              </a:gs>
            </a:gsLst>
            <a:lin ang="6600000" scaled="0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rIns="0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 smtClean="0">
              <a:solidFill>
                <a:schemeClr val="bg1"/>
              </a:solidFill>
              <a:latin typeface="Century Gothic" pitchFamily="34" charset="0"/>
              <a:cs typeface="+mn-cs"/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chemeClr val="bg1"/>
              </a:solidFill>
              <a:latin typeface="Century Gothic" pitchFamily="34" charset="0"/>
              <a:cs typeface="+mn-cs"/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  <a:cs typeface="+mn-cs"/>
              </a:rPr>
              <a:t>The acceptance of invalid conclusions </a:t>
            </a:r>
            <a:endParaRPr lang="en-US" b="1" dirty="0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902035" y="3151792"/>
            <a:ext cx="1279566" cy="978118"/>
          </a:xfrm>
          <a:prstGeom prst="rightArrow">
            <a:avLst>
              <a:gd name="adj1" fmla="val 50000"/>
              <a:gd name="adj2" fmla="val 56083"/>
            </a:avLst>
          </a:prstGeom>
          <a:gradFill flip="none" rotWithShape="1">
            <a:gsLst>
              <a:gs pos="36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60000"/>
                  <a:lumOff val="4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244435" y="1812051"/>
            <a:ext cx="3657600" cy="3657600"/>
          </a:xfrm>
          <a:prstGeom prst="ellipse">
            <a:avLst/>
          </a:prstGeom>
          <a:gradFill>
            <a:gsLst>
              <a:gs pos="17000">
                <a:srgbClr val="FF8500"/>
              </a:gs>
              <a:gs pos="100000">
                <a:srgbClr val="DF7D1E">
                  <a:alpha val="73000"/>
                </a:srgbClr>
              </a:gs>
            </a:gsLst>
            <a:lin ang="6600000" scaled="0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rIns="0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chemeClr val="bg1"/>
              </a:solidFill>
              <a:latin typeface="Century Gothic" pitchFamily="34" charset="0"/>
              <a:cs typeface="+mn-cs"/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entury Gothic" pitchFamily="34" charset="0"/>
                <a:cs typeface="+mn-cs"/>
              </a:rPr>
              <a:t>Commonsense observations are often based on narrow, biased preconceptions and personal experiences</a:t>
            </a:r>
            <a:endParaRPr lang="en-US" b="1" dirty="0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57980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Understand the stages of social research</a:t>
            </a:r>
            <a:endParaRPr lang="en-US" sz="2800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</a:p>
          <a:p>
            <a:pPr lvl="1"/>
            <a:r>
              <a:rPr lang="en-US" dirty="0" smtClean="0"/>
              <a:t>After this lecture, you should be able to complete the following Learning Outcomes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1686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 bwMode="auto">
          <a:xfrm>
            <a:off x="1493214" y="4087811"/>
            <a:ext cx="2164386" cy="1463675"/>
          </a:xfrm>
          <a:prstGeom prst="ellipse">
            <a:avLst/>
          </a:prstGeom>
          <a:gradFill>
            <a:gsLst>
              <a:gs pos="17000">
                <a:srgbClr val="FF8500"/>
              </a:gs>
              <a:gs pos="100000">
                <a:srgbClr val="DF7D1E">
                  <a:alpha val="73000"/>
                </a:srgbClr>
              </a:gs>
            </a:gsLst>
            <a:lin ang="6600000" scaled="0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n-lt"/>
                <a:cs typeface="+mn-cs"/>
              </a:rPr>
              <a:t>Interpret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and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n-lt"/>
                <a:cs typeface="+mn-cs"/>
              </a:rPr>
              <a:t>Communicate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Results</a:t>
            </a:r>
            <a:endParaRPr lang="en-US" sz="1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031" name="Freeform 7"/>
          <p:cNvSpPr>
            <a:spLocks/>
          </p:cNvSpPr>
          <p:nvPr/>
        </p:nvSpPr>
        <p:spPr bwMode="auto">
          <a:xfrm>
            <a:off x="451861" y="2437101"/>
            <a:ext cx="8685213" cy="2886074"/>
          </a:xfrm>
          <a:custGeom>
            <a:avLst/>
            <a:gdLst/>
            <a:ahLst/>
            <a:cxnLst>
              <a:cxn ang="0">
                <a:pos x="3546" y="104"/>
              </a:cxn>
              <a:cxn ang="0">
                <a:pos x="3295" y="0"/>
              </a:cxn>
              <a:cxn ang="0">
                <a:pos x="3186" y="1"/>
              </a:cxn>
              <a:cxn ang="0">
                <a:pos x="3166" y="1"/>
              </a:cxn>
              <a:cxn ang="0">
                <a:pos x="3060" y="105"/>
              </a:cxn>
              <a:cxn ang="0">
                <a:pos x="3162" y="214"/>
              </a:cxn>
              <a:cxn ang="0">
                <a:pos x="3180" y="213"/>
              </a:cxn>
              <a:cxn ang="0">
                <a:pos x="3295" y="212"/>
              </a:cxn>
              <a:cxn ang="0">
                <a:pos x="3420" y="328"/>
              </a:cxn>
              <a:cxn ang="0">
                <a:pos x="3295" y="444"/>
              </a:cxn>
              <a:cxn ang="0">
                <a:pos x="337" y="444"/>
              </a:cxn>
              <a:cxn ang="0">
                <a:pos x="85" y="549"/>
              </a:cxn>
              <a:cxn ang="0">
                <a:pos x="0" y="776"/>
              </a:cxn>
              <a:cxn ang="0">
                <a:pos x="85" y="1002"/>
              </a:cxn>
              <a:cxn ang="0">
                <a:pos x="272" y="1102"/>
              </a:cxn>
              <a:cxn ang="0">
                <a:pos x="272" y="1206"/>
              </a:cxn>
              <a:cxn ang="0">
                <a:pos x="437" y="1001"/>
              </a:cxn>
              <a:cxn ang="0">
                <a:pos x="272" y="795"/>
              </a:cxn>
              <a:cxn ang="0">
                <a:pos x="272" y="882"/>
              </a:cxn>
              <a:cxn ang="0">
                <a:pos x="212" y="776"/>
              </a:cxn>
              <a:cxn ang="0">
                <a:pos x="337" y="656"/>
              </a:cxn>
              <a:cxn ang="0">
                <a:pos x="3295" y="656"/>
              </a:cxn>
              <a:cxn ang="0">
                <a:pos x="3546" y="553"/>
              </a:cxn>
              <a:cxn ang="0">
                <a:pos x="3632" y="328"/>
              </a:cxn>
              <a:cxn ang="0">
                <a:pos x="3546" y="104"/>
              </a:cxn>
            </a:cxnLst>
            <a:rect l="0" t="0" r="r" b="b"/>
            <a:pathLst>
              <a:path w="3632" h="1206">
                <a:moveTo>
                  <a:pt x="3546" y="104"/>
                </a:moveTo>
                <a:cubicBezTo>
                  <a:pt x="3503" y="57"/>
                  <a:pt x="3424" y="0"/>
                  <a:pt x="3295" y="0"/>
                </a:cubicBezTo>
                <a:cubicBezTo>
                  <a:pt x="3245" y="0"/>
                  <a:pt x="3208" y="1"/>
                  <a:pt x="3186" y="1"/>
                </a:cubicBezTo>
                <a:cubicBezTo>
                  <a:pt x="3176" y="1"/>
                  <a:pt x="3169" y="1"/>
                  <a:pt x="3166" y="1"/>
                </a:cubicBezTo>
                <a:cubicBezTo>
                  <a:pt x="3098" y="4"/>
                  <a:pt x="3061" y="55"/>
                  <a:pt x="3060" y="105"/>
                </a:cubicBezTo>
                <a:cubicBezTo>
                  <a:pt x="3058" y="163"/>
                  <a:pt x="3103" y="211"/>
                  <a:pt x="3162" y="214"/>
                </a:cubicBezTo>
                <a:cubicBezTo>
                  <a:pt x="3168" y="214"/>
                  <a:pt x="3174" y="214"/>
                  <a:pt x="3180" y="213"/>
                </a:cubicBezTo>
                <a:cubicBezTo>
                  <a:pt x="3192" y="213"/>
                  <a:pt x="3222" y="212"/>
                  <a:pt x="3295" y="212"/>
                </a:cubicBezTo>
                <a:cubicBezTo>
                  <a:pt x="3414" y="212"/>
                  <a:pt x="3420" y="309"/>
                  <a:pt x="3420" y="328"/>
                </a:cubicBezTo>
                <a:cubicBezTo>
                  <a:pt x="3420" y="348"/>
                  <a:pt x="3414" y="444"/>
                  <a:pt x="3295" y="444"/>
                </a:cubicBezTo>
                <a:cubicBezTo>
                  <a:pt x="337" y="444"/>
                  <a:pt x="337" y="444"/>
                  <a:pt x="337" y="444"/>
                </a:cubicBezTo>
                <a:cubicBezTo>
                  <a:pt x="236" y="444"/>
                  <a:pt x="147" y="481"/>
                  <a:pt x="85" y="549"/>
                </a:cubicBezTo>
                <a:cubicBezTo>
                  <a:pt x="30" y="610"/>
                  <a:pt x="0" y="690"/>
                  <a:pt x="0" y="776"/>
                </a:cubicBezTo>
                <a:cubicBezTo>
                  <a:pt x="0" y="861"/>
                  <a:pt x="30" y="942"/>
                  <a:pt x="85" y="1002"/>
                </a:cubicBezTo>
                <a:cubicBezTo>
                  <a:pt x="133" y="1055"/>
                  <a:pt x="198" y="1090"/>
                  <a:pt x="272" y="1102"/>
                </a:cubicBezTo>
                <a:cubicBezTo>
                  <a:pt x="272" y="1206"/>
                  <a:pt x="272" y="1206"/>
                  <a:pt x="272" y="1206"/>
                </a:cubicBezTo>
                <a:cubicBezTo>
                  <a:pt x="437" y="1001"/>
                  <a:pt x="437" y="1001"/>
                  <a:pt x="437" y="1001"/>
                </a:cubicBezTo>
                <a:cubicBezTo>
                  <a:pt x="272" y="795"/>
                  <a:pt x="272" y="795"/>
                  <a:pt x="272" y="795"/>
                </a:cubicBezTo>
                <a:cubicBezTo>
                  <a:pt x="272" y="882"/>
                  <a:pt x="272" y="882"/>
                  <a:pt x="272" y="882"/>
                </a:cubicBezTo>
                <a:cubicBezTo>
                  <a:pt x="215" y="854"/>
                  <a:pt x="212" y="791"/>
                  <a:pt x="212" y="776"/>
                </a:cubicBezTo>
                <a:cubicBezTo>
                  <a:pt x="212" y="756"/>
                  <a:pt x="218" y="656"/>
                  <a:pt x="337" y="656"/>
                </a:cubicBezTo>
                <a:cubicBezTo>
                  <a:pt x="3295" y="656"/>
                  <a:pt x="3295" y="656"/>
                  <a:pt x="3295" y="656"/>
                </a:cubicBezTo>
                <a:cubicBezTo>
                  <a:pt x="3424" y="656"/>
                  <a:pt x="3503" y="600"/>
                  <a:pt x="3546" y="553"/>
                </a:cubicBezTo>
                <a:cubicBezTo>
                  <a:pt x="3602" y="493"/>
                  <a:pt x="3632" y="413"/>
                  <a:pt x="3632" y="328"/>
                </a:cubicBezTo>
                <a:cubicBezTo>
                  <a:pt x="3632" y="243"/>
                  <a:pt x="3602" y="164"/>
                  <a:pt x="3546" y="104"/>
                </a:cubicBezTo>
                <a:close/>
              </a:path>
            </a:pathLst>
          </a:custGeom>
          <a:gradFill flip="none" rotWithShape="1">
            <a:gsLst>
              <a:gs pos="36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60000"/>
                  <a:lumOff val="40000"/>
                  <a:alpha val="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25" name="Title 22"/>
          <p:cNvSpPr>
            <a:spLocks noGrp="1"/>
          </p:cNvSpPr>
          <p:nvPr>
            <p:ph type="title"/>
          </p:nvPr>
        </p:nvSpPr>
        <p:spPr/>
        <p:txBody>
          <a:bodyPr tIns="201168"/>
          <a:lstStyle/>
          <a:p>
            <a:pPr marL="171450">
              <a:lnSpc>
                <a:spcPct val="80000"/>
              </a:lnSpc>
            </a:pPr>
            <a:r>
              <a:rPr lang="en-US" dirty="0" smtClean="0"/>
              <a:t>The Stages of Social Research </a:t>
            </a:r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1"/>
          </p:nvPr>
        </p:nvSpPr>
        <p:spPr/>
        <p:txBody>
          <a:bodyPr rtlCol="0" anchor="ctr" anchorCtr="1">
            <a:noAutofit/>
          </a:bodyPr>
          <a:lstStyle/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kern="1200" spc="-300" dirty="0" smtClean="0">
                <a:solidFill>
                  <a:srgbClr val="FFFFFF"/>
                </a:solidFill>
                <a:ea typeface="+mn-ea"/>
                <a:cs typeface="+mn-cs"/>
              </a:rPr>
              <a:t>1.5</a:t>
            </a:r>
            <a:endParaRPr lang="en-US" sz="4200" kern="1200" spc="-300" dirty="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324600" y="1965325"/>
            <a:ext cx="1463675" cy="1463675"/>
          </a:xfrm>
          <a:prstGeom prst="ellipse">
            <a:avLst/>
          </a:prstGeom>
          <a:gradFill>
            <a:gsLst>
              <a:gs pos="17000">
                <a:srgbClr val="FF8500"/>
              </a:gs>
              <a:gs pos="100000">
                <a:srgbClr val="DF7D1E">
                  <a:alpha val="73000"/>
                </a:srgbClr>
              </a:gs>
            </a:gsLst>
            <a:lin ang="6600000" scaled="0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n-lt"/>
                <a:cs typeface="+mn-cs"/>
              </a:rPr>
              <a:t>Analyze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Data</a:t>
            </a:r>
            <a:endParaRPr lang="en-US" sz="1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2239963" y="1965325"/>
            <a:ext cx="1463675" cy="1463675"/>
          </a:xfrm>
          <a:prstGeom prst="ellipse">
            <a:avLst/>
          </a:prstGeom>
          <a:gradFill>
            <a:gsLst>
              <a:gs pos="17000">
                <a:srgbClr val="FF8500"/>
              </a:gs>
              <a:gs pos="100000">
                <a:srgbClr val="DF7D1E">
                  <a:alpha val="73000"/>
                </a:srgbClr>
              </a:gs>
            </a:gsLst>
            <a:lin ang="6600000" scaled="0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n-lt"/>
                <a:cs typeface="+mn-cs"/>
              </a:rPr>
              <a:t>Develop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Instruments</a:t>
            </a:r>
            <a:endParaRPr lang="en-US" sz="1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98438" y="1965325"/>
            <a:ext cx="1462087" cy="1463675"/>
          </a:xfrm>
          <a:prstGeom prst="ellipse">
            <a:avLst/>
          </a:prstGeom>
          <a:gradFill>
            <a:gsLst>
              <a:gs pos="17000">
                <a:srgbClr val="FF8500"/>
              </a:gs>
              <a:gs pos="100000">
                <a:srgbClr val="DF7D1E">
                  <a:alpha val="73000"/>
                </a:srgbClr>
              </a:gs>
            </a:gsLst>
            <a:lin ang="6600000" scaled="0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j-lt"/>
                <a:cs typeface="+mn-cs"/>
              </a:rPr>
              <a:t>Develop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Hypotheses</a:t>
            </a:r>
            <a:endParaRPr lang="en-US" sz="16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283075" y="1965325"/>
            <a:ext cx="1462088" cy="1463675"/>
          </a:xfrm>
          <a:prstGeom prst="ellipse">
            <a:avLst/>
          </a:prstGeom>
          <a:gradFill>
            <a:gsLst>
              <a:gs pos="17000">
                <a:srgbClr val="FF8500"/>
              </a:gs>
              <a:gs pos="100000">
                <a:srgbClr val="DF7D1E">
                  <a:alpha val="73000"/>
                </a:srgbClr>
              </a:gs>
            </a:gsLst>
            <a:lin ang="6600000" scaled="0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n-lt"/>
                <a:cs typeface="+mn-cs"/>
              </a:rPr>
              <a:t>Collect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Data</a:t>
            </a:r>
            <a:endParaRPr lang="en-US" sz="1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7" name="Right Arrow 36"/>
          <p:cNvSpPr/>
          <p:nvPr/>
        </p:nvSpPr>
        <p:spPr>
          <a:xfrm>
            <a:off x="1628068" y="2208421"/>
            <a:ext cx="696688" cy="978118"/>
          </a:xfrm>
          <a:prstGeom prst="rightArrow">
            <a:avLst>
              <a:gd name="adj1" fmla="val 50000"/>
              <a:gd name="adj2" fmla="val 56083"/>
            </a:avLst>
          </a:prstGeom>
          <a:gradFill flip="none" rotWithShape="1">
            <a:gsLst>
              <a:gs pos="36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60000"/>
                  <a:lumOff val="4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3657600" y="2208421"/>
            <a:ext cx="696688" cy="978118"/>
          </a:xfrm>
          <a:prstGeom prst="rightArrow">
            <a:avLst>
              <a:gd name="adj1" fmla="val 50000"/>
              <a:gd name="adj2" fmla="val 56083"/>
            </a:avLst>
          </a:prstGeom>
          <a:gradFill flip="none" rotWithShape="1">
            <a:gsLst>
              <a:gs pos="36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60000"/>
                  <a:lumOff val="4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5715000" y="2208421"/>
            <a:ext cx="696688" cy="978118"/>
          </a:xfrm>
          <a:prstGeom prst="rightArrow">
            <a:avLst>
              <a:gd name="adj1" fmla="val 50000"/>
              <a:gd name="adj2" fmla="val 56083"/>
            </a:avLst>
          </a:prstGeom>
          <a:gradFill flip="none" rotWithShape="1">
            <a:gsLst>
              <a:gs pos="36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60000"/>
                  <a:lumOff val="4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1403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Distinguish between the three </a:t>
            </a:r>
            <a:r>
              <a:rPr lang="en-US" b="1" dirty="0" smtClean="0"/>
              <a:t>levels of measurement</a:t>
            </a:r>
            <a:endParaRPr lang="en-US" sz="2800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</a:p>
          <a:p>
            <a:pPr lvl="1"/>
            <a:r>
              <a:rPr lang="en-US" dirty="0" smtClean="0"/>
              <a:t>After this lecture, you should be able to complete the following Learning Outcomes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1.6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1686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/>
          </p:cNvSpPr>
          <p:nvPr/>
        </p:nvSpPr>
        <p:spPr bwMode="auto">
          <a:xfrm rot="10800000" flipV="1">
            <a:off x="3176377" y="3202242"/>
            <a:ext cx="2796535" cy="9509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90118" name="Title 22"/>
          <p:cNvSpPr>
            <a:spLocks noGrp="1"/>
          </p:cNvSpPr>
          <p:nvPr>
            <p:ph type="title"/>
          </p:nvPr>
        </p:nvSpPr>
        <p:spPr/>
        <p:txBody>
          <a:bodyPr tIns="201168"/>
          <a:lstStyle/>
          <a:p>
            <a:pPr marL="171450">
              <a:lnSpc>
                <a:spcPct val="80000"/>
              </a:lnSpc>
            </a:pPr>
            <a:r>
              <a:rPr lang="en-US" dirty="0" smtClean="0"/>
              <a:t>Levels of Measurement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 rtlCol="0" anchor="ctr" anchorCtr="1">
            <a:noAutofit/>
          </a:bodyPr>
          <a:lstStyle/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kern="1200" spc="-300" dirty="0" smtClean="0">
                <a:solidFill>
                  <a:srgbClr val="FFFFFF"/>
                </a:solidFill>
                <a:ea typeface="+mn-ea"/>
                <a:cs typeface="+mn-cs"/>
              </a:rPr>
              <a:t>1.6</a:t>
            </a:r>
            <a:endParaRPr lang="en-US" sz="4200" kern="1200" spc="-300" dirty="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 rot="10800000" flipV="1">
            <a:off x="158970" y="3202241"/>
            <a:ext cx="2788920" cy="9509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8972" y="1220788"/>
            <a:ext cx="2804160" cy="1901825"/>
          </a:xfrm>
          <a:prstGeom prst="rect">
            <a:avLst/>
          </a:prstGeom>
          <a:gradFill>
            <a:gsLst>
              <a:gs pos="17000">
                <a:srgbClr val="FF8500"/>
              </a:gs>
              <a:gs pos="100000">
                <a:srgbClr val="DF7D1E">
                  <a:alpha val="53333"/>
                </a:srgbClr>
              </a:gs>
            </a:gsLst>
            <a:lin ang="6600000" scaled="0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" rotWithShape="0">
              <a:prstClr val="black">
                <a:alpha val="40000"/>
              </a:prstClr>
            </a:outerShdw>
          </a:effectLst>
        </p:spPr>
        <p:txBody>
          <a:bodyPr lIns="0" rIns="0" anchor="ctr"/>
          <a:lstStyle/>
          <a:p>
            <a:pPr marL="0" lvl="1" algn="ctr">
              <a:lnSpc>
                <a:spcPct val="90000"/>
              </a:lnSpc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Nominal</a:t>
            </a:r>
            <a:endParaRPr lang="en-US" sz="40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176377" y="1220788"/>
            <a:ext cx="2802891" cy="1900238"/>
          </a:xfrm>
          <a:prstGeom prst="rect">
            <a:avLst/>
          </a:prstGeom>
          <a:gradFill>
            <a:gsLst>
              <a:gs pos="17000">
                <a:srgbClr val="FF8500"/>
              </a:gs>
              <a:gs pos="100000">
                <a:srgbClr val="DF7D1E">
                  <a:alpha val="53333"/>
                </a:srgbClr>
              </a:gs>
            </a:gsLst>
            <a:lin ang="6600000" scaled="0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" rotWithShape="0">
              <a:prstClr val="black">
                <a:alpha val="40000"/>
              </a:prstClr>
            </a:outerShdw>
          </a:effectLst>
        </p:spPr>
        <p:txBody>
          <a:bodyPr lIns="0" rIns="0" anchor="ctr"/>
          <a:lstStyle/>
          <a:p>
            <a:pPr marL="0" lvl="1" algn="ctr">
              <a:lnSpc>
                <a:spcPct val="90000"/>
              </a:lnSpc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Ordinal</a:t>
            </a:r>
            <a:endParaRPr lang="en-US" sz="40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74211" y="3455987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Naming or Labeling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9368" y="4264025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dirty="0">
              <a:latin typeface="Century Gothic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184313" y="3455987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Ordering of Categories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174855" y="1220788"/>
            <a:ext cx="2802891" cy="1900238"/>
          </a:xfrm>
          <a:prstGeom prst="rect">
            <a:avLst/>
          </a:prstGeom>
          <a:gradFill>
            <a:gsLst>
              <a:gs pos="17000">
                <a:srgbClr val="FF8500"/>
              </a:gs>
              <a:gs pos="100000">
                <a:srgbClr val="DF7D1E">
                  <a:alpha val="53333"/>
                </a:srgbClr>
              </a:gs>
            </a:gsLst>
            <a:lin ang="6600000" scaled="0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" rotWithShape="0">
              <a:prstClr val="black">
                <a:alpha val="40000"/>
              </a:prstClr>
            </a:outerShdw>
          </a:effectLst>
        </p:spPr>
        <p:txBody>
          <a:bodyPr lIns="0" rIns="0" anchor="ctr"/>
          <a:lstStyle/>
          <a:p>
            <a:pPr marL="0" lvl="1" algn="ctr">
              <a:lnSpc>
                <a:spcPct val="90000"/>
              </a:lnSpc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Interval/</a:t>
            </a:r>
          </a:p>
          <a:p>
            <a:pPr marL="0" lvl="1" algn="ctr">
              <a:lnSpc>
                <a:spcPct val="90000"/>
              </a:lnSpc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Ratio</a:t>
            </a:r>
            <a:endParaRPr lang="en-US" sz="40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 rot="10800000" flipV="1">
            <a:off x="6174854" y="3202243"/>
            <a:ext cx="2796535" cy="9509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174854" y="3344753"/>
            <a:ext cx="3505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Ordering and Exact </a:t>
            </a:r>
          </a:p>
          <a:p>
            <a:r>
              <a:rPr lang="en-US" dirty="0" smtClean="0">
                <a:latin typeface="Century Gothic" pitchFamily="34" charset="0"/>
              </a:rPr>
              <a:t>Distances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8" name="Content Placeholder 3"/>
          <p:cNvSpPr txBox="1">
            <a:spLocks/>
          </p:cNvSpPr>
          <p:nvPr/>
        </p:nvSpPr>
        <p:spPr>
          <a:xfrm>
            <a:off x="158970" y="4633913"/>
            <a:ext cx="8534401" cy="1263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5000"/>
              </a:lnSpc>
              <a:spcBef>
                <a:spcPts val="1200"/>
              </a:spcBef>
              <a:buFont typeface="Arial" pitchFamily="34" charset="0"/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7200" indent="-22860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Century Gothic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57200" indent="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5800" indent="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There are different ways to measure the same variable</a:t>
            </a:r>
          </a:p>
          <a:p>
            <a:pPr lvl="1"/>
            <a:r>
              <a:rPr lang="en-US" dirty="0" smtClean="0"/>
              <a:t>Ordinal variables can be treated </a:t>
            </a:r>
            <a:r>
              <a:rPr lang="en-US" smtClean="0"/>
              <a:t>as interval/ratio </a:t>
            </a:r>
            <a:r>
              <a:rPr lang="en-US" dirty="0" smtClean="0"/>
              <a:t>variables if the distances between response categories are assumed to be 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61588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5" grpId="0" animBg="1"/>
      <p:bldP spid="6" grpId="0" animBg="1"/>
      <p:bldP spid="8" grpId="0" animBg="1"/>
      <p:bldP spid="10" grpId="0"/>
      <p:bldP spid="11" grpId="0"/>
      <p:bldP spid="15" grpId="0"/>
      <p:bldP spid="21" grpId="0" animBg="1"/>
      <p:bldP spid="22" grpId="0" animBg="1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sosceles Triangle 94"/>
          <p:cNvSpPr>
            <a:spLocks noChangeArrowheads="1"/>
          </p:cNvSpPr>
          <p:nvPr/>
        </p:nvSpPr>
        <p:spPr bwMode="auto">
          <a:xfrm flipV="1">
            <a:off x="4552156" y="2149608"/>
            <a:ext cx="449262" cy="106363"/>
          </a:xfrm>
          <a:prstGeom prst="triangle">
            <a:avLst>
              <a:gd name="adj" fmla="val 50000"/>
            </a:avLst>
          </a:prstGeom>
          <a:solidFill>
            <a:srgbClr val="FF7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sz="2400">
              <a:latin typeface="Tahoma" pitchFamily="34" charset="0"/>
            </a:endParaRPr>
          </a:p>
        </p:txBody>
      </p:sp>
      <p:sp>
        <p:nvSpPr>
          <p:cNvPr id="26626" name="Isosceles Triangle 95"/>
          <p:cNvSpPr>
            <a:spLocks noChangeArrowheads="1"/>
          </p:cNvSpPr>
          <p:nvPr/>
        </p:nvSpPr>
        <p:spPr bwMode="auto">
          <a:xfrm flipV="1">
            <a:off x="4579938" y="2832989"/>
            <a:ext cx="449262" cy="104775"/>
          </a:xfrm>
          <a:prstGeom prst="triangle">
            <a:avLst>
              <a:gd name="adj" fmla="val 50000"/>
            </a:avLst>
          </a:prstGeom>
          <a:solidFill>
            <a:srgbClr val="FF7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sz="2400">
              <a:latin typeface="Tahoma" pitchFamily="34" charset="0"/>
            </a:endParaRPr>
          </a:p>
        </p:txBody>
      </p:sp>
      <p:sp>
        <p:nvSpPr>
          <p:cNvPr id="26627" name="Isosceles Triangle 101"/>
          <p:cNvSpPr>
            <a:spLocks noChangeArrowheads="1"/>
          </p:cNvSpPr>
          <p:nvPr/>
        </p:nvSpPr>
        <p:spPr bwMode="auto">
          <a:xfrm flipV="1">
            <a:off x="4579938" y="3540160"/>
            <a:ext cx="449262" cy="104775"/>
          </a:xfrm>
          <a:prstGeom prst="triangle">
            <a:avLst>
              <a:gd name="adj" fmla="val 50000"/>
            </a:avLst>
          </a:prstGeom>
          <a:solidFill>
            <a:srgbClr val="FF7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sz="2400">
              <a:latin typeface="Tahoma" pitchFamily="34" charset="0"/>
            </a:endParaRPr>
          </a:p>
        </p:txBody>
      </p:sp>
      <p:sp>
        <p:nvSpPr>
          <p:cNvPr id="26628" name="Isosceles Triangle 102"/>
          <p:cNvSpPr>
            <a:spLocks noChangeArrowheads="1"/>
          </p:cNvSpPr>
          <p:nvPr/>
        </p:nvSpPr>
        <p:spPr bwMode="auto">
          <a:xfrm flipV="1">
            <a:off x="4579938" y="4269119"/>
            <a:ext cx="449262" cy="106363"/>
          </a:xfrm>
          <a:prstGeom prst="triangle">
            <a:avLst>
              <a:gd name="adj" fmla="val 50000"/>
            </a:avLst>
          </a:prstGeom>
          <a:solidFill>
            <a:srgbClr val="FF7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sz="2400">
              <a:latin typeface="Tahoma" pitchFamily="34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1504198" y="1290292"/>
            <a:ext cx="6545178" cy="79681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>
                <a:alpha val="39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tIns="137160" rIns="45720" bIns="137160" anchor="ctr">
            <a:spAutoFit/>
          </a:bodyPr>
          <a:lstStyle/>
          <a:p>
            <a:pPr marL="0" lvl="1" algn="ctr">
              <a:lnSpc>
                <a:spcPct val="90000"/>
              </a:lnSpc>
              <a:buClr>
                <a:srgbClr val="C00000"/>
              </a:buClr>
              <a:buSzPct val="100000"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Century Gothic" pitchFamily="34" charset="0"/>
                <a:cs typeface="Arial" pitchFamily="34" charset="0"/>
              </a:rPr>
              <a:t>Understand who the consumers and producers of social research are</a:t>
            </a:r>
            <a:endParaRPr lang="en-US" sz="1600" b="1" dirty="0">
              <a:solidFill>
                <a:srgbClr val="FFFFFF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1504198" y="2255971"/>
            <a:ext cx="6545178" cy="5516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>
                <a:alpha val="39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tIns="137160" rIns="45720" bIns="137160" anchor="ctr">
            <a:spAutoFit/>
          </a:bodyPr>
          <a:lstStyle/>
          <a:p>
            <a:pPr marL="0" lvl="1" algn="ctr">
              <a:lnSpc>
                <a:spcPct val="90000"/>
              </a:lnSpc>
              <a:buClr>
                <a:srgbClr val="C00000"/>
              </a:buClr>
              <a:buSzPct val="100000"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Century Gothic" pitchFamily="34" charset="0"/>
                <a:cs typeface="Arial" pitchFamily="34" charset="0"/>
              </a:rPr>
              <a:t>Understand the core concepts and terms of social research</a:t>
            </a:r>
            <a:endParaRPr lang="en-US" sz="1600" b="1" dirty="0">
              <a:solidFill>
                <a:srgbClr val="FFFFFF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1504198" y="2988520"/>
            <a:ext cx="6545178" cy="5516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>
                <a:alpha val="39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tIns="137160" rIns="45720" bIns="137160" anchor="ctr">
            <a:spAutoFit/>
          </a:bodyPr>
          <a:lstStyle/>
          <a:p>
            <a:pPr marL="0" lvl="1" algn="ctr">
              <a:lnSpc>
                <a:spcPct val="90000"/>
              </a:lnSpc>
              <a:buClr>
                <a:srgbClr val="C00000"/>
              </a:buClr>
              <a:buSzPct val="100000"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Century Gothic" pitchFamily="34" charset="0"/>
                <a:cs typeface="Arial" pitchFamily="34" charset="0"/>
              </a:rPr>
              <a:t>Distinguish between the various forms of social research</a:t>
            </a:r>
            <a:endParaRPr lang="en-US" sz="1600" b="1" dirty="0">
              <a:solidFill>
                <a:srgbClr val="FFFFFF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1504198" y="3670313"/>
            <a:ext cx="6545178" cy="5516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>
                <a:alpha val="39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tIns="137160" rIns="45720" bIns="137160" anchor="ctr">
            <a:spAutoFit/>
          </a:bodyPr>
          <a:lstStyle/>
          <a:p>
            <a:pPr marL="0" lvl="1" algn="ctr">
              <a:lnSpc>
                <a:spcPct val="90000"/>
              </a:lnSpc>
              <a:buClr>
                <a:srgbClr val="C00000"/>
              </a:buClr>
              <a:buSzPct val="100000"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Century Gothic" pitchFamily="34" charset="0"/>
                <a:cs typeface="Arial" pitchFamily="34" charset="0"/>
              </a:rPr>
              <a:t>Understand why social researchers test hypotheses</a:t>
            </a:r>
            <a:endParaRPr lang="en-US" sz="1600" b="1" dirty="0">
              <a:solidFill>
                <a:srgbClr val="FFFFFF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83" name="Rounded Rectangle 82"/>
          <p:cNvSpPr/>
          <p:nvPr/>
        </p:nvSpPr>
        <p:spPr bwMode="auto">
          <a:xfrm>
            <a:off x="1531980" y="4347679"/>
            <a:ext cx="6545178" cy="5516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>
                <a:alpha val="39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tIns="137160" rIns="45720" bIns="137160" anchor="ctr">
            <a:spAutoFit/>
          </a:bodyPr>
          <a:lstStyle/>
          <a:p>
            <a:pPr marL="0" lvl="1" algn="ctr">
              <a:lnSpc>
                <a:spcPct val="90000"/>
              </a:lnSpc>
              <a:buClr>
                <a:srgbClr val="C00000"/>
              </a:buClr>
              <a:buSzPct val="100000"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Century Gothic" pitchFamily="34" charset="0"/>
                <a:cs typeface="Arial" pitchFamily="34" charset="0"/>
              </a:rPr>
              <a:t>Understand the stages of social research</a:t>
            </a:r>
            <a:endParaRPr lang="en-US" sz="1600" b="1" dirty="0">
              <a:solidFill>
                <a:srgbClr val="FFFFFF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07" name="Rectangle 2"/>
          <p:cNvSpPr txBox="1">
            <a:spLocks noChangeArrowheads="1"/>
          </p:cNvSpPr>
          <p:nvPr/>
        </p:nvSpPr>
        <p:spPr bwMode="auto">
          <a:xfrm>
            <a:off x="609600" y="200025"/>
            <a:ext cx="83343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3200" kern="0" dirty="0">
                <a:solidFill>
                  <a:srgbClr val="FFFFFF"/>
                </a:solidFill>
                <a:latin typeface="Century Gothic" pitchFamily="34" charset="0"/>
                <a:ea typeface="+mj-ea"/>
                <a:cs typeface="+mj-cs"/>
              </a:rPr>
              <a:t>CHAPTER </a:t>
            </a:r>
            <a:r>
              <a:rPr lang="en-US" sz="3200" kern="0" dirty="0" smtClean="0">
                <a:solidFill>
                  <a:srgbClr val="FFFFFF"/>
                </a:solidFill>
                <a:latin typeface="Century Gothic" pitchFamily="34" charset="0"/>
                <a:ea typeface="+mj-ea"/>
                <a:cs typeface="+mj-cs"/>
              </a:rPr>
              <a:t>OBJECTIVES</a:t>
            </a:r>
            <a:endParaRPr lang="en-US" sz="3200" kern="0" dirty="0">
              <a:solidFill>
                <a:srgbClr val="FFFFFF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-1" y="1417789"/>
            <a:ext cx="541421" cy="602396"/>
          </a:xfrm>
          <a:prstGeom prst="rect">
            <a:avLst/>
          </a:prstGeom>
          <a:solidFill>
            <a:srgbClr val="FF74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.1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-2" y="2230593"/>
            <a:ext cx="541421" cy="602396"/>
          </a:xfrm>
          <a:prstGeom prst="rect">
            <a:avLst/>
          </a:prstGeom>
          <a:solidFill>
            <a:srgbClr val="FF74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1.2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0" y="2937764"/>
            <a:ext cx="541421" cy="570481"/>
          </a:xfrm>
          <a:prstGeom prst="rect">
            <a:avLst/>
          </a:prstGeom>
          <a:solidFill>
            <a:srgbClr val="FF74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.3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0" y="3619557"/>
            <a:ext cx="541421" cy="602396"/>
          </a:xfrm>
          <a:prstGeom prst="rect">
            <a:avLst/>
          </a:prstGeom>
          <a:solidFill>
            <a:srgbClr val="FF74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.4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-4" y="4322301"/>
            <a:ext cx="541421" cy="602396"/>
          </a:xfrm>
          <a:prstGeom prst="rect">
            <a:avLst/>
          </a:prstGeom>
          <a:solidFill>
            <a:srgbClr val="FF74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.5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-5" y="5033756"/>
            <a:ext cx="541421" cy="602396"/>
          </a:xfrm>
          <a:prstGeom prst="rect">
            <a:avLst/>
          </a:prstGeom>
          <a:solidFill>
            <a:srgbClr val="FF74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1.6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-4" y="5845739"/>
            <a:ext cx="541421" cy="602396"/>
          </a:xfrm>
          <a:prstGeom prst="rect">
            <a:avLst/>
          </a:prstGeom>
          <a:solidFill>
            <a:srgbClr val="FF74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1.7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504198" y="5059134"/>
            <a:ext cx="6545178" cy="5516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>
                <a:alpha val="39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tIns="137160" rIns="45720" bIns="137160" anchor="ctr">
            <a:spAutoFit/>
          </a:bodyPr>
          <a:lstStyle/>
          <a:p>
            <a:pPr marL="0" lvl="1" algn="ctr">
              <a:lnSpc>
                <a:spcPct val="90000"/>
              </a:lnSpc>
              <a:buClr>
                <a:srgbClr val="C00000"/>
              </a:buClr>
              <a:buSzPct val="100000"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Century Gothic" pitchFamily="34" charset="0"/>
                <a:cs typeface="Arial" pitchFamily="34" charset="0"/>
              </a:rPr>
              <a:t>Distinguish between the three levels of measurement </a:t>
            </a:r>
            <a:endParaRPr lang="en-US" sz="1600" b="1" dirty="0">
              <a:solidFill>
                <a:srgbClr val="FFFFFF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6" name="Isosceles Triangle 102"/>
          <p:cNvSpPr>
            <a:spLocks noChangeArrowheads="1"/>
          </p:cNvSpPr>
          <p:nvPr/>
        </p:nvSpPr>
        <p:spPr bwMode="auto">
          <a:xfrm flipV="1">
            <a:off x="4552156" y="4912761"/>
            <a:ext cx="449262" cy="106363"/>
          </a:xfrm>
          <a:prstGeom prst="triangle">
            <a:avLst>
              <a:gd name="adj" fmla="val 50000"/>
            </a:avLst>
          </a:prstGeom>
          <a:solidFill>
            <a:srgbClr val="FF7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sz="2400">
              <a:latin typeface="Tahoma" pitchFamily="34" charset="0"/>
            </a:endParaRPr>
          </a:p>
        </p:txBody>
      </p:sp>
      <p:sp>
        <p:nvSpPr>
          <p:cNvPr id="27" name="Isosceles Triangle 102"/>
          <p:cNvSpPr>
            <a:spLocks noChangeArrowheads="1"/>
          </p:cNvSpPr>
          <p:nvPr/>
        </p:nvSpPr>
        <p:spPr bwMode="auto">
          <a:xfrm flipV="1">
            <a:off x="4579938" y="5642167"/>
            <a:ext cx="449262" cy="106363"/>
          </a:xfrm>
          <a:prstGeom prst="triangle">
            <a:avLst>
              <a:gd name="adj" fmla="val 50000"/>
            </a:avLst>
          </a:prstGeom>
          <a:solidFill>
            <a:srgbClr val="FF7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sz="2400">
              <a:latin typeface="Tahoma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1531980" y="5748530"/>
            <a:ext cx="6545178" cy="79681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>
                <a:alpha val="39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tIns="137160" rIns="45720" bIns="137160" anchor="ctr">
            <a:spAutoFit/>
          </a:bodyPr>
          <a:lstStyle/>
          <a:p>
            <a:pPr marL="0" lvl="1" algn="ctr">
              <a:lnSpc>
                <a:spcPct val="90000"/>
              </a:lnSpc>
              <a:buClr>
                <a:srgbClr val="C00000"/>
              </a:buClr>
              <a:buSzPct val="100000"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Century Gothic" pitchFamily="34" charset="0"/>
                <a:cs typeface="Arial" pitchFamily="34" charset="0"/>
              </a:rPr>
              <a:t>Distinguish between the descriptive and decision-making functions of statistics </a:t>
            </a:r>
            <a:endParaRPr lang="en-US" sz="1600" b="1" dirty="0">
              <a:solidFill>
                <a:srgbClr val="FFFFFF"/>
              </a:solidFill>
              <a:latin typeface="Century Gothic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5757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1143000" cy="914400"/>
          </a:xfrm>
          <a:prstGeom prst="rect">
            <a:avLst/>
          </a:prstGeom>
          <a:solidFill>
            <a:srgbClr val="FF85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0" y="0"/>
            <a:ext cx="1143000" cy="914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R="0" lvl="0" indent="-342900" algn="ctr" fontAlgn="auto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b="1" spc="-300" dirty="0" smtClean="0">
                <a:solidFill>
                  <a:srgbClr val="FFFFFF"/>
                </a:solidFill>
                <a:latin typeface="Century Gothic" pitchFamily="34" charset="0"/>
              </a:rPr>
              <a:t>1.6</a:t>
            </a:r>
            <a:endParaRPr lang="en-US" sz="3600" b="1" spc="-300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0300" y="6155033"/>
            <a:ext cx="4444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Figure 1.1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" name="Picture 1" descr="M01_LEVI5484_12_SE_C01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2" t="13260" r="13347" b="40307"/>
          <a:stretch/>
        </p:blipFill>
        <p:spPr>
          <a:xfrm>
            <a:off x="786148" y="0"/>
            <a:ext cx="7732966" cy="64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79709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Distinguish between the </a:t>
            </a:r>
            <a:r>
              <a:rPr lang="en-US" sz="2800" b="1" dirty="0" smtClean="0"/>
              <a:t>descriptive </a:t>
            </a:r>
            <a:r>
              <a:rPr lang="en-US" sz="2800" dirty="0" smtClean="0"/>
              <a:t>and </a:t>
            </a:r>
            <a:r>
              <a:rPr lang="en-US" sz="2800" b="1" dirty="0" smtClean="0"/>
              <a:t>decision-making </a:t>
            </a:r>
            <a:r>
              <a:rPr lang="en-US" sz="2800" dirty="0" smtClean="0"/>
              <a:t>functions of statistics</a:t>
            </a:r>
            <a:endParaRPr lang="en-US" sz="2800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</a:p>
          <a:p>
            <a:pPr lvl="1"/>
            <a:r>
              <a:rPr lang="en-US" dirty="0" smtClean="0"/>
              <a:t>After this lecture, you should be able to complete the following Learning Outcomes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1.7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1686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389972" y="1955332"/>
            <a:ext cx="4182028" cy="3546050"/>
          </a:xfrm>
          <a:prstGeom prst="rect">
            <a:avLst/>
          </a:prstGeom>
          <a:solidFill>
            <a:srgbClr val="8EB4E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latinLnBrk="0" hangingPunct="1">
              <a:lnSpc>
                <a:spcPct val="90000"/>
              </a:lnSpc>
              <a:buClrTx/>
              <a:buSzTx/>
              <a:buFontTx/>
              <a:buNone/>
              <a:tabLst/>
            </a:pPr>
            <a:endParaRPr lang="en-US" b="1" smtClean="0">
              <a:solidFill>
                <a:schemeClr val="bg1"/>
              </a:solidFill>
              <a:effectLst/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571999" y="1955332"/>
            <a:ext cx="4182028" cy="3546050"/>
          </a:xfrm>
          <a:prstGeom prst="rect">
            <a:avLst/>
          </a:prstGeom>
          <a:solidFill>
            <a:srgbClr val="8EB4E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latinLnBrk="0" hangingPunct="1">
              <a:lnSpc>
                <a:spcPct val="90000"/>
              </a:lnSpc>
              <a:buClrTx/>
              <a:buSzTx/>
              <a:buFontTx/>
              <a:buNone/>
              <a:tabLst/>
            </a:pPr>
            <a:endParaRPr lang="en-US" b="1" smtClean="0">
              <a:solidFill>
                <a:schemeClr val="bg1"/>
              </a:solidFill>
              <a:effectLst/>
              <a:latin typeface="Century Gothic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Functions of Statistics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1.7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267857" y="3728357"/>
            <a:ext cx="4582886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09598" y="1955332"/>
            <a:ext cx="3742776" cy="646331"/>
          </a:xfrm>
          <a:prstGeom prst="rect">
            <a:avLst/>
          </a:prstGeom>
          <a:noFill/>
          <a:ln w="3175">
            <a:noFill/>
          </a:ln>
          <a:effectLst/>
        </p:spPr>
        <p:txBody>
          <a:bodyPr wrap="square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kern="0" dirty="0" smtClean="0">
                <a:solidFill>
                  <a:schemeClr val="bg1"/>
                </a:solidFill>
                <a:cs typeface="Arial" pitchFamily="34" charset="0"/>
              </a:rPr>
              <a:t>Description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91626" y="2007724"/>
            <a:ext cx="3742774" cy="646331"/>
          </a:xfrm>
          <a:prstGeom prst="rect">
            <a:avLst/>
          </a:prstGeom>
          <a:noFill/>
          <a:ln w="3175">
            <a:noFill/>
          </a:ln>
          <a:effectLst/>
        </p:spPr>
        <p:txBody>
          <a:bodyPr wrap="square" anchor="ctr" anchorCtr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n-US" sz="4000" b="1" kern="0" dirty="0" smtClean="0">
                <a:solidFill>
                  <a:schemeClr val="bg1"/>
                </a:solidFill>
                <a:cs typeface="Arial" pitchFamily="34" charset="0"/>
              </a:rPr>
              <a:t>Decisions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122934C-953F-474B-81B8-245D59916AC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9972" y="2851194"/>
            <a:ext cx="4169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Frequency and grouped-frequency distributions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Graphs and </a:t>
            </a:r>
            <a:r>
              <a:rPr lang="en-US" dirty="0"/>
              <a:t>t</a:t>
            </a:r>
            <a:r>
              <a:rPr lang="en-US" dirty="0" smtClean="0"/>
              <a:t>ables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Arithmetic averages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59300" y="2873219"/>
            <a:ext cx="4169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Inferences and generalizations from a sample to a population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Testing hypotheses regarding the nature of social reality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722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sosceles Triangle 94"/>
          <p:cNvSpPr>
            <a:spLocks noChangeArrowheads="1"/>
          </p:cNvSpPr>
          <p:nvPr/>
        </p:nvSpPr>
        <p:spPr bwMode="auto">
          <a:xfrm flipV="1">
            <a:off x="4524374" y="2251410"/>
            <a:ext cx="449262" cy="106363"/>
          </a:xfrm>
          <a:prstGeom prst="triangle">
            <a:avLst>
              <a:gd name="adj" fmla="val 50000"/>
            </a:avLst>
          </a:prstGeom>
          <a:solidFill>
            <a:srgbClr val="FF7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sz="2400">
              <a:latin typeface="Tahoma" pitchFamily="34" charset="0"/>
            </a:endParaRPr>
          </a:p>
        </p:txBody>
      </p:sp>
      <p:sp>
        <p:nvSpPr>
          <p:cNvPr id="26626" name="Isosceles Triangle 95"/>
          <p:cNvSpPr>
            <a:spLocks noChangeArrowheads="1"/>
          </p:cNvSpPr>
          <p:nvPr/>
        </p:nvSpPr>
        <p:spPr bwMode="auto">
          <a:xfrm flipV="1">
            <a:off x="4552156" y="3397692"/>
            <a:ext cx="449262" cy="104775"/>
          </a:xfrm>
          <a:prstGeom prst="triangle">
            <a:avLst>
              <a:gd name="adj" fmla="val 50000"/>
            </a:avLst>
          </a:prstGeom>
          <a:solidFill>
            <a:srgbClr val="FF7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sz="2400">
              <a:latin typeface="Tahoma" pitchFamily="34" charset="0"/>
            </a:endParaRPr>
          </a:p>
        </p:txBody>
      </p:sp>
      <p:sp>
        <p:nvSpPr>
          <p:cNvPr id="26627" name="Isosceles Triangle 101"/>
          <p:cNvSpPr>
            <a:spLocks noChangeArrowheads="1"/>
          </p:cNvSpPr>
          <p:nvPr/>
        </p:nvSpPr>
        <p:spPr bwMode="auto">
          <a:xfrm flipV="1">
            <a:off x="4552156" y="4275321"/>
            <a:ext cx="449262" cy="104775"/>
          </a:xfrm>
          <a:prstGeom prst="triangle">
            <a:avLst>
              <a:gd name="adj" fmla="val 50000"/>
            </a:avLst>
          </a:prstGeom>
          <a:solidFill>
            <a:srgbClr val="FF7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sz="2400">
              <a:latin typeface="Tahoma" pitchFamily="34" charset="0"/>
            </a:endParaRPr>
          </a:p>
        </p:txBody>
      </p:sp>
      <p:sp>
        <p:nvSpPr>
          <p:cNvPr id="26628" name="Isosceles Triangle 102"/>
          <p:cNvSpPr>
            <a:spLocks noChangeArrowheads="1"/>
          </p:cNvSpPr>
          <p:nvPr/>
        </p:nvSpPr>
        <p:spPr bwMode="auto">
          <a:xfrm flipV="1">
            <a:off x="4552156" y="4579181"/>
            <a:ext cx="449262" cy="106363"/>
          </a:xfrm>
          <a:prstGeom prst="triangle">
            <a:avLst>
              <a:gd name="adj" fmla="val 50000"/>
            </a:avLst>
          </a:prstGeom>
          <a:solidFill>
            <a:srgbClr val="FF7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sz="2400">
              <a:latin typeface="Tahoma" pitchFamily="34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1531981" y="1699770"/>
            <a:ext cx="6545178" cy="5516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>
                <a:alpha val="39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tIns="137160" rIns="45720" bIns="137160" anchor="ctr">
            <a:spAutoFit/>
          </a:bodyPr>
          <a:lstStyle/>
          <a:p>
            <a:pPr marL="0" lvl="1" algn="ctr">
              <a:lnSpc>
                <a:spcPct val="90000"/>
              </a:lnSpc>
              <a:buClr>
                <a:srgbClr val="C00000"/>
              </a:buClr>
              <a:buSzPct val="100000"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Century Gothic" pitchFamily="34" charset="0"/>
                <a:cs typeface="Arial" pitchFamily="34" charset="0"/>
              </a:rPr>
              <a:t>There are various  consumers and producers of social research</a:t>
            </a:r>
            <a:endParaRPr lang="en-US" sz="1600" b="1" dirty="0">
              <a:solidFill>
                <a:srgbClr val="FFFFFF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1504198" y="2357773"/>
            <a:ext cx="6545178" cy="104198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>
                <a:alpha val="39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tIns="137160" rIns="45720" bIns="137160" anchor="ctr">
            <a:spAutoFit/>
          </a:bodyPr>
          <a:lstStyle/>
          <a:p>
            <a:pPr marL="0" lvl="1" algn="ctr">
              <a:lnSpc>
                <a:spcPct val="90000"/>
              </a:lnSpc>
              <a:buClr>
                <a:srgbClr val="C00000"/>
              </a:buClr>
              <a:buSzPct val="100000"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Century Gothic" pitchFamily="34" charset="0"/>
                <a:cs typeface="Arial" pitchFamily="34" charset="0"/>
              </a:rPr>
              <a:t>Variables, constants, units of observation, hypotheses, independent variables, and dependent variables are encountered regularly by social researchers</a:t>
            </a:r>
            <a:endParaRPr lang="en-US" sz="1600" b="1" dirty="0">
              <a:solidFill>
                <a:srgbClr val="FFFFFF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1504197" y="3502467"/>
            <a:ext cx="6545178" cy="104198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>
                <a:alpha val="39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tIns="137160" rIns="45720" bIns="137160" anchor="ctr">
            <a:spAutoFit/>
          </a:bodyPr>
          <a:lstStyle/>
          <a:p>
            <a:pPr marL="0" lvl="1" algn="ctr">
              <a:lnSpc>
                <a:spcPct val="90000"/>
              </a:lnSpc>
              <a:buClr>
                <a:srgbClr val="C00000"/>
              </a:buClr>
              <a:buSzPct val="100000"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Century Gothic" pitchFamily="34" charset="0"/>
                <a:cs typeface="Arial" pitchFamily="34" charset="0"/>
              </a:rPr>
              <a:t>Experiments, surveys, content analyses, participant observation, secondary analyses, and meta-analyses are forms of research commonly used by social researchers </a:t>
            </a:r>
            <a:endParaRPr lang="en-US" sz="1600" b="1" dirty="0">
              <a:solidFill>
                <a:srgbClr val="FFFFFF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1504198" y="4685544"/>
            <a:ext cx="6545178" cy="79681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>
                <a:alpha val="39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tIns="137160" rIns="45720" bIns="137160" anchor="ctr">
            <a:spAutoFit/>
          </a:bodyPr>
          <a:lstStyle/>
          <a:p>
            <a:pPr marL="0" lvl="1" algn="ctr">
              <a:lnSpc>
                <a:spcPct val="90000"/>
              </a:lnSpc>
              <a:buClr>
                <a:srgbClr val="C00000"/>
              </a:buClr>
              <a:buSzPct val="100000"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Century Gothic" pitchFamily="34" charset="0"/>
                <a:cs typeface="Arial" pitchFamily="34" charset="0"/>
              </a:rPr>
              <a:t>Social researchers test hypotheses to avoid the acceptance of invalid conclusions </a:t>
            </a:r>
            <a:endParaRPr lang="en-US" sz="1600" b="1" dirty="0">
              <a:solidFill>
                <a:srgbClr val="FFFFFF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07" name="Rectangle 2"/>
          <p:cNvSpPr txBox="1">
            <a:spLocks noChangeArrowheads="1"/>
          </p:cNvSpPr>
          <p:nvPr/>
        </p:nvSpPr>
        <p:spPr bwMode="auto">
          <a:xfrm>
            <a:off x="609599" y="0"/>
            <a:ext cx="83343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3200" kern="0" dirty="0" smtClean="0">
                <a:solidFill>
                  <a:srgbClr val="FFFFFF"/>
                </a:solidFill>
                <a:latin typeface="Century Gothic" pitchFamily="34" charset="0"/>
                <a:ea typeface="+mj-ea"/>
                <a:cs typeface="+mj-cs"/>
              </a:rPr>
              <a:t>CHAPTER SUMMARY</a:t>
            </a:r>
            <a:endParaRPr lang="en-US" sz="3200" kern="0" dirty="0">
              <a:solidFill>
                <a:srgbClr val="FFFFFF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-27786" y="1674392"/>
            <a:ext cx="541421" cy="602396"/>
          </a:xfrm>
          <a:prstGeom prst="rect">
            <a:avLst/>
          </a:prstGeom>
          <a:solidFill>
            <a:srgbClr val="FF74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.1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-27784" y="2577568"/>
            <a:ext cx="541421" cy="602396"/>
          </a:xfrm>
          <a:prstGeom prst="rect">
            <a:avLst/>
          </a:prstGeom>
          <a:solidFill>
            <a:srgbClr val="FF74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1.2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-27782" y="3738219"/>
            <a:ext cx="541421" cy="570481"/>
          </a:xfrm>
          <a:prstGeom prst="rect">
            <a:avLst/>
          </a:prstGeom>
          <a:solidFill>
            <a:srgbClr val="FF74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.3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-27785" y="4782753"/>
            <a:ext cx="541421" cy="602396"/>
          </a:xfrm>
          <a:prstGeom prst="rect">
            <a:avLst/>
          </a:prstGeom>
          <a:solidFill>
            <a:srgbClr val="FF74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.4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64848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ounded Rectangle 82"/>
          <p:cNvSpPr/>
          <p:nvPr/>
        </p:nvSpPr>
        <p:spPr bwMode="auto">
          <a:xfrm>
            <a:off x="1504197" y="2221889"/>
            <a:ext cx="6545178" cy="104198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>
                <a:alpha val="39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tIns="137160" rIns="45720" bIns="137160" anchor="ctr">
            <a:spAutoFit/>
          </a:bodyPr>
          <a:lstStyle/>
          <a:p>
            <a:pPr marL="0" lvl="1" algn="ctr">
              <a:lnSpc>
                <a:spcPct val="90000"/>
              </a:lnSpc>
              <a:buClr>
                <a:srgbClr val="C00000"/>
              </a:buClr>
              <a:buSzPct val="100000"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Century Gothic" pitchFamily="34" charset="0"/>
                <a:cs typeface="Arial" pitchFamily="34" charset="0"/>
              </a:rPr>
              <a:t>Social research goes through specific stages from developing hypotheses and instruments, collecting and analyzing data, to interpreting and communicating results</a:t>
            </a:r>
            <a:endParaRPr lang="en-US" sz="1600" b="1" dirty="0">
              <a:solidFill>
                <a:srgbClr val="FFFFFF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07" name="Rectangle 2"/>
          <p:cNvSpPr txBox="1">
            <a:spLocks noChangeArrowheads="1"/>
          </p:cNvSpPr>
          <p:nvPr/>
        </p:nvSpPr>
        <p:spPr bwMode="auto">
          <a:xfrm>
            <a:off x="609599" y="0"/>
            <a:ext cx="83343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3200" kern="0" dirty="0" smtClean="0">
                <a:solidFill>
                  <a:srgbClr val="FFFFFF"/>
                </a:solidFill>
                <a:latin typeface="Century Gothic" pitchFamily="34" charset="0"/>
                <a:ea typeface="+mj-ea"/>
                <a:cs typeface="+mj-cs"/>
              </a:rPr>
              <a:t>CHAPTER SUMMARY</a:t>
            </a:r>
            <a:endParaRPr lang="en-US" sz="3200" kern="0" dirty="0">
              <a:solidFill>
                <a:srgbClr val="FFFFFF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0" y="2441684"/>
            <a:ext cx="541421" cy="602396"/>
          </a:xfrm>
          <a:prstGeom prst="rect">
            <a:avLst/>
          </a:prstGeom>
          <a:solidFill>
            <a:srgbClr val="FF74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.5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-5" y="3494111"/>
            <a:ext cx="541421" cy="602396"/>
          </a:xfrm>
          <a:prstGeom prst="rect">
            <a:avLst/>
          </a:prstGeom>
          <a:solidFill>
            <a:srgbClr val="FF74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1.6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-4" y="4274701"/>
            <a:ext cx="541421" cy="602396"/>
          </a:xfrm>
          <a:prstGeom prst="rect">
            <a:avLst/>
          </a:prstGeom>
          <a:solidFill>
            <a:srgbClr val="FF74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1.7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504197" y="3396902"/>
            <a:ext cx="6545178" cy="79681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>
                <a:alpha val="39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tIns="137160" rIns="45720" bIns="137160" anchor="ctr">
            <a:spAutoFit/>
          </a:bodyPr>
          <a:lstStyle/>
          <a:p>
            <a:pPr marL="0" lvl="1" algn="ctr">
              <a:lnSpc>
                <a:spcPct val="90000"/>
              </a:lnSpc>
              <a:buClr>
                <a:srgbClr val="C00000"/>
              </a:buClr>
              <a:buSzPct val="100000"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Century Gothic" pitchFamily="34" charset="0"/>
                <a:cs typeface="Arial" pitchFamily="34" charset="0"/>
              </a:rPr>
              <a:t>Social researchers work with three levels of measurement: nominal, ordinal, and interval/ratio</a:t>
            </a:r>
            <a:endParaRPr lang="en-US" sz="1600" b="1" dirty="0">
              <a:solidFill>
                <a:srgbClr val="FFFFFF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6" name="Isosceles Triangle 102"/>
          <p:cNvSpPr>
            <a:spLocks noChangeArrowheads="1"/>
          </p:cNvSpPr>
          <p:nvPr/>
        </p:nvSpPr>
        <p:spPr bwMode="auto">
          <a:xfrm flipV="1">
            <a:off x="4552156" y="3272128"/>
            <a:ext cx="449262" cy="106363"/>
          </a:xfrm>
          <a:prstGeom prst="triangle">
            <a:avLst>
              <a:gd name="adj" fmla="val 50000"/>
            </a:avLst>
          </a:prstGeom>
          <a:solidFill>
            <a:srgbClr val="FF7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sz="2400">
              <a:latin typeface="Tahoma" pitchFamily="34" charset="0"/>
            </a:endParaRPr>
          </a:p>
        </p:txBody>
      </p:sp>
      <p:sp>
        <p:nvSpPr>
          <p:cNvPr id="27" name="Isosceles Triangle 102"/>
          <p:cNvSpPr>
            <a:spLocks noChangeArrowheads="1"/>
          </p:cNvSpPr>
          <p:nvPr/>
        </p:nvSpPr>
        <p:spPr bwMode="auto">
          <a:xfrm flipV="1">
            <a:off x="4552156" y="4193716"/>
            <a:ext cx="449262" cy="106363"/>
          </a:xfrm>
          <a:prstGeom prst="triangle">
            <a:avLst>
              <a:gd name="adj" fmla="val 50000"/>
            </a:avLst>
          </a:prstGeom>
          <a:solidFill>
            <a:srgbClr val="FF7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sz="2400">
              <a:latin typeface="Tahoma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1504197" y="4300079"/>
            <a:ext cx="6545178" cy="5516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bg1">
                <a:alpha val="39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" tIns="137160" rIns="45720" bIns="137160" anchor="ctr">
            <a:spAutoFit/>
          </a:bodyPr>
          <a:lstStyle/>
          <a:p>
            <a:pPr marL="0" lvl="1" algn="ctr">
              <a:lnSpc>
                <a:spcPct val="90000"/>
              </a:lnSpc>
              <a:buClr>
                <a:srgbClr val="C00000"/>
              </a:buClr>
              <a:buSzPct val="100000"/>
              <a:defRPr/>
            </a:pPr>
            <a:r>
              <a:rPr lang="en-US" sz="1600" b="1" dirty="0" smtClean="0">
                <a:solidFill>
                  <a:srgbClr val="FFFFFF"/>
                </a:solidFill>
                <a:latin typeface="Century Gothic" pitchFamily="34" charset="0"/>
                <a:cs typeface="Arial" pitchFamily="34" charset="0"/>
              </a:rPr>
              <a:t>Statistics can be used to describe data and make decisions</a:t>
            </a:r>
            <a:endParaRPr lang="en-US" sz="1600" b="1" dirty="0">
              <a:solidFill>
                <a:srgbClr val="FFFFFF"/>
              </a:solidFill>
              <a:latin typeface="Century Gothic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1431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Understand who the </a:t>
            </a:r>
            <a:r>
              <a:rPr lang="en-US" sz="2800" b="1" dirty="0" smtClean="0"/>
              <a:t>consumers </a:t>
            </a:r>
            <a:r>
              <a:rPr lang="en-US" sz="2800" dirty="0" smtClean="0"/>
              <a:t>and </a:t>
            </a:r>
            <a:r>
              <a:rPr lang="en-US" sz="2800" b="1" dirty="0" smtClean="0"/>
              <a:t>producers</a:t>
            </a:r>
            <a:r>
              <a:rPr lang="en-US" dirty="0"/>
              <a:t> </a:t>
            </a:r>
            <a:r>
              <a:rPr lang="en-US" dirty="0" smtClean="0"/>
              <a:t>of social research are</a:t>
            </a:r>
            <a:endParaRPr lang="en-US" sz="2800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</a:p>
          <a:p>
            <a:pPr lvl="1"/>
            <a:r>
              <a:rPr lang="en-US" dirty="0" smtClean="0"/>
              <a:t>After this lecture, you should be able to complete the following Learning Outcomes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3467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 rot="10800000" flipV="1">
            <a:off x="4657725" y="4116388"/>
            <a:ext cx="3495675" cy="9509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 bwMode="auto">
          <a:xfrm rot="10800000" flipV="1">
            <a:off x="4657725" y="5040313"/>
            <a:ext cx="3495675" cy="9509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10800000" flipV="1">
            <a:off x="4657725" y="3192463"/>
            <a:ext cx="3495675" cy="9509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 rot="10800000" flipV="1">
            <a:off x="1000125" y="4116388"/>
            <a:ext cx="3486150" cy="9509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 bwMode="auto">
          <a:xfrm rot="10800000" flipV="1">
            <a:off x="1000125" y="5040313"/>
            <a:ext cx="3486150" cy="9509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90118" name="Title 22"/>
          <p:cNvSpPr>
            <a:spLocks noGrp="1"/>
          </p:cNvSpPr>
          <p:nvPr>
            <p:ph type="title"/>
          </p:nvPr>
        </p:nvSpPr>
        <p:spPr/>
        <p:txBody>
          <a:bodyPr tIns="201168"/>
          <a:lstStyle/>
          <a:p>
            <a:pPr marL="171450">
              <a:lnSpc>
                <a:spcPct val="80000"/>
              </a:lnSpc>
            </a:pPr>
            <a:r>
              <a:rPr lang="en-US" dirty="0" smtClean="0"/>
              <a:t>The Nature of Social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 rtlCol="0" anchor="ctr" anchorCtr="1">
            <a:noAutofit/>
          </a:bodyPr>
          <a:lstStyle/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kern="1200" spc="-300" dirty="0">
                <a:solidFill>
                  <a:srgbClr val="FFFFFF"/>
                </a:solidFill>
                <a:ea typeface="+mn-ea"/>
                <a:cs typeface="+mn-cs"/>
              </a:rPr>
              <a:t>1.1</a:t>
            </a:r>
          </a:p>
        </p:txBody>
      </p:sp>
      <p:sp>
        <p:nvSpPr>
          <p:cNvPr id="5" name="Rectangle 4"/>
          <p:cNvSpPr/>
          <p:nvPr/>
        </p:nvSpPr>
        <p:spPr bwMode="auto">
          <a:xfrm rot="10800000" flipV="1">
            <a:off x="1000125" y="3192463"/>
            <a:ext cx="3486150" cy="9509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1222375"/>
            <a:ext cx="3505200" cy="1901825"/>
          </a:xfrm>
          <a:prstGeom prst="rect">
            <a:avLst/>
          </a:prstGeom>
          <a:gradFill>
            <a:gsLst>
              <a:gs pos="17000">
                <a:srgbClr val="FF8500"/>
              </a:gs>
              <a:gs pos="100000">
                <a:srgbClr val="DF7D1E">
                  <a:alpha val="53333"/>
                </a:srgbClr>
              </a:gs>
            </a:gsLst>
            <a:lin ang="6600000" scaled="0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" rotWithShape="0">
              <a:prstClr val="black">
                <a:alpha val="40000"/>
              </a:prstClr>
            </a:outerShdw>
          </a:effectLst>
        </p:spPr>
        <p:txBody>
          <a:bodyPr lIns="0" rIns="0" anchor="ctr"/>
          <a:lstStyle/>
          <a:p>
            <a:pPr marL="0" lvl="1" algn="ctr">
              <a:lnSpc>
                <a:spcPct val="90000"/>
              </a:lnSpc>
              <a:defRPr/>
            </a:pPr>
            <a:r>
              <a:rPr lang="en-US" sz="35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Consumers of Social Research</a:t>
            </a:r>
            <a:endParaRPr lang="en-US" sz="35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49788" y="1222375"/>
            <a:ext cx="3503612" cy="1900238"/>
          </a:xfrm>
          <a:prstGeom prst="rect">
            <a:avLst/>
          </a:prstGeom>
          <a:gradFill>
            <a:gsLst>
              <a:gs pos="17000">
                <a:srgbClr val="FF8500"/>
              </a:gs>
              <a:gs pos="100000">
                <a:srgbClr val="DF7D1E">
                  <a:alpha val="53333"/>
                </a:srgbClr>
              </a:gs>
            </a:gsLst>
            <a:lin ang="6600000" scaled="0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 algn="t" rotWithShape="0">
              <a:prstClr val="black">
                <a:alpha val="40000"/>
              </a:prstClr>
            </a:outerShdw>
          </a:effectLst>
        </p:spPr>
        <p:txBody>
          <a:bodyPr lIns="0" rIns="0" anchor="ctr"/>
          <a:lstStyle/>
          <a:p>
            <a:pPr marL="0" lvl="1" algn="ctr">
              <a:lnSpc>
                <a:spcPct val="90000"/>
              </a:lnSpc>
              <a:defRPr/>
            </a:pPr>
            <a:r>
              <a:rPr lang="en-US" sz="35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Producers of Social Research</a:t>
            </a:r>
            <a:endParaRPr lang="en-US" sz="35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90600" y="33020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The General Public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90600" y="4264025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Agency Administrators 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648200" y="33020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Academics 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648200" y="4264025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Private Sector Investigators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90600" y="5178425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Policymakers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648200" y="5178425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>
                <a:latin typeface="Century Gothic" pitchFamily="34" charset="0"/>
              </a:rPr>
              <a:t>Government Agencies</a:t>
            </a:r>
            <a:endParaRPr lang="en-U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6177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13" grpId="0" animBg="1"/>
      <p:bldP spid="14" grpId="0" animBg="1"/>
      <p:bldP spid="5" grpId="0" animBg="1"/>
      <p:bldP spid="6" grpId="0" animBg="1"/>
      <p:bldP spid="8" grpId="0" animBg="1"/>
      <p:bldP spid="10" grpId="0"/>
      <p:bldP spid="11" grpId="0"/>
      <p:bldP spid="15" grpId="0"/>
      <p:bldP spid="16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Understand the core concepts and terms of social research </a:t>
            </a:r>
            <a:endParaRPr lang="en-US" sz="2800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</a:p>
          <a:p>
            <a:pPr lvl="1"/>
            <a:r>
              <a:rPr lang="en-US" dirty="0" smtClean="0"/>
              <a:t>After this lecture, you should be able to complete the following Learning Outcomes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1686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1.2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122934C-953F-474B-81B8-245D59916AC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304799" y="1419225"/>
            <a:ext cx="8534401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5000"/>
              </a:lnSpc>
              <a:spcBef>
                <a:spcPts val="1200"/>
              </a:spcBef>
              <a:buFont typeface="Arial" pitchFamily="34" charset="0"/>
              <a:buNone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7200" indent="-22860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Century Gothic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57200" indent="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5800" indent="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Variable – a characteristic that differs or varies from one individual to another or from one point in time to another</a:t>
            </a:r>
          </a:p>
          <a:p>
            <a:pPr lvl="1"/>
            <a:r>
              <a:rPr lang="en-US" dirty="0" smtClean="0"/>
              <a:t>Constant – a characteristic that does not vary from one individual to another or from one point in time to another</a:t>
            </a:r>
          </a:p>
          <a:p>
            <a:pPr lvl="1"/>
            <a:r>
              <a:rPr lang="en-US" dirty="0" smtClean="0"/>
              <a:t>Unit of Observation – the element that is being studied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Hypothesis – a statement of a relationship between two or more variables</a:t>
            </a:r>
          </a:p>
          <a:p>
            <a:pPr lvl="1"/>
            <a:r>
              <a:rPr lang="en-US" dirty="0" smtClean="0"/>
              <a:t>Independent variable – the presumed cause </a:t>
            </a:r>
          </a:p>
          <a:p>
            <a:pPr lvl="1"/>
            <a:r>
              <a:rPr lang="en-US" dirty="0" smtClean="0"/>
              <a:t>Dependent variable – the presumed effect or outcome</a:t>
            </a:r>
            <a:endParaRPr lang="en-US" dirty="0"/>
          </a:p>
        </p:txBody>
      </p:sp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1143000" y="0"/>
            <a:ext cx="7696200" cy="838196"/>
          </a:xfrm>
        </p:spPr>
        <p:txBody>
          <a:bodyPr tIns="201168"/>
          <a:lstStyle/>
          <a:p>
            <a:pPr>
              <a:lnSpc>
                <a:spcPct val="80000"/>
              </a:lnSpc>
            </a:pPr>
            <a:r>
              <a:rPr lang="en-US" dirty="0" smtClean="0"/>
              <a:t>Some Key Terms and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2575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Distinguish between the various forms of social research</a:t>
            </a:r>
            <a:endParaRPr lang="en-US" sz="2800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</a:p>
          <a:p>
            <a:pPr lvl="1"/>
            <a:r>
              <a:rPr lang="en-US" dirty="0" smtClean="0"/>
              <a:t>After this lecture, you should be able to complete the following Learning Outcomes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1.3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1686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 rot="10800000">
            <a:off x="498475" y="2162175"/>
            <a:ext cx="8147050" cy="23082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Forms of Research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 rtlCol="0" anchor="ctr" anchorCtr="1">
            <a:noAutofit/>
          </a:bodyPr>
          <a:lstStyle/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1</a:t>
            </a:r>
            <a:r>
              <a:rPr lang="en-US" sz="4200" kern="1200" spc="-300" dirty="0" smtClean="0">
                <a:solidFill>
                  <a:srgbClr val="FFFFFF"/>
                </a:solidFill>
                <a:ea typeface="+mn-ea"/>
                <a:cs typeface="+mn-cs"/>
              </a:rPr>
              <a:t>.3</a:t>
            </a:r>
            <a:endParaRPr lang="en-US" sz="4200" kern="1200" spc="-300" dirty="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496457"/>
            <a:ext cx="7467600" cy="2376035"/>
          </a:xfrm>
          <a:prstGeom prst="rect">
            <a:avLst/>
          </a:prstGeom>
          <a:noFill/>
          <a:ln w="3175">
            <a:noFill/>
          </a:ln>
          <a:effectLst/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cs typeface="Arial" pitchFamily="34" charset="0"/>
              </a:rPr>
              <a:t>A type of research where the researcher manipulates one or more independent variables</a:t>
            </a:r>
          </a:p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cs typeface="Arial" pitchFamily="34" charset="0"/>
              </a:rPr>
              <a:t>Experimental Group – the group that is manipulated</a:t>
            </a:r>
          </a:p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latin typeface="+mn-lt"/>
                <a:cs typeface="Arial" pitchFamily="34" charset="0"/>
              </a:rPr>
              <a:t>Control Group – the group that is not manipulated</a:t>
            </a:r>
          </a:p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cs typeface="Arial" pitchFamily="34" charset="0"/>
              </a:rPr>
              <a:t>All other initial differences between the experimental and control groups are eliminated by random assignment to these groups</a:t>
            </a:r>
            <a:endParaRPr lang="en-US" b="1" kern="0" dirty="0" smtClean="0">
              <a:gradFill flip="none" rotWithShape="1">
                <a:gsLst>
                  <a:gs pos="0">
                    <a:srgbClr val="000000">
                      <a:lumMod val="65000"/>
                      <a:lumOff val="35000"/>
                    </a:srgbClr>
                  </a:gs>
                  <a:gs pos="100000">
                    <a:srgbClr val="000000">
                      <a:lumMod val="85000"/>
                      <a:lumOff val="15000"/>
                    </a:srgbClr>
                  </a:gs>
                </a:gsLst>
                <a:lin ang="2700000" scaled="1"/>
                <a:tileRect/>
              </a:gradFill>
              <a:latin typeface="+mn-lt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1030288"/>
            <a:ext cx="9144000" cy="1292439"/>
          </a:xfrm>
          <a:prstGeom prst="rect">
            <a:avLst/>
          </a:prstGeom>
          <a:solidFill>
            <a:srgbClr val="8EB4E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marL="0" lvl="1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94213" name="TextBox 5"/>
          <p:cNvSpPr txBox="1">
            <a:spLocks noChangeArrowheads="1"/>
          </p:cNvSpPr>
          <p:nvPr/>
        </p:nvSpPr>
        <p:spPr bwMode="auto">
          <a:xfrm>
            <a:off x="332509" y="1374775"/>
            <a:ext cx="8506692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>The Experiment</a:t>
            </a:r>
          </a:p>
        </p:txBody>
      </p:sp>
    </p:spTree>
    <p:extLst>
      <p:ext uri="{BB962C8B-B14F-4D97-AF65-F5344CB8AC3E}">
        <p14:creationId xmlns:p14="http://schemas.microsoft.com/office/powerpoint/2010/main" val="406267232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 rot="10800000">
            <a:off x="498475" y="2162175"/>
            <a:ext cx="8147050" cy="23082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Forms of Research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 rtlCol="0" anchor="ctr" anchorCtr="1">
            <a:noAutofit/>
          </a:bodyPr>
          <a:lstStyle/>
          <a:p>
            <a:pPr marL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200" dirty="0" smtClean="0"/>
              <a:t>1</a:t>
            </a:r>
            <a:r>
              <a:rPr lang="en-US" sz="4200" kern="1200" spc="-300" dirty="0" smtClean="0">
                <a:solidFill>
                  <a:srgbClr val="FFFFFF"/>
                </a:solidFill>
                <a:ea typeface="+mn-ea"/>
                <a:cs typeface="+mn-cs"/>
              </a:rPr>
              <a:t>.3</a:t>
            </a:r>
            <a:endParaRPr lang="en-US" sz="4200" kern="1200" spc="-300" dirty="0">
              <a:solidFill>
                <a:srgbClr val="FFFFFF"/>
              </a:solidFill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496457"/>
            <a:ext cx="7467600" cy="3413242"/>
          </a:xfrm>
          <a:prstGeom prst="rect">
            <a:avLst/>
          </a:prstGeom>
          <a:noFill/>
          <a:ln w="3175">
            <a:noFill/>
          </a:ln>
          <a:effectLst/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latin typeface="+mn-lt"/>
                <a:cs typeface="Arial" pitchFamily="34" charset="0"/>
              </a:rPr>
              <a:t>Retrospective Research</a:t>
            </a:r>
          </a:p>
          <a:p>
            <a:pPr marL="742950" lvl="1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latin typeface="+mn-lt"/>
                <a:cs typeface="Arial" pitchFamily="34" charset="0"/>
              </a:rPr>
              <a:t>The effects of independent variables on dependent variables are recorded after they have occurred </a:t>
            </a:r>
          </a:p>
          <a:p>
            <a:pPr marL="742950" lvl="1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cs typeface="Arial" pitchFamily="34" charset="0"/>
              </a:rPr>
              <a:t>Variables are not manipulated and subjects are not assigned to groups at random</a:t>
            </a:r>
          </a:p>
          <a:p>
            <a:pPr marL="1200150" lvl="2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latin typeface="+mn-lt"/>
                <a:cs typeface="Arial" pitchFamily="34" charset="0"/>
              </a:rPr>
              <a:t>It is much more difficult to establish cause and effect</a:t>
            </a:r>
          </a:p>
          <a:p>
            <a:pPr marL="285750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cs typeface="Arial" pitchFamily="34" charset="0"/>
              </a:rPr>
              <a:t>Benefits</a:t>
            </a:r>
          </a:p>
          <a:p>
            <a:pPr marL="742950" lvl="1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latin typeface="+mn-lt"/>
                <a:cs typeface="Arial" pitchFamily="34" charset="0"/>
              </a:rPr>
              <a:t>Investigates a greater number of independent variables</a:t>
            </a:r>
          </a:p>
          <a:p>
            <a:pPr marL="742950" lvl="1" indent="-285750">
              <a:lnSpc>
                <a:spcPct val="90000"/>
              </a:lnSpc>
              <a:spcBef>
                <a:spcPts val="1400"/>
              </a:spcBef>
              <a:buFont typeface="Arial" pitchFamily="34" charset="0"/>
              <a:buChar char="•"/>
              <a:defRPr/>
            </a:pPr>
            <a:r>
              <a:rPr lang="en-US" b="1" kern="0" dirty="0" smtClean="0">
                <a:gradFill flip="none" rotWithShape="1">
                  <a:gsLst>
                    <a:gs pos="0">
                      <a:srgbClr val="000000">
                        <a:lumMod val="65000"/>
                        <a:lumOff val="35000"/>
                      </a:srgbClr>
                    </a:gs>
                    <a:gs pos="100000">
                      <a:srgbClr val="000000">
                        <a:lumMod val="85000"/>
                        <a:lumOff val="15000"/>
                      </a:srgbClr>
                    </a:gs>
                  </a:gsLst>
                  <a:lin ang="2700000" scaled="1"/>
                  <a:tileRect/>
                </a:gradFill>
                <a:cs typeface="Arial" pitchFamily="34" charset="0"/>
              </a:rPr>
              <a:t>More representative – results can be generalized </a:t>
            </a:r>
            <a:endParaRPr lang="en-US" b="1" kern="0" dirty="0" smtClean="0">
              <a:gradFill flip="none" rotWithShape="1">
                <a:gsLst>
                  <a:gs pos="0">
                    <a:srgbClr val="000000">
                      <a:lumMod val="65000"/>
                      <a:lumOff val="35000"/>
                    </a:srgbClr>
                  </a:gs>
                  <a:gs pos="100000">
                    <a:srgbClr val="000000">
                      <a:lumMod val="85000"/>
                      <a:lumOff val="15000"/>
                    </a:srgbClr>
                  </a:gs>
                </a:gsLst>
                <a:lin ang="2700000" scaled="1"/>
                <a:tileRect/>
              </a:gradFill>
              <a:latin typeface="+mn-lt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1030288"/>
            <a:ext cx="9144000" cy="1292439"/>
          </a:xfrm>
          <a:prstGeom prst="rect">
            <a:avLst/>
          </a:prstGeom>
          <a:solidFill>
            <a:srgbClr val="8EB4E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marL="0" lvl="1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94213" name="TextBox 5"/>
          <p:cNvSpPr txBox="1">
            <a:spLocks noChangeArrowheads="1"/>
          </p:cNvSpPr>
          <p:nvPr/>
        </p:nvSpPr>
        <p:spPr bwMode="auto">
          <a:xfrm>
            <a:off x="332509" y="1374775"/>
            <a:ext cx="8506692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</a:rPr>
              <a:t>The Survey</a:t>
            </a:r>
          </a:p>
        </p:txBody>
      </p:sp>
    </p:spTree>
    <p:extLst>
      <p:ext uri="{BB962C8B-B14F-4D97-AF65-F5344CB8AC3E}">
        <p14:creationId xmlns:p14="http://schemas.microsoft.com/office/powerpoint/2010/main" val="64921611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Bullet master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D71A13"/>
      </a:accent2>
      <a:accent3>
        <a:srgbClr val="9BBB59"/>
      </a:accent3>
      <a:accent4>
        <a:srgbClr val="8064A2"/>
      </a:accent4>
      <a:accent5>
        <a:srgbClr val="4BACC6"/>
      </a:accent5>
      <a:accent6>
        <a:srgbClr val="DF7D1E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17000">
              <a:srgbClr val="D71A13"/>
            </a:gs>
            <a:gs pos="100000">
              <a:srgbClr val="DF7D1E">
                <a:alpha val="73000"/>
              </a:srgbClr>
            </a:gs>
          </a:gsLst>
          <a:lin ang="6600000" scaled="0"/>
        </a:gradFill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eaLnBrk="1" latinLnBrk="0" hangingPunct="1">
          <a:lnSpc>
            <a:spcPct val="90000"/>
          </a:lnSpc>
          <a:buClrTx/>
          <a:buSzTx/>
          <a:buFontTx/>
          <a:buNone/>
          <a:tabLst/>
          <a:defRPr b="1" smtClean="0">
            <a:solidFill>
              <a:schemeClr val="bg1"/>
            </a:solidFill>
            <a:effectLst/>
            <a:latin typeface="Century Gothic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20521</TotalTime>
  <Words>896</Words>
  <Application>Microsoft Macintosh PowerPoint</Application>
  <PresentationFormat>On-screen Show (4:3)</PresentationFormat>
  <Paragraphs>191</Paragraphs>
  <Slides>24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Bullet master</vt:lpstr>
      <vt:lpstr>LAW-227 Statistics Instructor Erlan Bakiev, Ph. D.  2015, Fall </vt:lpstr>
      <vt:lpstr>PowerPoint Presentation</vt:lpstr>
      <vt:lpstr>Understand who the consumers and producers of social research are</vt:lpstr>
      <vt:lpstr>The Nature of Social Research</vt:lpstr>
      <vt:lpstr>Understand the core concepts and terms of social research </vt:lpstr>
      <vt:lpstr>Some Key Terms and Concepts</vt:lpstr>
      <vt:lpstr>Distinguish between the various forms of social research</vt:lpstr>
      <vt:lpstr>Forms of Research </vt:lpstr>
      <vt:lpstr>Forms of Research </vt:lpstr>
      <vt:lpstr>Forms of Research </vt:lpstr>
      <vt:lpstr>Forms of Research </vt:lpstr>
      <vt:lpstr>Forms of Research </vt:lpstr>
      <vt:lpstr>Forms of Research </vt:lpstr>
      <vt:lpstr>Understand why social researchers test hypotheses</vt:lpstr>
      <vt:lpstr>Why Test Hypotheses?</vt:lpstr>
      <vt:lpstr>Understand the stages of social research</vt:lpstr>
      <vt:lpstr>The Stages of Social Research </vt:lpstr>
      <vt:lpstr>Distinguish between the three levels of measurement</vt:lpstr>
      <vt:lpstr>Levels of Measurement </vt:lpstr>
      <vt:lpstr>PowerPoint Presentation</vt:lpstr>
      <vt:lpstr>Distinguish between the descriptive and decision-making functions of statistics</vt:lpstr>
      <vt:lpstr>The Functions of Statistics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Criminal Justice After this lecture you should be able to complete the following Learning Outcomes</dc:title>
  <dc:creator>Krassow, Eric</dc:creator>
  <cp:lastModifiedBy>Erlan Bakiev</cp:lastModifiedBy>
  <cp:revision>142</cp:revision>
  <dcterms:created xsi:type="dcterms:W3CDTF">2012-11-27T04:39:16Z</dcterms:created>
  <dcterms:modified xsi:type="dcterms:W3CDTF">2015-09-16T10:28:59Z</dcterms:modified>
</cp:coreProperties>
</file>