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6.xml" ContentType="application/vnd.openxmlformats-officedocument.presentationml.notesSlide+xml"/>
  <Override PartName="/ppt/embeddings/oleObject8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9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33"/>
  </p:notesMasterIdLst>
  <p:handoutMasterIdLst>
    <p:handoutMasterId r:id="rId34"/>
  </p:handoutMasterIdLst>
  <p:sldIdLst>
    <p:sldId id="483" r:id="rId2"/>
    <p:sldId id="508" r:id="rId3"/>
    <p:sldId id="509" r:id="rId4"/>
    <p:sldId id="534" r:id="rId5"/>
    <p:sldId id="535" r:id="rId6"/>
    <p:sldId id="536" r:id="rId7"/>
    <p:sldId id="526" r:id="rId8"/>
    <p:sldId id="537" r:id="rId9"/>
    <p:sldId id="538" r:id="rId10"/>
    <p:sldId id="527" r:id="rId11"/>
    <p:sldId id="554" r:id="rId12"/>
    <p:sldId id="555" r:id="rId13"/>
    <p:sldId id="556" r:id="rId14"/>
    <p:sldId id="568" r:id="rId15"/>
    <p:sldId id="542" r:id="rId16"/>
    <p:sldId id="543" r:id="rId17"/>
    <p:sldId id="558" r:id="rId18"/>
    <p:sldId id="545" r:id="rId19"/>
    <p:sldId id="528" r:id="rId20"/>
    <p:sldId id="559" r:id="rId21"/>
    <p:sldId id="547" r:id="rId22"/>
    <p:sldId id="560" r:id="rId23"/>
    <p:sldId id="529" r:id="rId24"/>
    <p:sldId id="561" r:id="rId25"/>
    <p:sldId id="562" r:id="rId26"/>
    <p:sldId id="563" r:id="rId27"/>
    <p:sldId id="564" r:id="rId28"/>
    <p:sldId id="565" r:id="rId29"/>
    <p:sldId id="566" r:id="rId30"/>
    <p:sldId id="567" r:id="rId31"/>
    <p:sldId id="53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00"/>
    <a:srgbClr val="FF8500"/>
    <a:srgbClr val="E1E1E1"/>
    <a:srgbClr val="3A444D"/>
    <a:srgbClr val="E3882D"/>
    <a:srgbClr val="D71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226" autoAdjust="0"/>
  </p:normalViewPr>
  <p:slideViewPr>
    <p:cSldViewPr snapToGrid="0" snapToObjects="1">
      <p:cViewPr>
        <p:scale>
          <a:sx n="72" d="100"/>
          <a:sy n="72" d="100"/>
        </p:scale>
        <p:origin x="-2200" y="-504"/>
      </p:cViewPr>
      <p:guideLst>
        <p:guide orient="horz" pos="4118"/>
        <p:guide orient="horz" pos="4242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1458" y="-54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24155-75B2-4495-8CB2-32FB29D73C4A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53B88-1198-4EAA-9967-556361CE7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89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4800" y="4343400"/>
            <a:ext cx="6248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0517D-4DB9-4996-8D02-2B57D77E1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4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b="1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115888" indent="-115888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231775" indent="-115888" algn="l" defTabSz="914400" rtl="0" eaLnBrk="1" latinLnBrk="0" hangingPunct="1">
      <a:buFont typeface="Century Gothic" pitchFamily="34" charset="0"/>
      <a:buChar char="–"/>
      <a:defRPr sz="10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231775" indent="0" algn="l" defTabSz="914400" rtl="0" eaLnBrk="1" latinLnBrk="0" hangingPunct="1">
      <a:defRPr sz="10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346075" indent="0" algn="l" defTabSz="914400" rtl="0" eaLnBrk="1" latinLnBrk="0" hangingPunct="1">
      <a:defRPr sz="10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32FC04-12D6-41FF-9FFA-BE77A57F1A54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CB9B-2255-4F69-A372-E90E1CF3FC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CB9B-2255-4F69-A372-E90E1CF3FC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CB9B-2255-4F69-A372-E90E1CF3FC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CB9B-2255-4F69-A372-E90E1CF3FC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42FA08-2A68-4F7E-90EC-B74856CAB3B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CB9B-2255-4F69-A372-E90E1CF3FC3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42FA08-2A68-4F7E-90EC-B74856CAB3B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CB9B-2255-4F69-A372-E90E1CF3FC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CB9B-2255-4F69-A372-E90E1CF3FC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CB9B-2255-4F69-A372-E90E1CF3FC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517D-4DB9-4996-8D02-2B57D77E1E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CB9B-2255-4F69-A372-E90E1CF3FC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CB9B-2255-4F69-A372-E90E1CF3FC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6519333"/>
          </a:xfrm>
          <a:prstGeom prst="rect">
            <a:avLst/>
          </a:prstGeom>
          <a:gradFill flip="none" rotWithShape="1">
            <a:gsLst>
              <a:gs pos="15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en-US" b="1" smtClean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2805" y="3368025"/>
            <a:ext cx="8329611" cy="1289050"/>
          </a:xfrm>
        </p:spPr>
        <p:txBody>
          <a:bodyPr vert="horz" lIns="0" tIns="45720" rIns="0" bIns="45720" rtlCol="0" anchor="ctr">
            <a:normAutofit/>
          </a:bodyPr>
          <a:lstStyle>
            <a:lvl1pPr algn="ctr"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Class Name,</a:t>
            </a:r>
            <a:br>
              <a:rPr lang="en-US" dirty="0" smtClean="0"/>
            </a:br>
            <a:r>
              <a:rPr lang="en-US" dirty="0" smtClean="0"/>
              <a:t>Instructor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2805" y="4665542"/>
            <a:ext cx="8329611" cy="7239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Date, Semester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 hasCustomPrompt="1"/>
          </p:nvPr>
        </p:nvSpPr>
        <p:spPr>
          <a:xfrm>
            <a:off x="422804" y="1300035"/>
            <a:ext cx="8320087" cy="461665"/>
          </a:xfrm>
        </p:spPr>
        <p:txBody>
          <a:bodyPr anchor="ctr"/>
          <a:lstStyle>
            <a:lvl1pPr marL="342900" marR="0" indent="-342900" algn="ctr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Book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22805" y="2045735"/>
            <a:ext cx="8329612" cy="914400"/>
          </a:xfrm>
        </p:spPr>
        <p:txBody>
          <a:bodyPr vert="horz" lIns="0" tIns="45720" rIns="0" bIns="45720" rtlCol="0" anchor="ctr">
            <a:normAutofit/>
          </a:bodyPr>
          <a:lstStyle>
            <a:lvl1pPr algn="ctr">
              <a:def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 #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42336"/>
            <a:ext cx="9143999" cy="4995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en-US" b="1" dirty="0" smtClean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" y="2"/>
            <a:ext cx="9150349" cy="414866"/>
          </a:xfrm>
          <a:prstGeom prst="rect">
            <a:avLst/>
          </a:prstGeom>
          <a:solidFill>
            <a:srgbClr val="FF85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en-US" b="1" dirty="0" smtClean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6350" y="6373812"/>
            <a:ext cx="9156700" cy="493713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1"/>
          <p:cNvSpPr txBox="1">
            <a:spLocks noChangeArrowheads="1"/>
          </p:cNvSpPr>
          <p:nvPr userDrawn="1"/>
        </p:nvSpPr>
        <p:spPr bwMode="auto">
          <a:xfrm>
            <a:off x="3076575" y="6467475"/>
            <a:ext cx="44481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sz="800" dirty="0">
                <a:solidFill>
                  <a:schemeClr val="bg1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chemeClr val="bg1"/>
                </a:solidFill>
                <a:ea typeface="ＭＳ Ｐゴシック" pitchFamily="34" charset="-128"/>
              </a:rPr>
              <a:t>2014 </a:t>
            </a:r>
            <a:r>
              <a:rPr lang="en-US" sz="800" dirty="0">
                <a:solidFill>
                  <a:schemeClr val="bg1"/>
                </a:solidFill>
                <a:ea typeface="ＭＳ Ｐゴシック" pitchFamily="34" charset="-128"/>
              </a:rPr>
              <a:t>by Pearson Higher Education, Inc</a:t>
            </a:r>
            <a:br>
              <a:rPr lang="en-US" sz="800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800" dirty="0">
                <a:solidFill>
                  <a:schemeClr val="bg1"/>
                </a:solidFill>
                <a:ea typeface="ＭＳ Ｐゴシック" pitchFamily="34" charset="-128"/>
              </a:rPr>
              <a:t>Upper Saddle River, New Jersey 07458 • All Rights Reserved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073" y="6440717"/>
            <a:ext cx="347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D122934C-953F-474B-81B8-245D59916A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3819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073" y="6440717"/>
            <a:ext cx="347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22934C-953F-474B-81B8-245D59916A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98213" y="6857999"/>
            <a:ext cx="45719" cy="20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-12700" y="-12700"/>
            <a:ext cx="9156700" cy="6870700"/>
          </a:xfrm>
          <a:prstGeom prst="rect">
            <a:avLst/>
          </a:prstGeom>
          <a:gradFill flip="none" rotWithShape="1">
            <a:gsLst>
              <a:gs pos="15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en-US" b="1" dirty="0" smtClean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pic>
        <p:nvPicPr>
          <p:cNvPr id="8" name="Picture 4" descr="C:\Projects\current\10-2004 Pearson\working\stripe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30400" y="2133600"/>
            <a:ext cx="7213600" cy="2590800"/>
          </a:xfrm>
          <a:prstGeom prst="rect">
            <a:avLst/>
          </a:prstGeom>
          <a:noFill/>
          <a:effectLst>
            <a:outerShdw blurRad="50800" dist="38100" dir="6000000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 userDrawn="1"/>
        </p:nvSpPr>
        <p:spPr bwMode="auto">
          <a:xfrm>
            <a:off x="1" y="2133600"/>
            <a:ext cx="1930399" cy="2590800"/>
          </a:xfrm>
          <a:prstGeom prst="rect">
            <a:avLst/>
          </a:prstGeom>
          <a:solidFill>
            <a:srgbClr val="FF85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en-US" b="1" smtClean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133600"/>
            <a:ext cx="1930400" cy="2590800"/>
          </a:xfr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lIns="91440" tIns="45720" rIns="91440" bIns="45720" rtlCol="0" anchor="ctr" anchorCtr="1">
            <a:noAutofit/>
          </a:bodyPr>
          <a:lstStyle>
            <a:lvl1pPr>
              <a:defRPr lang="en-US" sz="4000" b="1" kern="1200" dirty="0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defRPr>
            </a:lvl1pPr>
            <a:lvl2pPr>
              <a:defRPr lang="en-US" sz="6600" b="1" kern="1200" dirty="0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defRPr>
            </a:lvl2pPr>
          </a:lstStyle>
          <a:p>
            <a:pPr marL="114300" lvl="0" indent="-22860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1699" y="2305616"/>
            <a:ext cx="6717222" cy="2246769"/>
          </a:xfrm>
        </p:spPr>
        <p:txBody>
          <a:bodyPr anchor="ctr">
            <a:noAutofit/>
          </a:bodyPr>
          <a:lstStyle>
            <a:lvl1pPr algn="l">
              <a:defRPr sz="2800" b="0" cap="none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04800" y="228600"/>
            <a:ext cx="8534402" cy="914400"/>
          </a:xfrm>
        </p:spPr>
        <p:txBody>
          <a:bodyPr/>
          <a:lstStyle>
            <a:lvl1pPr marL="0" indent="0">
              <a:spcBef>
                <a:spcPts val="0"/>
              </a:spcBef>
              <a:defRPr lang="en-US" sz="3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600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1" y="0"/>
            <a:ext cx="1143001" cy="1022684"/>
          </a:xfrm>
          <a:prstGeom prst="rect">
            <a:avLst/>
          </a:prstGeom>
          <a:solidFill>
            <a:srgbClr val="FF85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8" name="Picture 4" descr="C:\Projects\current\10-2004 Pearson\working\stripe2.png"/>
          <p:cNvPicPr>
            <a:picLocks noChangeAspect="1" noChangeArrowheads="1"/>
          </p:cNvPicPr>
          <p:nvPr userDrawn="1"/>
        </p:nvPicPr>
        <p:blipFill>
          <a:blip r:embed="rId2" cstate="screen"/>
          <a:srcRect b="8013"/>
          <a:stretch>
            <a:fillRect/>
          </a:stretch>
        </p:blipFill>
        <p:spPr bwMode="auto">
          <a:xfrm>
            <a:off x="1" y="914400"/>
            <a:ext cx="9143999" cy="546735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456" y="6437376"/>
            <a:ext cx="34747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D122934C-953F-474B-81B8-245D59916A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001" y="1"/>
            <a:ext cx="7696200" cy="829734"/>
          </a:xfrm>
        </p:spPr>
        <p:txBody>
          <a:bodyPr tIns="201168">
            <a:normAutofit/>
          </a:bodyPr>
          <a:lstStyle>
            <a:lvl1pPr marL="17145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0"/>
            <a:ext cx="1143001" cy="914400"/>
          </a:xfrm>
        </p:spPr>
        <p:txBody>
          <a:bodyPr anchor="ctr" anchorCtr="1">
            <a:noAutofit/>
          </a:bodyPr>
          <a:lstStyle>
            <a:lvl1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36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1.1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12800"/>
          </a:xfrm>
        </p:spPr>
        <p:txBody>
          <a:bodyPr tIns="201168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419225"/>
            <a:ext cx="4191000" cy="4525963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225"/>
            <a:ext cx="4191000" cy="4525963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456" y="6437376"/>
            <a:ext cx="347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D122934C-953F-474B-81B8-245D59916A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2973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tIns="201168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456" y="6437376"/>
            <a:ext cx="347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D122934C-953F-474B-81B8-245D59916A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3076575" y="6467475"/>
            <a:ext cx="44481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2014 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by Pearson Higher Education, Inc</a:t>
            </a:r>
            <a:b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</a:b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Upper Saddle River, New Jersey 07458 • All Rights Reserved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5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en-US" b="1" smtClean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" y="0"/>
            <a:ext cx="9150350" cy="1049867"/>
          </a:xfrm>
          <a:prstGeom prst="rect">
            <a:avLst/>
          </a:prstGeom>
          <a:gradFill flip="none" rotWithShape="1">
            <a:gsLst>
              <a:gs pos="15000">
                <a:srgbClr val="1F497D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en-US" b="1" smtClean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pic>
        <p:nvPicPr>
          <p:cNvPr id="35" name="Picture 4" descr="C:\Projects\current\10-2004 Pearson\working\stripe2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" y="914400"/>
            <a:ext cx="9143999" cy="59436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29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419225"/>
            <a:ext cx="8534401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073" y="6440717"/>
            <a:ext cx="347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404040"/>
                </a:solidFill>
              </a:defRPr>
            </a:lvl1pPr>
          </a:lstStyle>
          <a:p>
            <a:fld id="{D122934C-953F-474B-81B8-245D59916A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90" r:id="rId4"/>
    <p:sldLayoutId id="2147483784" r:id="rId5"/>
    <p:sldLayoutId id="2147483786" r:id="rId6"/>
    <p:sldLayoutId id="214748378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5000"/>
        </a:lnSpc>
        <a:spcBef>
          <a:spcPts val="1200"/>
        </a:spcBef>
        <a:buFont typeface="Arial" pitchFamily="34" charset="0"/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5000"/>
        </a:lnSpc>
        <a:spcBef>
          <a:spcPts val="6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Century Gothic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57200" indent="0" algn="l" defTabSz="914400" rtl="0" eaLnBrk="1" latinLnBrk="0" hangingPunct="1">
        <a:lnSpc>
          <a:spcPct val="95000"/>
        </a:lnSpc>
        <a:spcBef>
          <a:spcPts val="600"/>
        </a:spcBef>
        <a:buFont typeface="Arial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95000"/>
        </a:lnSpc>
        <a:spcBef>
          <a:spcPts val="600"/>
        </a:spcBef>
        <a:buFont typeface="Arial" pitchFamily="34" charset="0"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2: Organizing the Data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073" y="6440717"/>
            <a:ext cx="347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D122934C-953F-474B-81B8-245D59916AC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22805" y="3368024"/>
            <a:ext cx="8329611" cy="247397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</a:rPr>
              <a:t>LAW-227</a:t>
            </a: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r>
              <a:rPr lang="en-US" dirty="0" smtClean="0">
                <a:latin typeface="Times New Roman" charset="0"/>
              </a:rPr>
              <a:t>Statistics</a:t>
            </a:r>
            <a:br>
              <a:rPr lang="en-US" dirty="0" smtClean="0">
                <a:latin typeface="Times New Roman" charset="0"/>
              </a:rPr>
            </a:br>
            <a:r>
              <a:rPr lang="en-US" dirty="0" smtClean="0">
                <a:latin typeface="Times New Roman" charset="0"/>
              </a:rPr>
              <a:t>Instructor</a:t>
            </a: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Erlan Bakiev, Ph. D</a:t>
            </a:r>
            <a:r>
              <a:rPr lang="en-US" dirty="0" smtClean="0">
                <a:latin typeface="Times New Roman" charset="0"/>
              </a:rPr>
              <a:t>.</a:t>
            </a:r>
            <a:br>
              <a:rPr lang="en-US" dirty="0" smtClean="0">
                <a:latin typeface="Times New Roman" charset="0"/>
              </a:rPr>
            </a:br>
            <a:r>
              <a:rPr lang="en-US" dirty="0" smtClean="0">
                <a:latin typeface="Times New Roman" charset="0"/>
              </a:rPr>
              <a:t/>
            </a:r>
            <a:br>
              <a:rPr lang="en-US" dirty="0" smtClean="0">
                <a:latin typeface="Times New Roman" charset="0"/>
              </a:rPr>
            </a:br>
            <a:r>
              <a:rPr lang="en-US" sz="2000" dirty="0" smtClean="0"/>
              <a:t>2015</a:t>
            </a:r>
            <a:r>
              <a:rPr lang="en-US" sz="2000" dirty="0"/>
              <a:t>, Fall</a:t>
            </a:r>
            <a:br>
              <a:rPr lang="en-US" sz="2000" dirty="0"/>
            </a:br>
            <a:endParaRPr lang="en-US" sz="2000" dirty="0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simple and </a:t>
            </a:r>
            <a:r>
              <a:rPr lang="en-US" b="1" dirty="0" smtClean="0"/>
              <a:t>grouped frequency distributions</a:t>
            </a:r>
            <a:endParaRPr lang="en-US" sz="2800" b="1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</a:p>
          <a:p>
            <a:pPr lvl="1"/>
            <a:r>
              <a:rPr lang="en-US" dirty="0" smtClean="0"/>
              <a:t>After this lecture, you should be able to complete the following Learning Outcomes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168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143000" cy="914400"/>
          </a:xfrm>
          <a:prstGeom prst="rect">
            <a:avLst/>
          </a:prstGeom>
          <a:solidFill>
            <a:srgbClr val="FF85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0"/>
            <a:ext cx="1143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R="0" lvl="0" indent="-342900" algn="ctr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spc="-300" dirty="0" smtClean="0">
                <a:solidFill>
                  <a:srgbClr val="FFFFFF"/>
                </a:solidFill>
                <a:latin typeface="Century Gothic" pitchFamily="34" charset="0"/>
              </a:rPr>
              <a:t>2.3</a:t>
            </a:r>
            <a:endParaRPr lang="en-US" sz="3600" b="1" spc="-3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4905375"/>
            <a:ext cx="44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Table 2.4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 descr="table 2.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902"/>
            <a:ext cx="9144000" cy="26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682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143000" cy="914400"/>
          </a:xfrm>
          <a:prstGeom prst="rect">
            <a:avLst/>
          </a:prstGeom>
          <a:solidFill>
            <a:srgbClr val="FF85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0"/>
            <a:ext cx="1143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R="0" lvl="0" indent="-342900" algn="ctr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spc="-300" dirty="0" smtClean="0">
                <a:solidFill>
                  <a:srgbClr val="FFFFFF"/>
                </a:solidFill>
                <a:latin typeface="Century Gothic" pitchFamily="34" charset="0"/>
              </a:rPr>
              <a:t>2.3</a:t>
            </a:r>
            <a:endParaRPr lang="en-US" sz="3600" b="1" spc="-3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4905375"/>
            <a:ext cx="44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Table 2.5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 descr="table 2.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7277467" cy="37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541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2.3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22934C-953F-474B-81B8-245D59916AC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04799" y="1419225"/>
            <a:ext cx="8534401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Century Gothic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72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Used to clarify the presentation </a:t>
            </a:r>
            <a:br>
              <a:rPr lang="en-US" dirty="0" smtClean="0"/>
            </a:br>
            <a:r>
              <a:rPr lang="en-US" dirty="0" smtClean="0"/>
              <a:t>of interval-level scores spread </a:t>
            </a:r>
            <a:br>
              <a:rPr lang="en-US" dirty="0" smtClean="0"/>
            </a:br>
            <a:r>
              <a:rPr lang="en-US" dirty="0" smtClean="0"/>
              <a:t>over a wide range</a:t>
            </a:r>
          </a:p>
          <a:p>
            <a:endParaRPr lang="en-US" dirty="0"/>
          </a:p>
          <a:p>
            <a:r>
              <a:rPr lang="en-US" dirty="0" smtClean="0"/>
              <a:t>Class Intervals</a:t>
            </a:r>
          </a:p>
          <a:p>
            <a:pPr lvl="1"/>
            <a:r>
              <a:rPr lang="en-US" dirty="0" smtClean="0"/>
              <a:t>Smaller categories or groups containing more than one score</a:t>
            </a:r>
          </a:p>
          <a:p>
            <a:pPr lvl="1"/>
            <a:r>
              <a:rPr lang="en-US" dirty="0" smtClean="0"/>
              <a:t>Class interval size determined by the number of score values it </a:t>
            </a:r>
            <a:br>
              <a:rPr lang="en-US" dirty="0" smtClean="0"/>
            </a:br>
            <a:r>
              <a:rPr lang="en-US" dirty="0" smtClean="0"/>
              <a:t>contains</a:t>
            </a:r>
          </a:p>
          <a:p>
            <a:pPr lvl="1"/>
            <a:endParaRPr lang="en-US" dirty="0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838196"/>
          </a:xfrm>
        </p:spPr>
        <p:txBody>
          <a:bodyPr tIns="201168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Grouped Frequency Distribution of Interval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368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143000" cy="914400"/>
          </a:xfrm>
          <a:prstGeom prst="rect">
            <a:avLst/>
          </a:prstGeom>
          <a:solidFill>
            <a:srgbClr val="FF85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0"/>
            <a:ext cx="1143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R="0" lvl="0" indent="-342900" algn="ctr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spc="-300" dirty="0" smtClean="0">
                <a:solidFill>
                  <a:srgbClr val="FFFFFF"/>
                </a:solidFill>
                <a:latin typeface="Century Gothic" pitchFamily="34" charset="0"/>
              </a:rPr>
              <a:t>2.3</a:t>
            </a:r>
            <a:endParaRPr lang="en-US" sz="3600" b="1" spc="-3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4905375"/>
            <a:ext cx="44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Table 2.7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 descr="table 2.7 cop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91" y="0"/>
            <a:ext cx="4020397" cy="511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269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2.3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22934C-953F-474B-81B8-245D59916AC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04799" y="1419225"/>
            <a:ext cx="8534401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Century Gothic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72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Class Limits</a:t>
            </a:r>
          </a:p>
          <a:p>
            <a:pPr lvl="1"/>
            <a:r>
              <a:rPr lang="en-US" dirty="0" smtClean="0"/>
              <a:t>The point halfway between </a:t>
            </a:r>
            <a:br>
              <a:rPr lang="en-US" dirty="0" smtClean="0"/>
            </a:br>
            <a:r>
              <a:rPr lang="en-US" dirty="0" smtClean="0"/>
              <a:t>adjacent intervals </a:t>
            </a:r>
          </a:p>
          <a:p>
            <a:pPr lvl="1"/>
            <a:r>
              <a:rPr lang="en-US" dirty="0" smtClean="0"/>
              <a:t>Upper and lower limits </a:t>
            </a:r>
          </a:p>
          <a:p>
            <a:pPr lvl="2"/>
            <a:r>
              <a:rPr lang="en-US" dirty="0" smtClean="0"/>
              <a:t>Distance from upper and </a:t>
            </a:r>
            <a:br>
              <a:rPr lang="en-US" dirty="0" smtClean="0"/>
            </a:br>
            <a:r>
              <a:rPr lang="en-US" dirty="0" smtClean="0"/>
              <a:t>lower limit determines the </a:t>
            </a:r>
            <a:br>
              <a:rPr lang="en-US" dirty="0" smtClean="0"/>
            </a:br>
            <a:r>
              <a:rPr lang="en-US" dirty="0" smtClean="0"/>
              <a:t>size of class interval</a:t>
            </a:r>
          </a:p>
          <a:p>
            <a:r>
              <a:rPr lang="en-US" dirty="0" smtClean="0"/>
              <a:t>The Midpoint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middlemost score value in a class interval</a:t>
            </a:r>
          </a:p>
          <a:p>
            <a:pPr lvl="2"/>
            <a:r>
              <a:rPr lang="en-US" dirty="0"/>
              <a:t>The sum of the </a:t>
            </a:r>
            <a:r>
              <a:rPr lang="en-US" dirty="0" smtClean="0"/>
              <a:t>lowest </a:t>
            </a:r>
            <a:r>
              <a:rPr lang="en-US" dirty="0"/>
              <a:t>and highest value in a class interval divided by two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3"/>
            <a:r>
              <a:rPr lang="en-US" dirty="0" smtClean="0"/>
              <a:t>				</a:t>
            </a:r>
          </a:p>
          <a:p>
            <a:pPr marL="228600" lvl="2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endParaRPr lang="en-US" dirty="0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838196"/>
          </a:xfrm>
        </p:spPr>
        <p:txBody>
          <a:bodyPr tIns="201168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Class Limits and the Midpoint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6066128" y="1645281"/>
            <a:ext cx="1494127" cy="955044"/>
          </a:xfrm>
          <a:prstGeom prst="rect">
            <a:avLst/>
          </a:prstGeom>
          <a:solidFill>
            <a:srgbClr val="8EB4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en-US" b="1" smtClean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96941"/>
              </p:ext>
            </p:extLst>
          </p:nvPr>
        </p:nvGraphicFramePr>
        <p:xfrm>
          <a:off x="6365518" y="1989453"/>
          <a:ext cx="8953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4" imgW="596880" imgH="177480" progId="Equation.DSMT4">
                  <p:embed/>
                </p:oleObj>
              </mc:Choice>
              <mc:Fallback>
                <p:oleObj name="Equation" r:id="rId4" imgW="596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518" y="1989453"/>
                        <a:ext cx="8953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884620"/>
              </p:ext>
            </p:extLst>
          </p:nvPr>
        </p:nvGraphicFramePr>
        <p:xfrm>
          <a:off x="5089166" y="2762881"/>
          <a:ext cx="34480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6" imgW="2298600" imgH="634680" progId="Equation.DSMT4">
                  <p:embed/>
                </p:oleObj>
              </mc:Choice>
              <mc:Fallback>
                <p:oleObj name="Equation" r:id="rId6" imgW="2298600" imgH="634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166" y="2762881"/>
                        <a:ext cx="34480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3196912" y="5129293"/>
            <a:ext cx="4837453" cy="955044"/>
          </a:xfrm>
          <a:prstGeom prst="rect">
            <a:avLst/>
          </a:prstGeom>
          <a:solidFill>
            <a:srgbClr val="8EB4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en-US" b="1" smtClean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299740"/>
              </p:ext>
            </p:extLst>
          </p:nvPr>
        </p:nvGraphicFramePr>
        <p:xfrm>
          <a:off x="3282255" y="5321065"/>
          <a:ext cx="46291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8" imgW="3086100" imgH="393700" progId="Equation.DSMT4">
                  <p:embed/>
                </p:oleObj>
              </mc:Choice>
              <mc:Fallback>
                <p:oleObj name="Equation" r:id="rId8" imgW="3086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255" y="5321065"/>
                        <a:ext cx="46291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3692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2.3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22934C-953F-474B-81B8-245D59916AC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04799" y="1419225"/>
            <a:ext cx="8534401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Century Gothic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72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Cumulative Frequencies</a:t>
            </a:r>
          </a:p>
          <a:p>
            <a:pPr lvl="1"/>
            <a:r>
              <a:rPr lang="en-US" dirty="0" smtClean="0"/>
              <a:t>Total number of cases having a given score or a score that is lower</a:t>
            </a:r>
          </a:p>
          <a:p>
            <a:pPr lvl="2"/>
            <a:r>
              <a:rPr lang="en-US" dirty="0" smtClean="0"/>
              <a:t>Shown as </a:t>
            </a:r>
            <a:r>
              <a:rPr lang="en-US" i="1" dirty="0" err="1" smtClean="0"/>
              <a:t>cf</a:t>
            </a:r>
            <a:endParaRPr lang="en-US" i="1" dirty="0" smtClean="0"/>
          </a:p>
          <a:p>
            <a:pPr lvl="2"/>
            <a:r>
              <a:rPr lang="en-US" dirty="0" smtClean="0"/>
              <a:t>Obtained by the sum of frequencies in that category plus all lower categories’ frequencies</a:t>
            </a:r>
          </a:p>
          <a:p>
            <a:pPr lvl="2"/>
            <a:endParaRPr lang="en-US" dirty="0"/>
          </a:p>
          <a:p>
            <a:r>
              <a:rPr lang="en-US" dirty="0" smtClean="0"/>
              <a:t>Cumulative Percentage</a:t>
            </a:r>
          </a:p>
          <a:p>
            <a:pPr lvl="1"/>
            <a:r>
              <a:rPr lang="en-US" dirty="0" smtClean="0"/>
              <a:t>Percentage of cases having a given score or a score that is lower</a:t>
            </a:r>
          </a:p>
          <a:p>
            <a:pPr lvl="2"/>
            <a:endParaRPr lang="en-US" dirty="0"/>
          </a:p>
          <a:p>
            <a:pPr marL="228600" lvl="2" indent="0">
              <a:buNone/>
            </a:pPr>
            <a:endParaRPr lang="en-US" dirty="0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838196"/>
          </a:xfrm>
        </p:spPr>
        <p:txBody>
          <a:bodyPr tIns="201168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Cumulative Distributions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517944" y="5149561"/>
            <a:ext cx="2108109" cy="955044"/>
          </a:xfrm>
          <a:prstGeom prst="rect">
            <a:avLst/>
          </a:prstGeom>
          <a:solidFill>
            <a:srgbClr val="8EB4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en-US" b="1" smtClean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33788"/>
              </p:ext>
            </p:extLst>
          </p:nvPr>
        </p:nvGraphicFramePr>
        <p:xfrm>
          <a:off x="3848100" y="5333946"/>
          <a:ext cx="1447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4" imgW="965160" imgH="393480" progId="Equation.DSMT4">
                  <p:embed/>
                </p:oleObj>
              </mc:Choice>
              <mc:Fallback>
                <p:oleObj name="Equation" r:id="rId4" imgW="9651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5333946"/>
                        <a:ext cx="14478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9032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143000" cy="914400"/>
          </a:xfrm>
          <a:prstGeom prst="rect">
            <a:avLst/>
          </a:prstGeom>
          <a:solidFill>
            <a:srgbClr val="FF85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0"/>
            <a:ext cx="1143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R="0" lvl="0" indent="-342900" algn="ctr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spc="-300" dirty="0" smtClean="0">
                <a:solidFill>
                  <a:srgbClr val="FFFFFF"/>
                </a:solidFill>
                <a:latin typeface="Century Gothic" pitchFamily="34" charset="0"/>
              </a:rPr>
              <a:t>2.3</a:t>
            </a:r>
            <a:endParaRPr lang="en-US" sz="3600" b="1" spc="-3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4905375"/>
            <a:ext cx="44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Table 2.7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table 2.7 cop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91" y="0"/>
            <a:ext cx="4020397" cy="511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439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2.3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22934C-953F-474B-81B8-245D59916AC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04799" y="1419225"/>
            <a:ext cx="8534401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Century Gothic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72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percentage of cases falling at or below a given score</a:t>
            </a:r>
          </a:p>
          <a:p>
            <a:pPr lvl="1"/>
            <a:r>
              <a:rPr lang="en-US" dirty="0" err="1" smtClean="0"/>
              <a:t>Deciles</a:t>
            </a:r>
            <a:r>
              <a:rPr lang="en-US" dirty="0" smtClean="0"/>
              <a:t> – points that divide a distribution into 10 equally sized portions</a:t>
            </a:r>
          </a:p>
          <a:p>
            <a:pPr lvl="1"/>
            <a:r>
              <a:rPr lang="en-US" dirty="0" smtClean="0"/>
              <a:t>Quartiles – points that divide a distribution into quarters</a:t>
            </a:r>
          </a:p>
          <a:p>
            <a:pPr lvl="1"/>
            <a:r>
              <a:rPr lang="en-US" dirty="0" smtClean="0"/>
              <a:t>Median – the point that divides a distribution in two, half above it and half below it </a:t>
            </a:r>
            <a:endParaRPr lang="en-US" dirty="0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838196"/>
          </a:xfrm>
        </p:spPr>
        <p:txBody>
          <a:bodyPr tIns="201168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Percentiles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439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Create </a:t>
            </a:r>
            <a:r>
              <a:rPr lang="en-US" sz="2800" b="1" dirty="0" smtClean="0"/>
              <a:t>cross-tabulations</a:t>
            </a:r>
            <a:endParaRPr lang="en-US" sz="28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</a:p>
          <a:p>
            <a:pPr lvl="1"/>
            <a:r>
              <a:rPr lang="en-US" dirty="0" smtClean="0"/>
              <a:t>After this lecture, you should be able to complete the following Learning Outcomes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168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Isosceles Triangle 94"/>
          <p:cNvSpPr>
            <a:spLocks noChangeArrowheads="1"/>
          </p:cNvSpPr>
          <p:nvPr/>
        </p:nvSpPr>
        <p:spPr bwMode="auto">
          <a:xfrm flipV="1">
            <a:off x="4552156" y="2726626"/>
            <a:ext cx="449262" cy="106363"/>
          </a:xfrm>
          <a:prstGeom prst="triangle">
            <a:avLst>
              <a:gd name="adj" fmla="val 50000"/>
            </a:avLst>
          </a:prstGeom>
          <a:solidFill>
            <a:srgbClr val="FF7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sz="2400">
              <a:latin typeface="Tahoma" pitchFamily="34" charset="0"/>
            </a:endParaRPr>
          </a:p>
        </p:txBody>
      </p:sp>
      <p:sp>
        <p:nvSpPr>
          <p:cNvPr id="26626" name="Isosceles Triangle 95"/>
          <p:cNvSpPr>
            <a:spLocks noChangeArrowheads="1"/>
          </p:cNvSpPr>
          <p:nvPr/>
        </p:nvSpPr>
        <p:spPr bwMode="auto">
          <a:xfrm flipV="1">
            <a:off x="4579938" y="3410007"/>
            <a:ext cx="449262" cy="104775"/>
          </a:xfrm>
          <a:prstGeom prst="triangle">
            <a:avLst>
              <a:gd name="adj" fmla="val 50000"/>
            </a:avLst>
          </a:prstGeom>
          <a:solidFill>
            <a:srgbClr val="FF7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sz="2400">
              <a:latin typeface="Tahoma" pitchFamily="34" charset="0"/>
            </a:endParaRPr>
          </a:p>
        </p:txBody>
      </p:sp>
      <p:sp>
        <p:nvSpPr>
          <p:cNvPr id="26627" name="Isosceles Triangle 101"/>
          <p:cNvSpPr>
            <a:spLocks noChangeArrowheads="1"/>
          </p:cNvSpPr>
          <p:nvPr/>
        </p:nvSpPr>
        <p:spPr bwMode="auto">
          <a:xfrm flipV="1">
            <a:off x="4579938" y="4117178"/>
            <a:ext cx="449262" cy="104775"/>
          </a:xfrm>
          <a:prstGeom prst="triangle">
            <a:avLst>
              <a:gd name="adj" fmla="val 50000"/>
            </a:avLst>
          </a:prstGeom>
          <a:solidFill>
            <a:srgbClr val="FF7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sz="2400">
              <a:latin typeface="Tahoma" pitchFamily="34" charset="0"/>
            </a:endParaRPr>
          </a:p>
        </p:txBody>
      </p:sp>
      <p:sp>
        <p:nvSpPr>
          <p:cNvPr id="26628" name="Isosceles Triangle 102"/>
          <p:cNvSpPr>
            <a:spLocks noChangeArrowheads="1"/>
          </p:cNvSpPr>
          <p:nvPr/>
        </p:nvSpPr>
        <p:spPr bwMode="auto">
          <a:xfrm flipV="1">
            <a:off x="4579938" y="4798971"/>
            <a:ext cx="449262" cy="106363"/>
          </a:xfrm>
          <a:prstGeom prst="triangle">
            <a:avLst>
              <a:gd name="adj" fmla="val 50000"/>
            </a:avLst>
          </a:prstGeom>
          <a:solidFill>
            <a:srgbClr val="FF7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sz="2400">
              <a:latin typeface="Tahoma" pitchFamily="3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1531980" y="2174986"/>
            <a:ext cx="6545178" cy="5516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bg1">
                <a:alpha val="39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tIns="137160" rIns="45720" bIns="137160" anchor="ctr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Create frequency distributions of nominal data</a:t>
            </a:r>
            <a:endParaRPr lang="en-US" sz="1600" b="1" dirty="0">
              <a:solidFill>
                <a:srgbClr val="FFFF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1531980" y="2832989"/>
            <a:ext cx="6545178" cy="5516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bg1">
                <a:alpha val="39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tIns="137160" rIns="45720" bIns="137160" anchor="ctr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Calculate proportions, percentages, ratios, and rates</a:t>
            </a:r>
            <a:endParaRPr lang="en-US" sz="1600" b="1" dirty="0">
              <a:solidFill>
                <a:srgbClr val="FFFF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1531980" y="3524202"/>
            <a:ext cx="6545178" cy="5516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bg1">
                <a:alpha val="39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tIns="137160" rIns="45720" bIns="137160" anchor="ctr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Create simple and grouped frequency distributions </a:t>
            </a:r>
            <a:endParaRPr lang="en-US" sz="1600" b="1" dirty="0">
              <a:solidFill>
                <a:srgbClr val="FFFF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1531980" y="4221953"/>
            <a:ext cx="6545178" cy="5516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bg1">
                <a:alpha val="39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tIns="137160" rIns="45720" bIns="137160" anchor="ctr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Create cross-tabulations</a:t>
            </a:r>
            <a:endParaRPr lang="en-US" sz="1600" b="1" dirty="0">
              <a:solidFill>
                <a:srgbClr val="FFFF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1531980" y="4924697"/>
            <a:ext cx="6545178" cy="5516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bg1">
                <a:alpha val="39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tIns="137160" rIns="45720" bIns="137160" anchor="ctr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Distinguish between various forms of graphic presentations</a:t>
            </a:r>
            <a:endParaRPr lang="en-US" sz="1600" b="1" dirty="0">
              <a:solidFill>
                <a:srgbClr val="FFFF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7" name="Rectangle 2"/>
          <p:cNvSpPr txBox="1">
            <a:spLocks noChangeArrowheads="1"/>
          </p:cNvSpPr>
          <p:nvPr/>
        </p:nvSpPr>
        <p:spPr bwMode="auto">
          <a:xfrm>
            <a:off x="609600" y="200025"/>
            <a:ext cx="83343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3200" kern="0" dirty="0">
                <a:solidFill>
                  <a:srgbClr val="FFFFFF"/>
                </a:solidFill>
                <a:latin typeface="Century Gothic" pitchFamily="34" charset="0"/>
                <a:ea typeface="+mj-ea"/>
                <a:cs typeface="+mj-cs"/>
              </a:rPr>
              <a:t>CHAPTER </a:t>
            </a:r>
            <a:r>
              <a:rPr lang="en-US" sz="3200" kern="0" dirty="0" smtClean="0">
                <a:solidFill>
                  <a:srgbClr val="FFFFFF"/>
                </a:solidFill>
                <a:latin typeface="Century Gothic" pitchFamily="34" charset="0"/>
                <a:ea typeface="+mj-ea"/>
                <a:cs typeface="+mj-cs"/>
              </a:rPr>
              <a:t>OBJECTIVES</a:t>
            </a:r>
            <a:endParaRPr lang="en-US" sz="3200" kern="0" dirty="0">
              <a:solidFill>
                <a:srgbClr val="FFFFFF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-1" y="2149608"/>
            <a:ext cx="541421" cy="602396"/>
          </a:xfrm>
          <a:prstGeom prst="rect">
            <a:avLst/>
          </a:prstGeom>
          <a:solidFill>
            <a:srgbClr val="FF74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-2" y="2807611"/>
            <a:ext cx="541421" cy="602396"/>
          </a:xfrm>
          <a:prstGeom prst="rect">
            <a:avLst/>
          </a:prstGeom>
          <a:solidFill>
            <a:srgbClr val="FF74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3514782"/>
            <a:ext cx="541421" cy="570481"/>
          </a:xfrm>
          <a:prstGeom prst="rect">
            <a:avLst/>
          </a:prstGeom>
          <a:solidFill>
            <a:srgbClr val="FF74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4196575"/>
            <a:ext cx="541421" cy="602396"/>
          </a:xfrm>
          <a:prstGeom prst="rect">
            <a:avLst/>
          </a:prstGeom>
          <a:solidFill>
            <a:srgbClr val="FF74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-4" y="4899319"/>
            <a:ext cx="541421" cy="602396"/>
          </a:xfrm>
          <a:prstGeom prst="rect">
            <a:avLst/>
          </a:prstGeom>
          <a:solidFill>
            <a:srgbClr val="FF74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75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143000" cy="914400"/>
          </a:xfrm>
          <a:prstGeom prst="rect">
            <a:avLst/>
          </a:prstGeom>
          <a:solidFill>
            <a:srgbClr val="FF85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0"/>
            <a:ext cx="1143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R="0" lvl="0" indent="-342900" algn="ctr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spc="-300" dirty="0" smtClean="0">
                <a:solidFill>
                  <a:srgbClr val="FFFFFF"/>
                </a:solidFill>
                <a:latin typeface="Century Gothic" pitchFamily="34" charset="0"/>
              </a:rPr>
              <a:t>2.4</a:t>
            </a:r>
            <a:endParaRPr lang="en-US" sz="3600" b="1" spc="-3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4905375"/>
            <a:ext cx="44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Table 2.17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 descr="M02_LEVI5484_12_SE_C0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3" t="67695" r="38492" b="13375"/>
          <a:stretch/>
        </p:blipFill>
        <p:spPr>
          <a:xfrm>
            <a:off x="1344577" y="1044650"/>
            <a:ext cx="6420555" cy="38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511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2.4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22934C-953F-474B-81B8-245D59916AC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04799" y="1419225"/>
            <a:ext cx="8534401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Century Gothic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72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838196"/>
          </a:xfrm>
        </p:spPr>
        <p:txBody>
          <a:bodyPr tIns="201168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Percents within Cross-Tabulations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1995054" y="1219197"/>
            <a:ext cx="5153891" cy="2161311"/>
          </a:xfrm>
          <a:prstGeom prst="rect">
            <a:avLst/>
          </a:prstGeom>
          <a:solidFill>
            <a:srgbClr val="8EB4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en-US" b="1" smtClean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638500"/>
              </p:ext>
            </p:extLst>
          </p:nvPr>
        </p:nvGraphicFramePr>
        <p:xfrm>
          <a:off x="2352675" y="1290202"/>
          <a:ext cx="44386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4" imgW="2959100" imgH="1346200" progId="Equation.DSMT4">
                  <p:embed/>
                </p:oleObj>
              </mc:Choice>
              <mc:Fallback>
                <p:oleObj name="Equation" r:id="rId4" imgW="2959100" imgH="1346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1290202"/>
                        <a:ext cx="4438650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3"/>
          <p:cNvSpPr txBox="1">
            <a:spLocks/>
          </p:cNvSpPr>
          <p:nvPr/>
        </p:nvSpPr>
        <p:spPr>
          <a:xfrm>
            <a:off x="457199" y="1571625"/>
            <a:ext cx="8534401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Century Gothic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72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choice comes down to which is more relevant to the purpose of the analysis</a:t>
            </a:r>
          </a:p>
          <a:p>
            <a:pPr lvl="1"/>
            <a:r>
              <a:rPr lang="en-US" dirty="0" smtClean="0"/>
              <a:t>If the independent variable is on the rows, use row percents</a:t>
            </a:r>
          </a:p>
          <a:p>
            <a:pPr lvl="1"/>
            <a:r>
              <a:rPr lang="en-US" dirty="0" smtClean="0"/>
              <a:t>If the independent variable is on the columns, use column percents</a:t>
            </a:r>
          </a:p>
          <a:p>
            <a:pPr lvl="1"/>
            <a:r>
              <a:rPr lang="en-US" dirty="0" smtClean="0"/>
              <a:t>If the independent variable is unclear, use whichever percent is most meaningful</a:t>
            </a:r>
          </a:p>
        </p:txBody>
      </p:sp>
    </p:spTree>
    <p:extLst>
      <p:ext uri="{BB962C8B-B14F-4D97-AF65-F5344CB8AC3E}">
        <p14:creationId xmlns:p14="http://schemas.microsoft.com/office/powerpoint/2010/main" val="6935498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143000" cy="914400"/>
          </a:xfrm>
          <a:prstGeom prst="rect">
            <a:avLst/>
          </a:prstGeom>
          <a:solidFill>
            <a:srgbClr val="FF85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0"/>
            <a:ext cx="1143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R="0" lvl="0" indent="-342900" algn="ctr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spc="-300" dirty="0" smtClean="0">
                <a:solidFill>
                  <a:srgbClr val="FFFFFF"/>
                </a:solidFill>
                <a:latin typeface="Century Gothic" pitchFamily="34" charset="0"/>
              </a:rPr>
              <a:t>2.4</a:t>
            </a:r>
            <a:endParaRPr lang="en-US" sz="3600" b="1" spc="-3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4905375"/>
            <a:ext cx="44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Table 2.18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 descr="M02_LEVI5484_12_SE_C0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t="52020" r="21621" b="12123"/>
          <a:stretch/>
        </p:blipFill>
        <p:spPr>
          <a:xfrm>
            <a:off x="1304261" y="914400"/>
            <a:ext cx="6940205" cy="49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511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Distinguish between various forms of </a:t>
            </a:r>
            <a:r>
              <a:rPr lang="en-US" sz="2800" b="1" dirty="0" smtClean="0"/>
              <a:t>graphic presentations </a:t>
            </a:r>
            <a:endParaRPr lang="en-US" sz="28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</a:p>
          <a:p>
            <a:pPr lvl="1"/>
            <a:r>
              <a:rPr lang="en-US" dirty="0" smtClean="0"/>
              <a:t>After this lecture, you should be able to complete the following Learning Outcomes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168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143000" cy="914400"/>
          </a:xfrm>
          <a:prstGeom prst="rect">
            <a:avLst/>
          </a:prstGeom>
          <a:solidFill>
            <a:srgbClr val="FF85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0"/>
            <a:ext cx="1143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R="0" lvl="0" indent="-342900" algn="ctr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spc="-300" dirty="0" smtClean="0">
                <a:solidFill>
                  <a:srgbClr val="FFFFFF"/>
                </a:solidFill>
                <a:latin typeface="Century Gothic" pitchFamily="34" charset="0"/>
              </a:rPr>
              <a:t>2.5</a:t>
            </a:r>
            <a:endParaRPr lang="en-US" sz="3600" b="1" spc="-3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4905375"/>
            <a:ext cx="44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Figure 2.4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 descr="M02_LEVI5484_12_SE_C0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8" t="40050" r="35509" b="37216"/>
          <a:stretch/>
        </p:blipFill>
        <p:spPr>
          <a:xfrm>
            <a:off x="1384891" y="632352"/>
            <a:ext cx="6652014" cy="427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63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143000" cy="914400"/>
          </a:xfrm>
          <a:prstGeom prst="rect">
            <a:avLst/>
          </a:prstGeom>
          <a:solidFill>
            <a:srgbClr val="FF85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0"/>
            <a:ext cx="1143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R="0" lvl="0" indent="-342900" algn="ctr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spc="-300" dirty="0" smtClean="0">
                <a:solidFill>
                  <a:srgbClr val="FFFFFF"/>
                </a:solidFill>
                <a:latin typeface="Century Gothic" pitchFamily="34" charset="0"/>
              </a:rPr>
              <a:t>2.5</a:t>
            </a:r>
            <a:endParaRPr lang="en-US" sz="3600" b="1" spc="-3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5993787"/>
            <a:ext cx="44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Figure 2.6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M02_LEVI5484_12_SE_C0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8" t="13334" r="35211" b="38547"/>
          <a:stretch/>
        </p:blipFill>
        <p:spPr>
          <a:xfrm>
            <a:off x="1896841" y="0"/>
            <a:ext cx="4948447" cy="62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63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143000" cy="914400"/>
          </a:xfrm>
          <a:prstGeom prst="rect">
            <a:avLst/>
          </a:prstGeom>
          <a:solidFill>
            <a:srgbClr val="FF85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0"/>
            <a:ext cx="1143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R="0" lvl="0" indent="-342900" algn="ctr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spc="-300" dirty="0" smtClean="0">
                <a:solidFill>
                  <a:srgbClr val="FFFFFF"/>
                </a:solidFill>
                <a:latin typeface="Century Gothic" pitchFamily="34" charset="0"/>
              </a:rPr>
              <a:t>2.5</a:t>
            </a:r>
            <a:endParaRPr lang="en-US" sz="3600" b="1" spc="-3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4905375"/>
            <a:ext cx="44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Figure 2.9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 descr="M02_LEVI5484_12_SE_C0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7" t="39383" r="19137" b="28472"/>
          <a:stretch/>
        </p:blipFill>
        <p:spPr>
          <a:xfrm>
            <a:off x="1586871" y="914400"/>
            <a:ext cx="627677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63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143000" cy="914400"/>
          </a:xfrm>
          <a:prstGeom prst="rect">
            <a:avLst/>
          </a:prstGeom>
          <a:solidFill>
            <a:srgbClr val="FF85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0"/>
            <a:ext cx="1143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R="0" lvl="0" indent="-342900" algn="ctr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spc="-300" dirty="0" smtClean="0">
                <a:solidFill>
                  <a:srgbClr val="FFFFFF"/>
                </a:solidFill>
                <a:latin typeface="Century Gothic" pitchFamily="34" charset="0"/>
              </a:rPr>
              <a:t>2.5</a:t>
            </a:r>
            <a:endParaRPr lang="en-US" sz="3600" b="1" spc="-3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4905375"/>
            <a:ext cx="44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Figure 2.11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 descr="M02_LEVI5484_12_SE_C0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11209" r="16184" b="69784"/>
          <a:stretch/>
        </p:blipFill>
        <p:spPr>
          <a:xfrm>
            <a:off x="568319" y="1721289"/>
            <a:ext cx="8320869" cy="29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63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143000" cy="914400"/>
          </a:xfrm>
          <a:prstGeom prst="rect">
            <a:avLst/>
          </a:prstGeom>
          <a:solidFill>
            <a:srgbClr val="FF85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0"/>
            <a:ext cx="1143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R="0" lvl="0" indent="-342900" algn="ctr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spc="-300" dirty="0" smtClean="0">
                <a:solidFill>
                  <a:srgbClr val="FFFFFF"/>
                </a:solidFill>
                <a:latin typeface="Century Gothic" pitchFamily="34" charset="0"/>
              </a:rPr>
              <a:t>2.5</a:t>
            </a:r>
            <a:endParaRPr lang="en-US" sz="3600" b="1" spc="-3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4905375"/>
            <a:ext cx="44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Figure 2.12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M02_LEVI5484_12_SE_C0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7" t="69692" r="16299" b="17867"/>
          <a:stretch/>
        </p:blipFill>
        <p:spPr>
          <a:xfrm>
            <a:off x="0" y="1919040"/>
            <a:ext cx="9006151" cy="207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63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143000" cy="914400"/>
          </a:xfrm>
          <a:prstGeom prst="rect">
            <a:avLst/>
          </a:prstGeom>
          <a:solidFill>
            <a:srgbClr val="FF85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0"/>
            <a:ext cx="1143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R="0" lvl="0" indent="-342900" algn="ctr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spc="-300" dirty="0" smtClean="0">
                <a:solidFill>
                  <a:srgbClr val="FFFFFF"/>
                </a:solidFill>
                <a:latin typeface="Century Gothic" pitchFamily="34" charset="0"/>
              </a:rPr>
              <a:t>2.5</a:t>
            </a:r>
            <a:endParaRPr lang="en-US" sz="3600" b="1" spc="-3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4905375"/>
            <a:ext cx="44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Figure 2.14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 descr="M02_LEVI5484_12_SE_C0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11661" r="21865" b="60217"/>
          <a:stretch/>
        </p:blipFill>
        <p:spPr>
          <a:xfrm>
            <a:off x="1003372" y="684189"/>
            <a:ext cx="7205874" cy="42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63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Create </a:t>
            </a:r>
            <a:r>
              <a:rPr lang="en-US" sz="2800" b="1" dirty="0" smtClean="0"/>
              <a:t>frequency distributions </a:t>
            </a:r>
            <a:r>
              <a:rPr lang="en-US" sz="2800" dirty="0" smtClean="0"/>
              <a:t>of nominal data</a:t>
            </a:r>
            <a:endParaRPr lang="en-US" sz="2800" b="1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</a:p>
          <a:p>
            <a:pPr lvl="1"/>
            <a:r>
              <a:rPr lang="en-US" dirty="0" smtClean="0"/>
              <a:t>After this lecture, you should be able to complete the following Learning Outcomes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346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143000" cy="914400"/>
          </a:xfrm>
          <a:prstGeom prst="rect">
            <a:avLst/>
          </a:prstGeom>
          <a:solidFill>
            <a:srgbClr val="FF85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0"/>
            <a:ext cx="1143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R="0" lvl="0" indent="-342900" algn="ctr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spc="-300" dirty="0" smtClean="0">
                <a:solidFill>
                  <a:srgbClr val="FFFFFF"/>
                </a:solidFill>
                <a:latin typeface="Century Gothic" pitchFamily="34" charset="0"/>
              </a:rPr>
              <a:t>2.5</a:t>
            </a:r>
            <a:endParaRPr lang="en-US" sz="3600" b="1" spc="-3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4905375"/>
            <a:ext cx="44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Figure 2.15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 descr="M02_LEVI5484_12_SE_C0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4" t="13333" r="12389" b="55163"/>
          <a:stretch/>
        </p:blipFill>
        <p:spPr>
          <a:xfrm>
            <a:off x="818062" y="914400"/>
            <a:ext cx="7346407" cy="43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63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Isosceles Triangle 94"/>
          <p:cNvSpPr>
            <a:spLocks noChangeArrowheads="1"/>
          </p:cNvSpPr>
          <p:nvPr/>
        </p:nvSpPr>
        <p:spPr bwMode="auto">
          <a:xfrm flipV="1">
            <a:off x="4524374" y="2152950"/>
            <a:ext cx="449262" cy="106363"/>
          </a:xfrm>
          <a:prstGeom prst="triangle">
            <a:avLst>
              <a:gd name="adj" fmla="val 50000"/>
            </a:avLst>
          </a:prstGeom>
          <a:solidFill>
            <a:srgbClr val="FF7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sz="2400" dirty="0">
              <a:latin typeface="Tahoma" pitchFamily="34" charset="0"/>
            </a:endParaRPr>
          </a:p>
        </p:txBody>
      </p:sp>
      <p:sp>
        <p:nvSpPr>
          <p:cNvPr id="26626" name="Isosceles Triangle 95"/>
          <p:cNvSpPr>
            <a:spLocks noChangeArrowheads="1"/>
          </p:cNvSpPr>
          <p:nvPr/>
        </p:nvSpPr>
        <p:spPr bwMode="auto">
          <a:xfrm flipV="1">
            <a:off x="4576761" y="3078517"/>
            <a:ext cx="449262" cy="104775"/>
          </a:xfrm>
          <a:prstGeom prst="triangle">
            <a:avLst>
              <a:gd name="adj" fmla="val 50000"/>
            </a:avLst>
          </a:prstGeom>
          <a:solidFill>
            <a:srgbClr val="FF7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sz="2400">
              <a:latin typeface="Tahoma" pitchFamily="34" charset="0"/>
            </a:endParaRPr>
          </a:p>
        </p:txBody>
      </p:sp>
      <p:sp>
        <p:nvSpPr>
          <p:cNvPr id="26627" name="Isosceles Triangle 101"/>
          <p:cNvSpPr>
            <a:spLocks noChangeArrowheads="1"/>
          </p:cNvSpPr>
          <p:nvPr/>
        </p:nvSpPr>
        <p:spPr bwMode="auto">
          <a:xfrm flipV="1">
            <a:off x="4552156" y="4275321"/>
            <a:ext cx="449262" cy="104775"/>
          </a:xfrm>
          <a:prstGeom prst="triangle">
            <a:avLst>
              <a:gd name="adj" fmla="val 50000"/>
            </a:avLst>
          </a:prstGeom>
          <a:solidFill>
            <a:srgbClr val="FF7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sz="2400">
              <a:latin typeface="Tahoma" pitchFamily="34" charset="0"/>
            </a:endParaRPr>
          </a:p>
        </p:txBody>
      </p:sp>
      <p:sp>
        <p:nvSpPr>
          <p:cNvPr id="26628" name="Isosceles Triangle 102"/>
          <p:cNvSpPr>
            <a:spLocks noChangeArrowheads="1"/>
          </p:cNvSpPr>
          <p:nvPr/>
        </p:nvSpPr>
        <p:spPr bwMode="auto">
          <a:xfrm flipV="1">
            <a:off x="4552155" y="5217609"/>
            <a:ext cx="449262" cy="106363"/>
          </a:xfrm>
          <a:prstGeom prst="triangle">
            <a:avLst>
              <a:gd name="adj" fmla="val 50000"/>
            </a:avLst>
          </a:prstGeom>
          <a:solidFill>
            <a:srgbClr val="FF7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sz="2400">
              <a:latin typeface="Tahoma" pitchFamily="3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1504198" y="1356136"/>
            <a:ext cx="6545178" cy="7968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bg1">
                <a:alpha val="39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tIns="137160" rIns="45720" bIns="137160" anchor="ctr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Frequency distributions can be created to </a:t>
            </a:r>
            <a:r>
              <a:rPr lang="en-US" sz="1600" b="1" smtClean="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help researchers visualize distributions</a:t>
            </a:r>
            <a:endParaRPr lang="en-US" sz="1600" b="1" dirty="0">
              <a:solidFill>
                <a:srgbClr val="FFFF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1504198" y="2259313"/>
            <a:ext cx="6545178" cy="7968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bg1">
                <a:alpha val="39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tIns="137160" rIns="45720" bIns="137160" anchor="ctr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Proportions, percentages, ratios, and rates can be calculated as a way to describe data</a:t>
            </a:r>
            <a:endParaRPr lang="en-US" sz="1600" b="1" dirty="0">
              <a:solidFill>
                <a:srgbClr val="FFFF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1504197" y="3233334"/>
            <a:ext cx="6545178" cy="10419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bg1">
                <a:alpha val="39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tIns="137160" rIns="45720" bIns="137160" anchor="ctr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Simple frequency distributions can be created using data at any level </a:t>
            </a:r>
            <a:r>
              <a:rPr lang="en-US" sz="1600" b="1" smtClean="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of measurement, </a:t>
            </a:r>
            <a:r>
              <a:rPr lang="en-US" sz="1600" b="1" dirty="0" smtClean="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while interval level data is needed to create a grouped frequency data</a:t>
            </a:r>
            <a:endParaRPr lang="en-US" sz="1600" b="1" dirty="0">
              <a:solidFill>
                <a:srgbClr val="FFFF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1528803" y="4396885"/>
            <a:ext cx="6545178" cy="7968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bg1">
                <a:alpha val="39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tIns="137160" rIns="45720" bIns="137160" anchor="ctr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Cross-tabulations can be created to illustrate the relationship between two variables</a:t>
            </a:r>
            <a:endParaRPr lang="en-US" sz="1600" b="1" dirty="0">
              <a:solidFill>
                <a:srgbClr val="FFFF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7" name="Rectangle 2"/>
          <p:cNvSpPr txBox="1">
            <a:spLocks noChangeArrowheads="1"/>
          </p:cNvSpPr>
          <p:nvPr/>
        </p:nvSpPr>
        <p:spPr bwMode="auto">
          <a:xfrm>
            <a:off x="609599" y="0"/>
            <a:ext cx="83343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3200" kern="0" dirty="0" smtClean="0">
                <a:solidFill>
                  <a:srgbClr val="FFFFFF"/>
                </a:solidFill>
                <a:latin typeface="Century Gothic" pitchFamily="34" charset="0"/>
                <a:ea typeface="+mj-ea"/>
                <a:cs typeface="+mj-cs"/>
              </a:rPr>
              <a:t>CHAPTER SUMMARY</a:t>
            </a:r>
            <a:endParaRPr lang="en-US" sz="3200" kern="0" dirty="0">
              <a:solidFill>
                <a:srgbClr val="FFFFFF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-27783" y="1453345"/>
            <a:ext cx="541421" cy="602396"/>
          </a:xfrm>
          <a:prstGeom prst="rect">
            <a:avLst/>
          </a:prstGeom>
          <a:solidFill>
            <a:srgbClr val="FF74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-27784" y="2356522"/>
            <a:ext cx="541421" cy="602396"/>
          </a:xfrm>
          <a:prstGeom prst="rect">
            <a:avLst/>
          </a:prstGeom>
          <a:solidFill>
            <a:srgbClr val="FF74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-27782" y="3469086"/>
            <a:ext cx="541421" cy="570481"/>
          </a:xfrm>
          <a:prstGeom prst="rect">
            <a:avLst/>
          </a:prstGeom>
          <a:solidFill>
            <a:srgbClr val="FF74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-27786" y="4494094"/>
            <a:ext cx="541421" cy="602396"/>
          </a:xfrm>
          <a:prstGeom prst="rect">
            <a:avLst/>
          </a:prstGeom>
          <a:solidFill>
            <a:srgbClr val="FF74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476416" y="5346099"/>
            <a:ext cx="6545178" cy="7968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bg1">
                <a:alpha val="39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tIns="137160" rIns="45720" bIns="137160" anchor="ctr">
            <a:spAutoFit/>
          </a:bodyPr>
          <a:lstStyle/>
          <a:p>
            <a:pPr marL="0" lvl="1" algn="ctr"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Several forms of graphs can be used to demonstrate patterns and  relationships between variables </a:t>
            </a:r>
            <a:endParaRPr lang="en-US" sz="1600" b="1" dirty="0">
              <a:solidFill>
                <a:srgbClr val="FFFF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27787" y="5443308"/>
            <a:ext cx="541421" cy="602396"/>
          </a:xfrm>
          <a:prstGeom prst="rect">
            <a:avLst/>
          </a:prstGeom>
          <a:solidFill>
            <a:srgbClr val="FF74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484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22934C-953F-474B-81B8-245D59916AC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04799" y="1419225"/>
            <a:ext cx="8534401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Century Gothic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72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Formulas and statistical techniques are used by researchers to:</a:t>
            </a:r>
          </a:p>
          <a:p>
            <a:pPr lvl="1"/>
            <a:r>
              <a:rPr lang="en-US" dirty="0" smtClean="0"/>
              <a:t>Organize raw data</a:t>
            </a:r>
          </a:p>
          <a:p>
            <a:pPr lvl="1"/>
            <a:r>
              <a:rPr lang="en-US" dirty="0" smtClean="0"/>
              <a:t>Test hypotheses</a:t>
            </a:r>
          </a:p>
          <a:p>
            <a:pPr lvl="1"/>
            <a:endParaRPr lang="en-US" dirty="0"/>
          </a:p>
          <a:p>
            <a:r>
              <a:rPr lang="en-US" dirty="0" smtClean="0"/>
              <a:t>Raw data is often difficult to synthesize</a:t>
            </a:r>
          </a:p>
          <a:p>
            <a:endParaRPr lang="en-US" dirty="0"/>
          </a:p>
          <a:p>
            <a:r>
              <a:rPr lang="en-US" dirty="0" smtClean="0"/>
              <a:t>Frequency tables make raw data easier to understand </a:t>
            </a:r>
            <a:endParaRPr lang="en-US" dirty="0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838196"/>
          </a:xfrm>
        </p:spPr>
        <p:txBody>
          <a:bodyPr tIns="201168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104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22934C-953F-474B-81B8-245D59916AC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04799" y="1419225"/>
            <a:ext cx="8534401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Century Gothic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72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838196"/>
          </a:xfrm>
        </p:spPr>
        <p:txBody>
          <a:bodyPr tIns="201168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Frequency Distributions of Nominal Data</a:t>
            </a:r>
            <a:endParaRPr lang="en-US" dirty="0"/>
          </a:p>
        </p:txBody>
      </p:sp>
      <p:graphicFrame>
        <p:nvGraphicFramePr>
          <p:cNvPr id="6" name="Group 1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30847"/>
              </p:ext>
            </p:extLst>
          </p:nvPr>
        </p:nvGraphicFramePr>
        <p:xfrm>
          <a:off x="533399" y="2255590"/>
          <a:ext cx="3248892" cy="3078410"/>
        </p:xfrm>
        <a:graphic>
          <a:graphicData uri="http://schemas.openxmlformats.org/drawingml/2006/table">
            <a:tbl>
              <a:tblPr/>
              <a:tblGrid>
                <a:gridCol w="2320637"/>
                <a:gridCol w="928255"/>
              </a:tblGrid>
              <a:tr h="70096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Responses of Young Boys to Removal of Toy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Response of Child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      f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Cry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     25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Express Anger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     15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Withdraw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       5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Ply with another toy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       5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N=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09"/>
          <p:cNvSpPr txBox="1">
            <a:spLocks noChangeArrowheads="1"/>
          </p:cNvSpPr>
          <p:nvPr/>
        </p:nvSpPr>
        <p:spPr bwMode="auto">
          <a:xfrm>
            <a:off x="4724400" y="1752600"/>
            <a:ext cx="4191000" cy="347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Characteristics of a frequency distribution of nominal data: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Title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cs typeface="+mn-cs"/>
              </a:rPr>
              <a:t>Consists </a:t>
            </a:r>
            <a:r>
              <a:rPr lang="en-US" sz="2000" dirty="0">
                <a:cs typeface="+mn-cs"/>
              </a:rPr>
              <a:t>of two columns: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Left column: characteristics (e.g., Response of Child)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Right column: frequency (</a:t>
            </a:r>
            <a:r>
              <a:rPr lang="en-US" sz="2000" i="1" dirty="0">
                <a:cs typeface="+mn-cs"/>
              </a:rPr>
              <a:t>f</a:t>
            </a:r>
            <a:r>
              <a:rPr lang="en-US" sz="2000" dirty="0">
                <a:cs typeface="+mn-cs"/>
              </a:rPr>
              <a:t>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cs typeface="+mn-cs"/>
            </a:endParaRPr>
          </a:p>
          <a:p>
            <a:pPr lvl="1"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1550988" y="1697038"/>
            <a:ext cx="3492500" cy="879475"/>
          </a:xfrm>
          <a:custGeom>
            <a:avLst/>
            <a:gdLst>
              <a:gd name="T0" fmla="*/ 3491346 w 3491346"/>
              <a:gd name="T1" fmla="*/ 880420 h 880420"/>
              <a:gd name="T2" fmla="*/ 2299855 w 3491346"/>
              <a:gd name="T3" fmla="*/ 35293 h 880420"/>
              <a:gd name="T4" fmla="*/ 1080655 w 3491346"/>
              <a:gd name="T5" fmla="*/ 201548 h 880420"/>
              <a:gd name="T6" fmla="*/ 0 w 3491346"/>
              <a:gd name="T7" fmla="*/ 589475 h 8804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91346" h="880420">
                <a:moveTo>
                  <a:pt x="3491346" y="880420"/>
                </a:moveTo>
                <a:cubicBezTo>
                  <a:pt x="3096491" y="514429"/>
                  <a:pt x="2701637" y="148438"/>
                  <a:pt x="2299855" y="35293"/>
                </a:cubicBezTo>
                <a:cubicBezTo>
                  <a:pt x="1898073" y="-77852"/>
                  <a:pt x="1463964" y="109184"/>
                  <a:pt x="1080655" y="201548"/>
                </a:cubicBezTo>
                <a:cubicBezTo>
                  <a:pt x="697346" y="293912"/>
                  <a:pt x="143164" y="550220"/>
                  <a:pt x="0" y="589475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" name="Straight Arrow Connector 25"/>
          <p:cNvCxnSpPr>
            <a:cxnSpLocks noChangeShapeType="1"/>
            <a:stCxn id="8" idx="3"/>
            <a:endCxn id="8" idx="3"/>
          </p:cNvCxnSpPr>
          <p:nvPr/>
        </p:nvCxnSpPr>
        <p:spPr bwMode="auto">
          <a:xfrm>
            <a:off x="1550988" y="2286000"/>
            <a:ext cx="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28"/>
          <p:cNvCxnSpPr>
            <a:cxnSpLocks noChangeShapeType="1"/>
          </p:cNvCxnSpPr>
          <p:nvPr/>
        </p:nvCxnSpPr>
        <p:spPr bwMode="auto">
          <a:xfrm flipH="1">
            <a:off x="1462088" y="2286000"/>
            <a:ext cx="88900" cy="76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reeform 31"/>
          <p:cNvSpPr>
            <a:spLocks/>
          </p:cNvSpPr>
          <p:nvPr/>
        </p:nvSpPr>
        <p:spPr bwMode="auto">
          <a:xfrm>
            <a:off x="2493963" y="2751138"/>
            <a:ext cx="3048000" cy="419100"/>
          </a:xfrm>
          <a:custGeom>
            <a:avLst/>
            <a:gdLst>
              <a:gd name="T0" fmla="*/ 3048000 w 3048000"/>
              <a:gd name="T1" fmla="*/ 419243 h 419243"/>
              <a:gd name="T2" fmla="*/ 1122218 w 3048000"/>
              <a:gd name="T3" fmla="*/ 3607 h 419243"/>
              <a:gd name="T4" fmla="*/ 0 w 3048000"/>
              <a:gd name="T5" fmla="*/ 225280 h 4192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48000" h="419243">
                <a:moveTo>
                  <a:pt x="3048000" y="419243"/>
                </a:moveTo>
                <a:cubicBezTo>
                  <a:pt x="2310245" y="256452"/>
                  <a:pt x="1630218" y="35934"/>
                  <a:pt x="1122218" y="3607"/>
                </a:cubicBezTo>
                <a:cubicBezTo>
                  <a:pt x="614218" y="-28720"/>
                  <a:pt x="66963" y="165244"/>
                  <a:pt x="0" y="22528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" name="Straight Arrow Connector 33"/>
          <p:cNvCxnSpPr>
            <a:cxnSpLocks noChangeShapeType="1"/>
          </p:cNvCxnSpPr>
          <p:nvPr/>
        </p:nvCxnSpPr>
        <p:spPr bwMode="auto">
          <a:xfrm flipH="1">
            <a:off x="2362200" y="2959100"/>
            <a:ext cx="131763" cy="1428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36"/>
          <p:cNvCxnSpPr>
            <a:cxnSpLocks noChangeShapeType="1"/>
          </p:cNvCxnSpPr>
          <p:nvPr/>
        </p:nvCxnSpPr>
        <p:spPr bwMode="auto">
          <a:xfrm flipH="1" flipV="1">
            <a:off x="3782291" y="3183731"/>
            <a:ext cx="1759674" cy="62627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42708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22934C-953F-474B-81B8-245D59916AC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04799" y="1419225"/>
            <a:ext cx="8534401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Century Gothic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72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Comparisons clarify results, add information, and allow for comparisons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838196"/>
          </a:xfrm>
        </p:spPr>
        <p:txBody>
          <a:bodyPr tIns="201168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Comparing Distributions </a:t>
            </a:r>
            <a:endParaRPr lang="en-US" dirty="0"/>
          </a:p>
        </p:txBody>
      </p:sp>
      <p:graphicFrame>
        <p:nvGraphicFramePr>
          <p:cNvPr id="6" name="Group 1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471049"/>
              </p:ext>
            </p:extLst>
          </p:nvPr>
        </p:nvGraphicFramePr>
        <p:xfrm>
          <a:off x="2348343" y="2632364"/>
          <a:ext cx="4447311" cy="3475036"/>
        </p:xfrm>
        <a:graphic>
          <a:graphicData uri="http://schemas.openxmlformats.org/drawingml/2006/table">
            <a:tbl>
              <a:tblPr/>
              <a:tblGrid>
                <a:gridCol w="2448865"/>
                <a:gridCol w="848518"/>
                <a:gridCol w="1149928"/>
              </a:tblGrid>
              <a:tr h="701104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Response to Removal of Toy by Gender of Child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Gender of Child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Response of Child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Male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Female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Cry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25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28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Express Anger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Withdraw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Play with another toy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 5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15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    Total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0897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Calculate </a:t>
            </a:r>
            <a:r>
              <a:rPr lang="en-US" sz="2800" b="1" dirty="0" smtClean="0"/>
              <a:t>proportions, percentages, ratios, </a:t>
            </a:r>
            <a:r>
              <a:rPr lang="en-US" sz="2800" dirty="0" smtClean="0"/>
              <a:t>and </a:t>
            </a:r>
            <a:r>
              <a:rPr lang="en-US" sz="2800" b="1" dirty="0" smtClean="0"/>
              <a:t>rates</a:t>
            </a:r>
            <a:endParaRPr lang="en-US" sz="28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</a:p>
          <a:p>
            <a:pPr lvl="1"/>
            <a:r>
              <a:rPr lang="en-US" dirty="0" smtClean="0"/>
              <a:t>After this lecture, you should be able to complete the following Learning Outcomes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168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2.2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22934C-953F-474B-81B8-245D59916AC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04799" y="1419225"/>
            <a:ext cx="8534401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Century Gothic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72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Allows for a comparison of groups of different sizes</a:t>
            </a:r>
          </a:p>
          <a:p>
            <a:endParaRPr lang="en-US" dirty="0"/>
          </a:p>
          <a:p>
            <a:r>
              <a:rPr lang="en-US" dirty="0" smtClean="0"/>
              <a:t>Proportion – number of cases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compared to the total size </a:t>
            </a:r>
            <a:br>
              <a:rPr lang="en-US" dirty="0" smtClean="0"/>
            </a:br>
            <a:r>
              <a:rPr lang="en-US" dirty="0" smtClean="0"/>
              <a:t>of distribution</a:t>
            </a:r>
          </a:p>
          <a:p>
            <a:endParaRPr lang="en-US" dirty="0"/>
          </a:p>
          <a:p>
            <a:r>
              <a:rPr lang="en-US" dirty="0" smtClean="0"/>
              <a:t>Percentage – the frequency of </a:t>
            </a:r>
            <a:br>
              <a:rPr lang="en-US" dirty="0" smtClean="0"/>
            </a:br>
            <a:r>
              <a:rPr lang="en-US" dirty="0" smtClean="0"/>
              <a:t>occurrence of a category per </a:t>
            </a:r>
            <a:br>
              <a:rPr lang="en-US" dirty="0" smtClean="0"/>
            </a:br>
            <a:r>
              <a:rPr lang="en-US" dirty="0" smtClean="0"/>
              <a:t>100 cases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444468" y="2585252"/>
            <a:ext cx="1494127" cy="955044"/>
          </a:xfrm>
          <a:prstGeom prst="rect">
            <a:avLst/>
          </a:prstGeom>
          <a:solidFill>
            <a:srgbClr val="8EB4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en-US" b="1" smtClean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838196"/>
          </a:xfrm>
        </p:spPr>
        <p:txBody>
          <a:bodyPr tIns="201168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Proportions and Percentages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444469" y="4194645"/>
            <a:ext cx="1494127" cy="955044"/>
          </a:xfrm>
          <a:prstGeom prst="rect">
            <a:avLst/>
          </a:prstGeom>
          <a:solidFill>
            <a:srgbClr val="8EB4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en-US" b="1" smtClean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809039"/>
              </p:ext>
            </p:extLst>
          </p:nvPr>
        </p:nvGraphicFramePr>
        <p:xfrm>
          <a:off x="5848780" y="2767627"/>
          <a:ext cx="685503" cy="59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4" imgW="457002" imgH="393529" progId="Equation.DSMT4">
                  <p:embed/>
                </p:oleObj>
              </mc:Choice>
              <mc:Fallback>
                <p:oleObj name="Equation" r:id="rId4" imgW="457002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780" y="2767627"/>
                        <a:ext cx="685503" cy="5902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442863"/>
              </p:ext>
            </p:extLst>
          </p:nvPr>
        </p:nvGraphicFramePr>
        <p:xfrm>
          <a:off x="5563155" y="4377020"/>
          <a:ext cx="1256754" cy="59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6" imgW="837836" imgH="393529" progId="Equation.DSMT4">
                  <p:embed/>
                </p:oleObj>
              </mc:Choice>
              <mc:Fallback>
                <p:oleObj name="Equation" r:id="rId6" imgW="837836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3155" y="4377020"/>
                        <a:ext cx="1256754" cy="5902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9449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2.2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22934C-953F-474B-81B8-245D59916AC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04799" y="1419225"/>
            <a:ext cx="8534401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Century Gothic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72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Ratio – compares the frequency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 one category to another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Rate – compares between</a:t>
            </a:r>
            <a:br>
              <a:rPr lang="en-US" dirty="0" smtClean="0"/>
            </a:br>
            <a:r>
              <a:rPr lang="en-US" dirty="0" smtClean="0"/>
              <a:t>actual and potential cases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30820" y="2585252"/>
            <a:ext cx="1786868" cy="955044"/>
          </a:xfrm>
          <a:prstGeom prst="rect">
            <a:avLst/>
          </a:prstGeom>
          <a:solidFill>
            <a:srgbClr val="8EB4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en-US" b="1" smtClean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838196"/>
          </a:xfrm>
        </p:spPr>
        <p:txBody>
          <a:bodyPr tIns="201168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Ratio and Rates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209309" y="4194645"/>
            <a:ext cx="3629891" cy="955044"/>
          </a:xfrm>
          <a:prstGeom prst="rect">
            <a:avLst/>
          </a:prstGeom>
          <a:solidFill>
            <a:srgbClr val="8EB4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</a:pPr>
            <a:endParaRPr lang="en-US" b="1" smtClean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539604"/>
              </p:ext>
            </p:extLst>
          </p:nvPr>
        </p:nvGraphicFramePr>
        <p:xfrm>
          <a:off x="6509904" y="2702609"/>
          <a:ext cx="10287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4" imgW="685800" imgH="444240" progId="Equation.DSMT4">
                  <p:embed/>
                </p:oleObj>
              </mc:Choice>
              <mc:Fallback>
                <p:oleObj name="Equation" r:id="rId4" imgW="685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9904" y="2702609"/>
                        <a:ext cx="10287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295802"/>
              </p:ext>
            </p:extLst>
          </p:nvPr>
        </p:nvGraphicFramePr>
        <p:xfrm>
          <a:off x="5290704" y="4332452"/>
          <a:ext cx="3467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6" imgW="2311200" imgH="457200" progId="Equation.DSMT4">
                  <p:embed/>
                </p:oleObj>
              </mc:Choice>
              <mc:Fallback>
                <p:oleObj name="Equation" r:id="rId6" imgW="23112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704" y="4332452"/>
                        <a:ext cx="34671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5271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Bullet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D71A13"/>
      </a:accent2>
      <a:accent3>
        <a:srgbClr val="9BBB59"/>
      </a:accent3>
      <a:accent4>
        <a:srgbClr val="8064A2"/>
      </a:accent4>
      <a:accent5>
        <a:srgbClr val="4BACC6"/>
      </a:accent5>
      <a:accent6>
        <a:srgbClr val="DF7D1E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17000">
              <a:srgbClr val="D71A13"/>
            </a:gs>
            <a:gs pos="100000">
              <a:srgbClr val="DF7D1E">
                <a:alpha val="73000"/>
              </a:srgbClr>
            </a:gs>
          </a:gsLst>
          <a:lin ang="6600000" scaled="0"/>
        </a:gra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eaLnBrk="1" latinLnBrk="0" hangingPunct="1">
          <a:lnSpc>
            <a:spcPct val="90000"/>
          </a:lnSpc>
          <a:buClrTx/>
          <a:buSzTx/>
          <a:buFontTx/>
          <a:buNone/>
          <a:tabLst/>
          <a:defRPr b="1" smtClean="0">
            <a:solidFill>
              <a:schemeClr val="bg1"/>
            </a:solidFill>
            <a:effectLst/>
            <a:latin typeface="Century Gothic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20405</TotalTime>
  <Words>704</Words>
  <Application>Microsoft Macintosh PowerPoint</Application>
  <PresentationFormat>On-screen Show (4:3)</PresentationFormat>
  <Paragraphs>225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Bullet master</vt:lpstr>
      <vt:lpstr>Equation</vt:lpstr>
      <vt:lpstr>LAW-227 Statistics Instructor Erlan Bakiev, Ph. D.  2015, Fall </vt:lpstr>
      <vt:lpstr>PowerPoint Presentation</vt:lpstr>
      <vt:lpstr>Create frequency distributions of nominal data</vt:lpstr>
      <vt:lpstr>Introduction</vt:lpstr>
      <vt:lpstr>Frequency Distributions of Nominal Data</vt:lpstr>
      <vt:lpstr>Comparing Distributions </vt:lpstr>
      <vt:lpstr>Calculate proportions, percentages, ratios, and rates</vt:lpstr>
      <vt:lpstr>Proportions and Percentages</vt:lpstr>
      <vt:lpstr>Ratio and Rates</vt:lpstr>
      <vt:lpstr>Create simple and grouped frequency distributions</vt:lpstr>
      <vt:lpstr>PowerPoint Presentation</vt:lpstr>
      <vt:lpstr>PowerPoint Presentation</vt:lpstr>
      <vt:lpstr>Grouped Frequency Distribution of Interval Data</vt:lpstr>
      <vt:lpstr>PowerPoint Presentation</vt:lpstr>
      <vt:lpstr>Class Limits and the Midpoint</vt:lpstr>
      <vt:lpstr>Cumulative Distributions</vt:lpstr>
      <vt:lpstr>PowerPoint Presentation</vt:lpstr>
      <vt:lpstr>Percentiles</vt:lpstr>
      <vt:lpstr>Create cross-tabulations</vt:lpstr>
      <vt:lpstr>PowerPoint Presentation</vt:lpstr>
      <vt:lpstr>Percents within Cross-Tabulations</vt:lpstr>
      <vt:lpstr>PowerPoint Presentation</vt:lpstr>
      <vt:lpstr>Distinguish between various forms of graphic presentations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Criminal Justice After this lecture you should be able to complete the following Learning Outcomes</dc:title>
  <dc:creator>Krassow, Eric</dc:creator>
  <cp:lastModifiedBy>Erlan Bakiev</cp:lastModifiedBy>
  <cp:revision>157</cp:revision>
  <dcterms:created xsi:type="dcterms:W3CDTF">2012-11-27T04:39:16Z</dcterms:created>
  <dcterms:modified xsi:type="dcterms:W3CDTF">2015-09-16T10:31:27Z</dcterms:modified>
</cp:coreProperties>
</file>