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notesMasterIdLst>
    <p:notesMasterId r:id="rId27"/>
  </p:notesMasterIdLst>
  <p:handoutMasterIdLst>
    <p:handoutMasterId r:id="rId28"/>
  </p:handoutMasterIdLst>
  <p:sldIdLst>
    <p:sldId id="256" r:id="rId2"/>
    <p:sldId id="300" r:id="rId3"/>
    <p:sldId id="257" r:id="rId4"/>
    <p:sldId id="259" r:id="rId5"/>
    <p:sldId id="283" r:id="rId6"/>
    <p:sldId id="284" r:id="rId7"/>
    <p:sldId id="288" r:id="rId8"/>
    <p:sldId id="289" r:id="rId9"/>
    <p:sldId id="285" r:id="rId10"/>
    <p:sldId id="290" r:id="rId11"/>
    <p:sldId id="269" r:id="rId12"/>
    <p:sldId id="294" r:id="rId13"/>
    <p:sldId id="270" r:id="rId14"/>
    <p:sldId id="271" r:id="rId15"/>
    <p:sldId id="272" r:id="rId16"/>
    <p:sldId id="295" r:id="rId17"/>
    <p:sldId id="296" r:id="rId18"/>
    <p:sldId id="297" r:id="rId19"/>
    <p:sldId id="298" r:id="rId20"/>
    <p:sldId id="299" r:id="rId21"/>
    <p:sldId id="291" r:id="rId22"/>
    <p:sldId id="279" r:id="rId23"/>
    <p:sldId id="287" r:id="rId24"/>
    <p:sldId id="292" r:id="rId25"/>
    <p:sldId id="280" r:id="rId2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660066"/>
    <a:srgbClr val="000000"/>
    <a:srgbClr val="FFFF00"/>
    <a:srgbClr val="000066"/>
    <a:srgbClr val="000099"/>
    <a:srgbClr val="6666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524" autoAdjust="0"/>
  </p:normalViewPr>
  <p:slideViewPr>
    <p:cSldViewPr>
      <p:cViewPr varScale="1">
        <p:scale>
          <a:sx n="95" d="100"/>
          <a:sy n="95" d="100"/>
        </p:scale>
        <p:origin x="-138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2598" y="-102"/>
      </p:cViewPr>
      <p:guideLst>
        <p:guide orient="horz" pos="2932"/>
        <p:guide pos="2212"/>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429AF-885E-46DA-B196-52CABA221647}" type="doc">
      <dgm:prSet loTypeId="urn:microsoft.com/office/officeart/2005/8/layout/pyramid2" loCatId="pyramid" qsTypeId="urn:microsoft.com/office/officeart/2005/8/quickstyle/3d2" qsCatId="3D" csTypeId="urn:microsoft.com/office/officeart/2005/8/colors/accent1_2#2" csCatId="accent1" phldr="1"/>
      <dgm:spPr/>
      <dgm:t>
        <a:bodyPr/>
        <a:lstStyle/>
        <a:p>
          <a:endParaRPr lang="en-US"/>
        </a:p>
      </dgm:t>
    </dgm:pt>
    <dgm:pt modelId="{20CA04B9-82D9-4F72-B494-A451DC0AE59F}">
      <dgm:prSet phldrT="[Text]"/>
      <dgm:spPr/>
      <dgm:t>
        <a:bodyPr/>
        <a:lstStyle/>
        <a:p>
          <a:r>
            <a:rPr lang="en-US" dirty="0" smtClean="0">
              <a:solidFill>
                <a:schemeClr val="accent4">
                  <a:lumMod val="10000"/>
                </a:schemeClr>
              </a:solidFill>
            </a:rPr>
            <a:t>Psychology</a:t>
          </a:r>
          <a:endParaRPr lang="en-US" dirty="0">
            <a:solidFill>
              <a:schemeClr val="accent4">
                <a:lumMod val="10000"/>
              </a:schemeClr>
            </a:solidFill>
          </a:endParaRPr>
        </a:p>
      </dgm:t>
    </dgm:pt>
    <dgm:pt modelId="{343C5EB0-75D0-4674-B092-308DC979D3AC}" type="parTrans" cxnId="{69437AF1-691C-434E-AEF7-E2ECA37D11BE}">
      <dgm:prSet/>
      <dgm:spPr/>
      <dgm:t>
        <a:bodyPr/>
        <a:lstStyle/>
        <a:p>
          <a:endParaRPr lang="en-US"/>
        </a:p>
      </dgm:t>
    </dgm:pt>
    <dgm:pt modelId="{1279BE5D-61D2-4740-AE32-E922D3CC0294}" type="sibTrans" cxnId="{69437AF1-691C-434E-AEF7-E2ECA37D11BE}">
      <dgm:prSet/>
      <dgm:spPr/>
      <dgm:t>
        <a:bodyPr/>
        <a:lstStyle/>
        <a:p>
          <a:endParaRPr lang="en-US"/>
        </a:p>
      </dgm:t>
    </dgm:pt>
    <dgm:pt modelId="{ACE84D24-E297-4D79-BB22-E4E7883BD820}">
      <dgm:prSet phldrT="[Text]"/>
      <dgm:spPr/>
      <dgm:t>
        <a:bodyPr/>
        <a:lstStyle/>
        <a:p>
          <a:r>
            <a:rPr lang="en-US" dirty="0" smtClean="0">
              <a:solidFill>
                <a:schemeClr val="accent4">
                  <a:lumMod val="10000"/>
                </a:schemeClr>
              </a:solidFill>
            </a:rPr>
            <a:t>Social Psychology</a:t>
          </a:r>
          <a:endParaRPr lang="en-US" dirty="0">
            <a:solidFill>
              <a:schemeClr val="accent4">
                <a:lumMod val="10000"/>
              </a:schemeClr>
            </a:solidFill>
          </a:endParaRPr>
        </a:p>
      </dgm:t>
    </dgm:pt>
    <dgm:pt modelId="{86A21F0E-8EB1-409F-B2CB-D820A85BC6AF}" type="parTrans" cxnId="{B863C124-46EA-4AC5-B456-8EA19E21595C}">
      <dgm:prSet/>
      <dgm:spPr/>
      <dgm:t>
        <a:bodyPr/>
        <a:lstStyle/>
        <a:p>
          <a:endParaRPr lang="en-US"/>
        </a:p>
      </dgm:t>
    </dgm:pt>
    <dgm:pt modelId="{9F1A93AD-5C1A-4A7D-81F0-92E906D2D0D4}" type="sibTrans" cxnId="{B863C124-46EA-4AC5-B456-8EA19E21595C}">
      <dgm:prSet/>
      <dgm:spPr/>
      <dgm:t>
        <a:bodyPr/>
        <a:lstStyle/>
        <a:p>
          <a:endParaRPr lang="en-US"/>
        </a:p>
      </dgm:t>
    </dgm:pt>
    <dgm:pt modelId="{6F314376-4250-4AB8-8507-752650C27511}">
      <dgm:prSet phldrT="[Text]"/>
      <dgm:spPr/>
      <dgm:t>
        <a:bodyPr/>
        <a:lstStyle/>
        <a:p>
          <a:r>
            <a:rPr lang="en-US" dirty="0" smtClean="0">
              <a:solidFill>
                <a:schemeClr val="accent4">
                  <a:lumMod val="10000"/>
                </a:schemeClr>
              </a:solidFill>
            </a:rPr>
            <a:t>Sociology</a:t>
          </a:r>
          <a:endParaRPr lang="en-US" dirty="0">
            <a:solidFill>
              <a:schemeClr val="accent4">
                <a:lumMod val="10000"/>
              </a:schemeClr>
            </a:solidFill>
          </a:endParaRPr>
        </a:p>
      </dgm:t>
    </dgm:pt>
    <dgm:pt modelId="{A3D4A267-15F1-4C76-9D3F-BCE72D9397B5}" type="parTrans" cxnId="{8C4AD14F-BCCF-49F5-B00E-2CF1C9973A49}">
      <dgm:prSet/>
      <dgm:spPr/>
      <dgm:t>
        <a:bodyPr/>
        <a:lstStyle/>
        <a:p>
          <a:endParaRPr lang="en-US"/>
        </a:p>
      </dgm:t>
    </dgm:pt>
    <dgm:pt modelId="{B877A2FC-5ED6-4663-9CC7-FEC7B7EDF682}" type="sibTrans" cxnId="{8C4AD14F-BCCF-49F5-B00E-2CF1C9973A49}">
      <dgm:prSet/>
      <dgm:spPr/>
      <dgm:t>
        <a:bodyPr/>
        <a:lstStyle/>
        <a:p>
          <a:endParaRPr lang="en-US"/>
        </a:p>
      </dgm:t>
    </dgm:pt>
    <dgm:pt modelId="{D9D0A833-2175-4549-88D0-32BBDA80E83F}">
      <dgm:prSet phldrT="[Text]"/>
      <dgm:spPr/>
      <dgm:t>
        <a:bodyPr/>
        <a:lstStyle/>
        <a:p>
          <a:r>
            <a:rPr lang="en-US" dirty="0" smtClean="0">
              <a:solidFill>
                <a:schemeClr val="accent4">
                  <a:lumMod val="10000"/>
                </a:schemeClr>
              </a:solidFill>
            </a:rPr>
            <a:t>Anthropology</a:t>
          </a:r>
          <a:endParaRPr lang="en-US" dirty="0">
            <a:solidFill>
              <a:schemeClr val="accent4">
                <a:lumMod val="10000"/>
              </a:schemeClr>
            </a:solidFill>
          </a:endParaRPr>
        </a:p>
      </dgm:t>
    </dgm:pt>
    <dgm:pt modelId="{8DFEE2AD-015F-446A-8E40-9E35AA880A18}" type="parTrans" cxnId="{78E29A70-E22D-4AB7-9244-C7E1826D7192}">
      <dgm:prSet/>
      <dgm:spPr/>
      <dgm:t>
        <a:bodyPr/>
        <a:lstStyle/>
        <a:p>
          <a:endParaRPr lang="en-US"/>
        </a:p>
      </dgm:t>
    </dgm:pt>
    <dgm:pt modelId="{629DBCFC-7599-4159-8188-CDEB2697A9BE}" type="sibTrans" cxnId="{78E29A70-E22D-4AB7-9244-C7E1826D7192}">
      <dgm:prSet/>
      <dgm:spPr/>
      <dgm:t>
        <a:bodyPr/>
        <a:lstStyle/>
        <a:p>
          <a:endParaRPr lang="en-US"/>
        </a:p>
      </dgm:t>
    </dgm:pt>
    <dgm:pt modelId="{7DEA61EB-6D19-4D2F-ADBB-59BB9124C289}" type="pres">
      <dgm:prSet presAssocID="{ABE429AF-885E-46DA-B196-52CABA221647}" presName="compositeShape" presStyleCnt="0">
        <dgm:presLayoutVars>
          <dgm:dir/>
          <dgm:resizeHandles/>
        </dgm:presLayoutVars>
      </dgm:prSet>
      <dgm:spPr/>
      <dgm:t>
        <a:bodyPr/>
        <a:lstStyle/>
        <a:p>
          <a:endParaRPr lang="en-US"/>
        </a:p>
      </dgm:t>
    </dgm:pt>
    <dgm:pt modelId="{F66DD18E-47D1-44D3-8D4A-A2CDA230782E}" type="pres">
      <dgm:prSet presAssocID="{ABE429AF-885E-46DA-B196-52CABA221647}" presName="pyramid" presStyleLbl="node1" presStyleIdx="0" presStyleCnt="1" custScaleX="70876" custScaleY="88350" custLinFactNeighborX="2644" custLinFactNeighborY="-971"/>
      <dgm:spPr>
        <a:gradFill rotWithShape="0">
          <a:gsLst>
            <a:gs pos="0">
              <a:srgbClr val="8488C4"/>
            </a:gs>
            <a:gs pos="53000">
              <a:srgbClr val="D4DEFF"/>
            </a:gs>
            <a:gs pos="83000">
              <a:srgbClr val="D4DEFF"/>
            </a:gs>
            <a:gs pos="100000">
              <a:srgbClr val="96AB94"/>
            </a:gs>
          </a:gsLst>
          <a:lin ang="5400000" scaled="0"/>
        </a:gradFill>
        <a:ln>
          <a:solidFill>
            <a:schemeClr val="accent4">
              <a:lumMod val="10000"/>
            </a:schemeClr>
          </a:solidFill>
        </a:ln>
      </dgm:spPr>
      <dgm:t>
        <a:bodyPr/>
        <a:lstStyle/>
        <a:p>
          <a:endParaRPr lang="en-US"/>
        </a:p>
      </dgm:t>
    </dgm:pt>
    <dgm:pt modelId="{8B52E20C-E8B4-4206-A746-05A453C2E27D}" type="pres">
      <dgm:prSet presAssocID="{ABE429AF-885E-46DA-B196-52CABA221647}" presName="theList" presStyleCnt="0"/>
      <dgm:spPr/>
    </dgm:pt>
    <dgm:pt modelId="{6C11411C-F389-4BA8-8906-AA7BB10204E5}" type="pres">
      <dgm:prSet presAssocID="{20CA04B9-82D9-4F72-B494-A451DC0AE59F}" presName="aNode" presStyleLbl="fgAcc1" presStyleIdx="0" presStyleCnt="4" custLinFactNeighborX="7057" custLinFactNeighborY="13549">
        <dgm:presLayoutVars>
          <dgm:bulletEnabled val="1"/>
        </dgm:presLayoutVars>
      </dgm:prSet>
      <dgm:spPr/>
      <dgm:t>
        <a:bodyPr/>
        <a:lstStyle/>
        <a:p>
          <a:endParaRPr lang="en-US"/>
        </a:p>
      </dgm:t>
    </dgm:pt>
    <dgm:pt modelId="{ECFA8EE4-C417-445F-AC4C-C4434D0D5695}" type="pres">
      <dgm:prSet presAssocID="{20CA04B9-82D9-4F72-B494-A451DC0AE59F}" presName="aSpace" presStyleCnt="0"/>
      <dgm:spPr/>
    </dgm:pt>
    <dgm:pt modelId="{7E438644-708E-43BE-863A-356051488AFE}" type="pres">
      <dgm:prSet presAssocID="{ACE84D24-E297-4D79-BB22-E4E7883BD820}" presName="aNode" presStyleLbl="fgAcc1" presStyleIdx="1" presStyleCnt="4" custLinFactNeighborX="7878">
        <dgm:presLayoutVars>
          <dgm:bulletEnabled val="1"/>
        </dgm:presLayoutVars>
      </dgm:prSet>
      <dgm:spPr/>
      <dgm:t>
        <a:bodyPr/>
        <a:lstStyle/>
        <a:p>
          <a:endParaRPr lang="en-US"/>
        </a:p>
      </dgm:t>
    </dgm:pt>
    <dgm:pt modelId="{7B2DE2C4-3740-452E-81AB-AE6F800667CF}" type="pres">
      <dgm:prSet presAssocID="{ACE84D24-E297-4D79-BB22-E4E7883BD820}" presName="aSpace" presStyleCnt="0"/>
      <dgm:spPr/>
    </dgm:pt>
    <dgm:pt modelId="{0CBE8BEC-11A2-42B5-81C5-CA6F4D17E23F}" type="pres">
      <dgm:prSet presAssocID="{6F314376-4250-4AB8-8507-752650C27511}" presName="aNode" presStyleLbl="fgAcc1" presStyleIdx="2" presStyleCnt="4" custLinFactNeighborX="7878">
        <dgm:presLayoutVars>
          <dgm:bulletEnabled val="1"/>
        </dgm:presLayoutVars>
      </dgm:prSet>
      <dgm:spPr/>
      <dgm:t>
        <a:bodyPr/>
        <a:lstStyle/>
        <a:p>
          <a:endParaRPr lang="en-US"/>
        </a:p>
      </dgm:t>
    </dgm:pt>
    <dgm:pt modelId="{120BBB43-4614-4089-A458-A694E0628B91}" type="pres">
      <dgm:prSet presAssocID="{6F314376-4250-4AB8-8507-752650C27511}" presName="aSpace" presStyleCnt="0"/>
      <dgm:spPr/>
    </dgm:pt>
    <dgm:pt modelId="{7475B95B-DB2B-4AD3-8733-70B373705118}" type="pres">
      <dgm:prSet presAssocID="{D9D0A833-2175-4549-88D0-32BBDA80E83F}" presName="aNode" presStyleLbl="fgAcc1" presStyleIdx="3" presStyleCnt="4" custLinFactNeighborX="7878">
        <dgm:presLayoutVars>
          <dgm:bulletEnabled val="1"/>
        </dgm:presLayoutVars>
      </dgm:prSet>
      <dgm:spPr/>
      <dgm:t>
        <a:bodyPr/>
        <a:lstStyle/>
        <a:p>
          <a:endParaRPr lang="en-US"/>
        </a:p>
      </dgm:t>
    </dgm:pt>
    <dgm:pt modelId="{FCC42F36-7E63-4A26-A5CD-D696B569C867}" type="pres">
      <dgm:prSet presAssocID="{D9D0A833-2175-4549-88D0-32BBDA80E83F}" presName="aSpace" presStyleCnt="0"/>
      <dgm:spPr/>
    </dgm:pt>
  </dgm:ptLst>
  <dgm:cxnLst>
    <dgm:cxn modelId="{8C4AD14F-BCCF-49F5-B00E-2CF1C9973A49}" srcId="{ABE429AF-885E-46DA-B196-52CABA221647}" destId="{6F314376-4250-4AB8-8507-752650C27511}" srcOrd="2" destOrd="0" parTransId="{A3D4A267-15F1-4C76-9D3F-BCE72D9397B5}" sibTransId="{B877A2FC-5ED6-4663-9CC7-FEC7B7EDF682}"/>
    <dgm:cxn modelId="{ADD30868-6744-4C1D-9C55-4E52E11D0187}" type="presOf" srcId="{ACE84D24-E297-4D79-BB22-E4E7883BD820}" destId="{7E438644-708E-43BE-863A-356051488AFE}" srcOrd="0" destOrd="0" presId="urn:microsoft.com/office/officeart/2005/8/layout/pyramid2"/>
    <dgm:cxn modelId="{67E5D1D9-A605-43D0-B513-272A8B2E3AA8}" type="presOf" srcId="{6F314376-4250-4AB8-8507-752650C27511}" destId="{0CBE8BEC-11A2-42B5-81C5-CA6F4D17E23F}" srcOrd="0" destOrd="0" presId="urn:microsoft.com/office/officeart/2005/8/layout/pyramid2"/>
    <dgm:cxn modelId="{78E29A70-E22D-4AB7-9244-C7E1826D7192}" srcId="{ABE429AF-885E-46DA-B196-52CABA221647}" destId="{D9D0A833-2175-4549-88D0-32BBDA80E83F}" srcOrd="3" destOrd="0" parTransId="{8DFEE2AD-015F-446A-8E40-9E35AA880A18}" sibTransId="{629DBCFC-7599-4159-8188-CDEB2697A9BE}"/>
    <dgm:cxn modelId="{B863C124-46EA-4AC5-B456-8EA19E21595C}" srcId="{ABE429AF-885E-46DA-B196-52CABA221647}" destId="{ACE84D24-E297-4D79-BB22-E4E7883BD820}" srcOrd="1" destOrd="0" parTransId="{86A21F0E-8EB1-409F-B2CB-D820A85BC6AF}" sibTransId="{9F1A93AD-5C1A-4A7D-81F0-92E906D2D0D4}"/>
    <dgm:cxn modelId="{ED431F61-4FBB-4C03-A194-8F59AE225081}" type="presOf" srcId="{ABE429AF-885E-46DA-B196-52CABA221647}" destId="{7DEA61EB-6D19-4D2F-ADBB-59BB9124C289}" srcOrd="0" destOrd="0" presId="urn:microsoft.com/office/officeart/2005/8/layout/pyramid2"/>
    <dgm:cxn modelId="{76911BA0-25BE-417E-9AA7-90097F1E0AF8}" type="presOf" srcId="{D9D0A833-2175-4549-88D0-32BBDA80E83F}" destId="{7475B95B-DB2B-4AD3-8733-70B373705118}" srcOrd="0" destOrd="0" presId="urn:microsoft.com/office/officeart/2005/8/layout/pyramid2"/>
    <dgm:cxn modelId="{69437AF1-691C-434E-AEF7-E2ECA37D11BE}" srcId="{ABE429AF-885E-46DA-B196-52CABA221647}" destId="{20CA04B9-82D9-4F72-B494-A451DC0AE59F}" srcOrd="0" destOrd="0" parTransId="{343C5EB0-75D0-4674-B092-308DC979D3AC}" sibTransId="{1279BE5D-61D2-4740-AE32-E922D3CC0294}"/>
    <dgm:cxn modelId="{D76393DC-6030-4599-8A61-F586FEFA656E}" type="presOf" srcId="{20CA04B9-82D9-4F72-B494-A451DC0AE59F}" destId="{6C11411C-F389-4BA8-8906-AA7BB10204E5}" srcOrd="0" destOrd="0" presId="urn:microsoft.com/office/officeart/2005/8/layout/pyramid2"/>
    <dgm:cxn modelId="{D3019CA3-52CB-48E4-82B2-DC9D5E9C12E5}" type="presParOf" srcId="{7DEA61EB-6D19-4D2F-ADBB-59BB9124C289}" destId="{F66DD18E-47D1-44D3-8D4A-A2CDA230782E}" srcOrd="0" destOrd="0" presId="urn:microsoft.com/office/officeart/2005/8/layout/pyramid2"/>
    <dgm:cxn modelId="{D51100D4-7C9F-4D6E-BA05-D6510B91EC62}" type="presParOf" srcId="{7DEA61EB-6D19-4D2F-ADBB-59BB9124C289}" destId="{8B52E20C-E8B4-4206-A746-05A453C2E27D}" srcOrd="1" destOrd="0" presId="urn:microsoft.com/office/officeart/2005/8/layout/pyramid2"/>
    <dgm:cxn modelId="{BFE7CB98-3A24-42B3-9A8C-C52D8E2A2A4F}" type="presParOf" srcId="{8B52E20C-E8B4-4206-A746-05A453C2E27D}" destId="{6C11411C-F389-4BA8-8906-AA7BB10204E5}" srcOrd="0" destOrd="0" presId="urn:microsoft.com/office/officeart/2005/8/layout/pyramid2"/>
    <dgm:cxn modelId="{DFB6BD4C-BA69-4FAD-B74E-7EF73D1084B7}" type="presParOf" srcId="{8B52E20C-E8B4-4206-A746-05A453C2E27D}" destId="{ECFA8EE4-C417-445F-AC4C-C4434D0D5695}" srcOrd="1" destOrd="0" presId="urn:microsoft.com/office/officeart/2005/8/layout/pyramid2"/>
    <dgm:cxn modelId="{055B44C6-AAF2-4FB6-A8F7-EE90124237EA}" type="presParOf" srcId="{8B52E20C-E8B4-4206-A746-05A453C2E27D}" destId="{7E438644-708E-43BE-863A-356051488AFE}" srcOrd="2" destOrd="0" presId="urn:microsoft.com/office/officeart/2005/8/layout/pyramid2"/>
    <dgm:cxn modelId="{26E0CE1D-18E4-44A3-A800-010B47B01ED3}" type="presParOf" srcId="{8B52E20C-E8B4-4206-A746-05A453C2E27D}" destId="{7B2DE2C4-3740-452E-81AB-AE6F800667CF}" srcOrd="3" destOrd="0" presId="urn:microsoft.com/office/officeart/2005/8/layout/pyramid2"/>
    <dgm:cxn modelId="{475C06FA-8E98-436F-A0FB-E5CD69343DBF}" type="presParOf" srcId="{8B52E20C-E8B4-4206-A746-05A453C2E27D}" destId="{0CBE8BEC-11A2-42B5-81C5-CA6F4D17E23F}" srcOrd="4" destOrd="0" presId="urn:microsoft.com/office/officeart/2005/8/layout/pyramid2"/>
    <dgm:cxn modelId="{21D2DDEB-D909-4874-B2FE-B872B28B4D7C}" type="presParOf" srcId="{8B52E20C-E8B4-4206-A746-05A453C2E27D}" destId="{120BBB43-4614-4089-A458-A694E0628B91}" srcOrd="5" destOrd="0" presId="urn:microsoft.com/office/officeart/2005/8/layout/pyramid2"/>
    <dgm:cxn modelId="{A2B55FFC-F12B-454D-96EC-366493AE0CA8}" type="presParOf" srcId="{8B52E20C-E8B4-4206-A746-05A453C2E27D}" destId="{7475B95B-DB2B-4AD3-8733-70B373705118}" srcOrd="6" destOrd="0" presId="urn:microsoft.com/office/officeart/2005/8/layout/pyramid2"/>
    <dgm:cxn modelId="{C43A68F7-98BC-43B6-BA08-D45F75034D8E}" type="presParOf" srcId="{8B52E20C-E8B4-4206-A746-05A453C2E27D}" destId="{FCC42F36-7E63-4A26-A5CD-D696B569C867}"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3D825-D9C0-433A-9CC7-93D15638D1AA}" type="doc">
      <dgm:prSet loTypeId="urn:microsoft.com/office/officeart/2005/8/layout/lProcess3" loCatId="process" qsTypeId="urn:microsoft.com/office/officeart/2005/8/quickstyle/simple1#2" qsCatId="simple" csTypeId="urn:microsoft.com/office/officeart/2005/8/colors/colorful5" csCatId="colorful" phldr="1"/>
      <dgm:spPr/>
      <dgm:t>
        <a:bodyPr/>
        <a:lstStyle/>
        <a:p>
          <a:endParaRPr lang="en-US"/>
        </a:p>
      </dgm:t>
    </dgm:pt>
    <dgm:pt modelId="{5CB97D2F-E8D2-4C3F-9A31-D16CDD85A733}">
      <dgm:prSet phldrT="[Text]"/>
      <dgm:spPr>
        <a:solidFill>
          <a:schemeClr val="tx2">
            <a:lumMod val="60000"/>
            <a:lumOff val="40000"/>
          </a:schemeClr>
        </a:solidFill>
      </dgm:spPr>
      <dgm:t>
        <a:bodyPr/>
        <a:lstStyle/>
        <a:p>
          <a:r>
            <a:rPr lang="en-US" dirty="0" smtClean="0"/>
            <a:t>Contingency Variable (Z)</a:t>
          </a:r>
          <a:endParaRPr lang="en-US" dirty="0"/>
        </a:p>
      </dgm:t>
    </dgm:pt>
    <dgm:pt modelId="{CE329017-B17A-4D23-8198-E35021735D0A}" type="parTrans" cxnId="{57A8AC54-4F17-4FCC-9958-DF29C98F9DBB}">
      <dgm:prSet/>
      <dgm:spPr/>
      <dgm:t>
        <a:bodyPr/>
        <a:lstStyle/>
        <a:p>
          <a:endParaRPr lang="en-US"/>
        </a:p>
      </dgm:t>
    </dgm:pt>
    <dgm:pt modelId="{962FD150-05F3-4DAA-ADFD-A1520D387CBB}" type="sibTrans" cxnId="{57A8AC54-4F17-4FCC-9958-DF29C98F9DBB}">
      <dgm:prSet/>
      <dgm:spPr/>
      <dgm:t>
        <a:bodyPr/>
        <a:lstStyle/>
        <a:p>
          <a:endParaRPr lang="en-US"/>
        </a:p>
      </dgm:t>
    </dgm:pt>
    <dgm:pt modelId="{93ABE6D8-4472-4BDB-94F3-904944073B6A}">
      <dgm:prSet phldrT="[Text]"/>
      <dgm:spPr>
        <a:solidFill>
          <a:schemeClr val="tx2">
            <a:lumMod val="40000"/>
            <a:lumOff val="60000"/>
            <a:alpha val="90000"/>
          </a:schemeClr>
        </a:solidFill>
      </dgm:spPr>
      <dgm:t>
        <a:bodyPr/>
        <a:lstStyle/>
        <a:p>
          <a:r>
            <a:rPr lang="en-US" dirty="0" smtClean="0"/>
            <a:t>Independent Variable (X)</a:t>
          </a:r>
          <a:endParaRPr lang="en-US" dirty="0"/>
        </a:p>
      </dgm:t>
    </dgm:pt>
    <dgm:pt modelId="{1CD58E18-E08B-4E4B-B531-420BEC175DFA}" type="parTrans" cxnId="{B2982DD9-D001-45BB-8474-FA7D1199B150}">
      <dgm:prSet/>
      <dgm:spPr/>
      <dgm:t>
        <a:bodyPr/>
        <a:lstStyle/>
        <a:p>
          <a:endParaRPr lang="en-US"/>
        </a:p>
      </dgm:t>
    </dgm:pt>
    <dgm:pt modelId="{C5D9844B-CBB1-4249-ACA2-BDB33C28A94D}" type="sibTrans" cxnId="{B2982DD9-D001-45BB-8474-FA7D1199B150}">
      <dgm:prSet/>
      <dgm:spPr/>
      <dgm:t>
        <a:bodyPr/>
        <a:lstStyle/>
        <a:p>
          <a:endParaRPr lang="en-US"/>
        </a:p>
      </dgm:t>
    </dgm:pt>
    <dgm:pt modelId="{C2C80D62-8B93-42C4-88D5-B84D823354E2}">
      <dgm:prSet phldrT="[Text]"/>
      <dgm:spPr>
        <a:solidFill>
          <a:schemeClr val="tx2">
            <a:lumMod val="20000"/>
            <a:lumOff val="80000"/>
            <a:alpha val="90000"/>
          </a:schemeClr>
        </a:solidFill>
      </dgm:spPr>
      <dgm:t>
        <a:bodyPr/>
        <a:lstStyle/>
        <a:p>
          <a:r>
            <a:rPr lang="en-US" dirty="0" smtClean="0"/>
            <a:t>Dependent Variable (Y)</a:t>
          </a:r>
          <a:endParaRPr lang="en-US" dirty="0"/>
        </a:p>
      </dgm:t>
    </dgm:pt>
    <dgm:pt modelId="{FEB8CABA-9906-4855-A505-A325348F2CC0}" type="parTrans" cxnId="{C68FC431-F293-4389-AD89-B088AEE95F1C}">
      <dgm:prSet/>
      <dgm:spPr/>
      <dgm:t>
        <a:bodyPr/>
        <a:lstStyle/>
        <a:p>
          <a:endParaRPr lang="en-US"/>
        </a:p>
      </dgm:t>
    </dgm:pt>
    <dgm:pt modelId="{48E853E4-C9AA-43E0-A536-62CFAA8B0FCA}" type="sibTrans" cxnId="{C68FC431-F293-4389-AD89-B088AEE95F1C}">
      <dgm:prSet/>
      <dgm:spPr/>
      <dgm:t>
        <a:bodyPr/>
        <a:lstStyle/>
        <a:p>
          <a:endParaRPr lang="en-US"/>
        </a:p>
      </dgm:t>
    </dgm:pt>
    <dgm:pt modelId="{6CD1EBA2-6590-433E-90FC-203479184438}">
      <dgm:prSet phldrT="[Text]"/>
      <dgm:spPr>
        <a:solidFill>
          <a:schemeClr val="accent6">
            <a:lumMod val="75000"/>
          </a:schemeClr>
        </a:solidFill>
      </dgm:spPr>
      <dgm:t>
        <a:bodyPr/>
        <a:lstStyle/>
        <a:p>
          <a:r>
            <a:rPr lang="en-US" dirty="0" smtClean="0"/>
            <a:t>In American Culture</a:t>
          </a:r>
          <a:endParaRPr lang="en-US" dirty="0"/>
        </a:p>
      </dgm:t>
    </dgm:pt>
    <dgm:pt modelId="{581C009C-D673-4063-B561-6342D26060F6}" type="parTrans" cxnId="{C2CD8228-2D79-4F46-8240-A7E940761956}">
      <dgm:prSet/>
      <dgm:spPr/>
      <dgm:t>
        <a:bodyPr/>
        <a:lstStyle/>
        <a:p>
          <a:endParaRPr lang="en-US"/>
        </a:p>
      </dgm:t>
    </dgm:pt>
    <dgm:pt modelId="{290EF666-F677-493E-9FEC-7C8A9A9C83A0}" type="sibTrans" cxnId="{C2CD8228-2D79-4F46-8240-A7E940761956}">
      <dgm:prSet/>
      <dgm:spPr/>
      <dgm:t>
        <a:bodyPr/>
        <a:lstStyle/>
        <a:p>
          <a:endParaRPr lang="en-US"/>
        </a:p>
      </dgm:t>
    </dgm:pt>
    <dgm:pt modelId="{0A0FF1CF-5EA3-4C5E-A603-E6F5EA7E7681}">
      <dgm:prSet phldrT="[Text]"/>
      <dgm:spPr>
        <a:solidFill>
          <a:schemeClr val="accent6">
            <a:lumMod val="60000"/>
            <a:lumOff val="40000"/>
            <a:alpha val="90000"/>
          </a:schemeClr>
        </a:solidFill>
      </dgm:spPr>
      <dgm:t>
        <a:bodyPr/>
        <a:lstStyle/>
        <a:p>
          <a:r>
            <a:rPr lang="en-US" dirty="0" smtClean="0"/>
            <a:t>Boss Gives “Thumbs Up” Sign</a:t>
          </a:r>
          <a:endParaRPr lang="en-US" dirty="0"/>
        </a:p>
      </dgm:t>
    </dgm:pt>
    <dgm:pt modelId="{1D342575-69B9-4C63-A095-CDA49BEC19E4}" type="parTrans" cxnId="{172CDC81-94A6-462C-A178-886BA19C9C01}">
      <dgm:prSet/>
      <dgm:spPr/>
      <dgm:t>
        <a:bodyPr/>
        <a:lstStyle/>
        <a:p>
          <a:endParaRPr lang="en-US"/>
        </a:p>
      </dgm:t>
    </dgm:pt>
    <dgm:pt modelId="{14C75046-D836-4540-8AA1-AF7D80CBCEF8}" type="sibTrans" cxnId="{172CDC81-94A6-462C-A178-886BA19C9C01}">
      <dgm:prSet/>
      <dgm:spPr/>
      <dgm:t>
        <a:bodyPr/>
        <a:lstStyle/>
        <a:p>
          <a:endParaRPr lang="en-US"/>
        </a:p>
      </dgm:t>
    </dgm:pt>
    <dgm:pt modelId="{47F0E71D-B276-49C2-A460-45572C4D0579}">
      <dgm:prSet phldrT="[Text]"/>
      <dgm:spPr>
        <a:solidFill>
          <a:schemeClr val="accent6">
            <a:lumMod val="20000"/>
            <a:lumOff val="80000"/>
            <a:alpha val="90000"/>
          </a:schemeClr>
        </a:solidFill>
      </dgm:spPr>
      <dgm:t>
        <a:bodyPr/>
        <a:lstStyle/>
        <a:p>
          <a:r>
            <a:rPr lang="en-US" dirty="0" smtClean="0"/>
            <a:t>Understood as Complimenting</a:t>
          </a:r>
          <a:endParaRPr lang="en-US" dirty="0"/>
        </a:p>
      </dgm:t>
    </dgm:pt>
    <dgm:pt modelId="{261AEC3F-5DDD-4ADC-AD82-ABE2E4AE18B1}" type="parTrans" cxnId="{50828D0F-CF8C-4DEE-A0C5-4441F3057721}">
      <dgm:prSet/>
      <dgm:spPr/>
      <dgm:t>
        <a:bodyPr/>
        <a:lstStyle/>
        <a:p>
          <a:endParaRPr lang="en-US"/>
        </a:p>
      </dgm:t>
    </dgm:pt>
    <dgm:pt modelId="{AE6F5EE8-7C09-4443-BCC9-A63C1A29223D}" type="sibTrans" cxnId="{50828D0F-CF8C-4DEE-A0C5-4441F3057721}">
      <dgm:prSet/>
      <dgm:spPr/>
      <dgm:t>
        <a:bodyPr/>
        <a:lstStyle/>
        <a:p>
          <a:endParaRPr lang="en-US"/>
        </a:p>
      </dgm:t>
    </dgm:pt>
    <dgm:pt modelId="{D1F449D2-EBDF-44C6-AC1B-58CAD3A2BCD2}">
      <dgm:prSet phldrT="[Text]"/>
      <dgm:spPr>
        <a:solidFill>
          <a:schemeClr val="accent1">
            <a:lumMod val="75000"/>
          </a:schemeClr>
        </a:solidFill>
      </dgm:spPr>
      <dgm:t>
        <a:bodyPr/>
        <a:lstStyle/>
        <a:p>
          <a:r>
            <a:rPr lang="en-US" dirty="0" smtClean="0"/>
            <a:t>In Iranian or Australian Cultures</a:t>
          </a:r>
          <a:endParaRPr lang="en-US" dirty="0"/>
        </a:p>
      </dgm:t>
    </dgm:pt>
    <dgm:pt modelId="{EBD7920C-CDE9-45A7-B757-2370D754723D}" type="parTrans" cxnId="{F413FC8E-D277-4C9E-8B54-CE940289878E}">
      <dgm:prSet/>
      <dgm:spPr/>
      <dgm:t>
        <a:bodyPr/>
        <a:lstStyle/>
        <a:p>
          <a:endParaRPr lang="en-US"/>
        </a:p>
      </dgm:t>
    </dgm:pt>
    <dgm:pt modelId="{8D204F50-78B9-4F22-AB4B-97482EFD7BDC}" type="sibTrans" cxnId="{F413FC8E-D277-4C9E-8B54-CE940289878E}">
      <dgm:prSet/>
      <dgm:spPr/>
      <dgm:t>
        <a:bodyPr/>
        <a:lstStyle/>
        <a:p>
          <a:endParaRPr lang="en-US"/>
        </a:p>
      </dgm:t>
    </dgm:pt>
    <dgm:pt modelId="{882E0BAC-03CE-4C26-8EBA-FDB1D4EF80F8}">
      <dgm:prSet phldrT="[Text]"/>
      <dgm:spPr>
        <a:solidFill>
          <a:schemeClr val="accent1">
            <a:lumMod val="60000"/>
            <a:lumOff val="40000"/>
            <a:alpha val="90000"/>
          </a:schemeClr>
        </a:solidFill>
      </dgm:spPr>
      <dgm:t>
        <a:bodyPr/>
        <a:lstStyle/>
        <a:p>
          <a:r>
            <a:rPr lang="en-US" dirty="0" smtClean="0"/>
            <a:t>Boss Gives “Thumbs Up” Sign</a:t>
          </a:r>
          <a:endParaRPr lang="en-US" dirty="0"/>
        </a:p>
      </dgm:t>
    </dgm:pt>
    <dgm:pt modelId="{8A22F934-622C-4077-A9A5-DA6C352A6435}" type="parTrans" cxnId="{365C20EE-9ABE-48E5-ADA4-77973287B287}">
      <dgm:prSet/>
      <dgm:spPr/>
      <dgm:t>
        <a:bodyPr/>
        <a:lstStyle/>
        <a:p>
          <a:endParaRPr lang="en-US"/>
        </a:p>
      </dgm:t>
    </dgm:pt>
    <dgm:pt modelId="{2E95F542-81A6-4C85-904C-3E4899347178}" type="sibTrans" cxnId="{365C20EE-9ABE-48E5-ADA4-77973287B287}">
      <dgm:prSet/>
      <dgm:spPr/>
      <dgm:t>
        <a:bodyPr/>
        <a:lstStyle/>
        <a:p>
          <a:endParaRPr lang="en-US"/>
        </a:p>
      </dgm:t>
    </dgm:pt>
    <dgm:pt modelId="{4ADD5DAA-1406-4380-8339-F37CFA9BA393}">
      <dgm:prSet phldrT="[Text]"/>
      <dgm:spPr>
        <a:solidFill>
          <a:schemeClr val="accent1">
            <a:lumMod val="20000"/>
            <a:lumOff val="80000"/>
            <a:alpha val="90000"/>
          </a:schemeClr>
        </a:solidFill>
      </dgm:spPr>
      <dgm:t>
        <a:bodyPr/>
        <a:lstStyle/>
        <a:p>
          <a:r>
            <a:rPr lang="en-US" dirty="0" smtClean="0"/>
            <a:t>Understood as Insulting - “Up Yours!”</a:t>
          </a:r>
          <a:endParaRPr lang="en-US" dirty="0"/>
        </a:p>
      </dgm:t>
    </dgm:pt>
    <dgm:pt modelId="{A19FDFA7-8D39-4BA2-A33B-82BAEBF0928F}" type="parTrans" cxnId="{192E3181-3382-441F-8D8A-530233C7B012}">
      <dgm:prSet/>
      <dgm:spPr/>
      <dgm:t>
        <a:bodyPr/>
        <a:lstStyle/>
        <a:p>
          <a:endParaRPr lang="en-US"/>
        </a:p>
      </dgm:t>
    </dgm:pt>
    <dgm:pt modelId="{36E2A4F5-A8BC-4420-A4B6-B6AA493355C5}" type="sibTrans" cxnId="{192E3181-3382-441F-8D8A-530233C7B012}">
      <dgm:prSet/>
      <dgm:spPr/>
      <dgm:t>
        <a:bodyPr/>
        <a:lstStyle/>
        <a:p>
          <a:endParaRPr lang="en-US"/>
        </a:p>
      </dgm:t>
    </dgm:pt>
    <dgm:pt modelId="{62D7A38F-CAD9-4614-BA26-F8CA5F8F4735}" type="pres">
      <dgm:prSet presAssocID="{C253D825-D9C0-433A-9CC7-93D15638D1AA}" presName="Name0" presStyleCnt="0">
        <dgm:presLayoutVars>
          <dgm:chPref val="3"/>
          <dgm:dir/>
          <dgm:animLvl val="lvl"/>
          <dgm:resizeHandles/>
        </dgm:presLayoutVars>
      </dgm:prSet>
      <dgm:spPr/>
      <dgm:t>
        <a:bodyPr/>
        <a:lstStyle/>
        <a:p>
          <a:endParaRPr lang="en-US"/>
        </a:p>
      </dgm:t>
    </dgm:pt>
    <dgm:pt modelId="{4C7192C8-0EB6-4F79-A77B-A852887D6110}" type="pres">
      <dgm:prSet presAssocID="{5CB97D2F-E8D2-4C3F-9A31-D16CDD85A733}" presName="horFlow" presStyleCnt="0"/>
      <dgm:spPr/>
    </dgm:pt>
    <dgm:pt modelId="{8D99CAC9-33A9-4422-9643-829685ADB089}" type="pres">
      <dgm:prSet presAssocID="{5CB97D2F-E8D2-4C3F-9A31-D16CDD85A733}" presName="bigChev" presStyleLbl="node1" presStyleIdx="0" presStyleCnt="3"/>
      <dgm:spPr/>
      <dgm:t>
        <a:bodyPr/>
        <a:lstStyle/>
        <a:p>
          <a:endParaRPr lang="en-US"/>
        </a:p>
      </dgm:t>
    </dgm:pt>
    <dgm:pt modelId="{5FA62EAB-A2BD-45CD-B276-6887602F2B7E}" type="pres">
      <dgm:prSet presAssocID="{1CD58E18-E08B-4E4B-B531-420BEC175DFA}" presName="parTrans" presStyleCnt="0"/>
      <dgm:spPr/>
    </dgm:pt>
    <dgm:pt modelId="{F3A4A1E7-2DF6-4302-B6CF-86517B971547}" type="pres">
      <dgm:prSet presAssocID="{93ABE6D8-4472-4BDB-94F3-904944073B6A}" presName="node" presStyleLbl="alignAccFollowNode1" presStyleIdx="0" presStyleCnt="6">
        <dgm:presLayoutVars>
          <dgm:bulletEnabled val="1"/>
        </dgm:presLayoutVars>
      </dgm:prSet>
      <dgm:spPr/>
      <dgm:t>
        <a:bodyPr/>
        <a:lstStyle/>
        <a:p>
          <a:endParaRPr lang="en-US"/>
        </a:p>
      </dgm:t>
    </dgm:pt>
    <dgm:pt modelId="{B09E617C-7149-4AD8-9F72-F6189EDCBD76}" type="pres">
      <dgm:prSet presAssocID="{C5D9844B-CBB1-4249-ACA2-BDB33C28A94D}" presName="sibTrans" presStyleCnt="0"/>
      <dgm:spPr/>
    </dgm:pt>
    <dgm:pt modelId="{6C41C25E-8DC5-41AE-AFBC-6BA2B9CA6033}" type="pres">
      <dgm:prSet presAssocID="{C2C80D62-8B93-42C4-88D5-B84D823354E2}" presName="node" presStyleLbl="alignAccFollowNode1" presStyleIdx="1" presStyleCnt="6">
        <dgm:presLayoutVars>
          <dgm:bulletEnabled val="1"/>
        </dgm:presLayoutVars>
      </dgm:prSet>
      <dgm:spPr/>
      <dgm:t>
        <a:bodyPr/>
        <a:lstStyle/>
        <a:p>
          <a:endParaRPr lang="en-US"/>
        </a:p>
      </dgm:t>
    </dgm:pt>
    <dgm:pt modelId="{236D4253-41FD-4E09-AB93-AB0568565693}" type="pres">
      <dgm:prSet presAssocID="{5CB97D2F-E8D2-4C3F-9A31-D16CDD85A733}" presName="vSp" presStyleCnt="0"/>
      <dgm:spPr/>
    </dgm:pt>
    <dgm:pt modelId="{61CEB392-675B-4D71-9D0B-63AB480CA3C7}" type="pres">
      <dgm:prSet presAssocID="{6CD1EBA2-6590-433E-90FC-203479184438}" presName="horFlow" presStyleCnt="0"/>
      <dgm:spPr/>
    </dgm:pt>
    <dgm:pt modelId="{24466A8B-799D-4474-ADEE-7E159BD5E75A}" type="pres">
      <dgm:prSet presAssocID="{6CD1EBA2-6590-433E-90FC-203479184438}" presName="bigChev" presStyleLbl="node1" presStyleIdx="1" presStyleCnt="3"/>
      <dgm:spPr/>
      <dgm:t>
        <a:bodyPr/>
        <a:lstStyle/>
        <a:p>
          <a:endParaRPr lang="en-US"/>
        </a:p>
      </dgm:t>
    </dgm:pt>
    <dgm:pt modelId="{50C7F1BD-5A90-4ED8-A5CC-87CD847C803B}" type="pres">
      <dgm:prSet presAssocID="{1D342575-69B9-4C63-A095-CDA49BEC19E4}" presName="parTrans" presStyleCnt="0"/>
      <dgm:spPr/>
    </dgm:pt>
    <dgm:pt modelId="{C2B8814A-DA2F-47A5-B0D4-AFAB4DF07B1C}" type="pres">
      <dgm:prSet presAssocID="{0A0FF1CF-5EA3-4C5E-A603-E6F5EA7E7681}" presName="node" presStyleLbl="alignAccFollowNode1" presStyleIdx="2" presStyleCnt="6">
        <dgm:presLayoutVars>
          <dgm:bulletEnabled val="1"/>
        </dgm:presLayoutVars>
      </dgm:prSet>
      <dgm:spPr/>
      <dgm:t>
        <a:bodyPr/>
        <a:lstStyle/>
        <a:p>
          <a:endParaRPr lang="en-US"/>
        </a:p>
      </dgm:t>
    </dgm:pt>
    <dgm:pt modelId="{7350E300-CB08-493D-ABD6-C6EE5D402B12}" type="pres">
      <dgm:prSet presAssocID="{14C75046-D836-4540-8AA1-AF7D80CBCEF8}" presName="sibTrans" presStyleCnt="0"/>
      <dgm:spPr/>
    </dgm:pt>
    <dgm:pt modelId="{5816C711-AFB3-46AF-9A6B-7484D01DED80}" type="pres">
      <dgm:prSet presAssocID="{47F0E71D-B276-49C2-A460-45572C4D0579}" presName="node" presStyleLbl="alignAccFollowNode1" presStyleIdx="3" presStyleCnt="6">
        <dgm:presLayoutVars>
          <dgm:bulletEnabled val="1"/>
        </dgm:presLayoutVars>
      </dgm:prSet>
      <dgm:spPr/>
      <dgm:t>
        <a:bodyPr/>
        <a:lstStyle/>
        <a:p>
          <a:endParaRPr lang="en-US"/>
        </a:p>
      </dgm:t>
    </dgm:pt>
    <dgm:pt modelId="{FD63DEE6-B4F5-4477-9F34-E55401AA316B}" type="pres">
      <dgm:prSet presAssocID="{6CD1EBA2-6590-433E-90FC-203479184438}" presName="vSp" presStyleCnt="0"/>
      <dgm:spPr/>
    </dgm:pt>
    <dgm:pt modelId="{8927EC1D-72AC-4522-9907-674153E7D035}" type="pres">
      <dgm:prSet presAssocID="{D1F449D2-EBDF-44C6-AC1B-58CAD3A2BCD2}" presName="horFlow" presStyleCnt="0"/>
      <dgm:spPr/>
    </dgm:pt>
    <dgm:pt modelId="{291A827B-95D1-4D6B-87D2-DBBD993B6449}" type="pres">
      <dgm:prSet presAssocID="{D1F449D2-EBDF-44C6-AC1B-58CAD3A2BCD2}" presName="bigChev" presStyleLbl="node1" presStyleIdx="2" presStyleCnt="3"/>
      <dgm:spPr/>
      <dgm:t>
        <a:bodyPr/>
        <a:lstStyle/>
        <a:p>
          <a:endParaRPr lang="en-US"/>
        </a:p>
      </dgm:t>
    </dgm:pt>
    <dgm:pt modelId="{103C695A-21BF-4991-B5A5-81C8FEE4B592}" type="pres">
      <dgm:prSet presAssocID="{8A22F934-622C-4077-A9A5-DA6C352A6435}" presName="parTrans" presStyleCnt="0"/>
      <dgm:spPr/>
    </dgm:pt>
    <dgm:pt modelId="{E511DDB2-26F7-456D-9B95-7C9F8C9AD63F}" type="pres">
      <dgm:prSet presAssocID="{882E0BAC-03CE-4C26-8EBA-FDB1D4EF80F8}" presName="node" presStyleLbl="alignAccFollowNode1" presStyleIdx="4" presStyleCnt="6">
        <dgm:presLayoutVars>
          <dgm:bulletEnabled val="1"/>
        </dgm:presLayoutVars>
      </dgm:prSet>
      <dgm:spPr/>
      <dgm:t>
        <a:bodyPr/>
        <a:lstStyle/>
        <a:p>
          <a:endParaRPr lang="en-US"/>
        </a:p>
      </dgm:t>
    </dgm:pt>
    <dgm:pt modelId="{917FBDBF-0809-4897-BE11-4A4E8FDBEA7C}" type="pres">
      <dgm:prSet presAssocID="{2E95F542-81A6-4C85-904C-3E4899347178}" presName="sibTrans" presStyleCnt="0"/>
      <dgm:spPr/>
    </dgm:pt>
    <dgm:pt modelId="{4A4D7E4C-B76C-4B7D-8D45-C212C8DCE18F}" type="pres">
      <dgm:prSet presAssocID="{4ADD5DAA-1406-4380-8339-F37CFA9BA393}" presName="node" presStyleLbl="alignAccFollowNode1" presStyleIdx="5" presStyleCnt="6">
        <dgm:presLayoutVars>
          <dgm:bulletEnabled val="1"/>
        </dgm:presLayoutVars>
      </dgm:prSet>
      <dgm:spPr/>
      <dgm:t>
        <a:bodyPr/>
        <a:lstStyle/>
        <a:p>
          <a:endParaRPr lang="en-US"/>
        </a:p>
      </dgm:t>
    </dgm:pt>
  </dgm:ptLst>
  <dgm:cxnLst>
    <dgm:cxn modelId="{C68FC431-F293-4389-AD89-B088AEE95F1C}" srcId="{5CB97D2F-E8D2-4C3F-9A31-D16CDD85A733}" destId="{C2C80D62-8B93-42C4-88D5-B84D823354E2}" srcOrd="1" destOrd="0" parTransId="{FEB8CABA-9906-4855-A505-A325348F2CC0}" sibTransId="{48E853E4-C9AA-43E0-A536-62CFAA8B0FCA}"/>
    <dgm:cxn modelId="{50828D0F-CF8C-4DEE-A0C5-4441F3057721}" srcId="{6CD1EBA2-6590-433E-90FC-203479184438}" destId="{47F0E71D-B276-49C2-A460-45572C4D0579}" srcOrd="1" destOrd="0" parTransId="{261AEC3F-5DDD-4ADC-AD82-ABE2E4AE18B1}" sibTransId="{AE6F5EE8-7C09-4443-BCC9-A63C1A29223D}"/>
    <dgm:cxn modelId="{192E3181-3382-441F-8D8A-530233C7B012}" srcId="{D1F449D2-EBDF-44C6-AC1B-58CAD3A2BCD2}" destId="{4ADD5DAA-1406-4380-8339-F37CFA9BA393}" srcOrd="1" destOrd="0" parTransId="{A19FDFA7-8D39-4BA2-A33B-82BAEBF0928F}" sibTransId="{36E2A4F5-A8BC-4420-A4B6-B6AA493355C5}"/>
    <dgm:cxn modelId="{28337190-5FAD-4E60-BF22-FCB50A509300}" type="presOf" srcId="{5CB97D2F-E8D2-4C3F-9A31-D16CDD85A733}" destId="{8D99CAC9-33A9-4422-9643-829685ADB089}" srcOrd="0" destOrd="0" presId="urn:microsoft.com/office/officeart/2005/8/layout/lProcess3"/>
    <dgm:cxn modelId="{365C20EE-9ABE-48E5-ADA4-77973287B287}" srcId="{D1F449D2-EBDF-44C6-AC1B-58CAD3A2BCD2}" destId="{882E0BAC-03CE-4C26-8EBA-FDB1D4EF80F8}" srcOrd="0" destOrd="0" parTransId="{8A22F934-622C-4077-A9A5-DA6C352A6435}" sibTransId="{2E95F542-81A6-4C85-904C-3E4899347178}"/>
    <dgm:cxn modelId="{172CDC81-94A6-462C-A178-886BA19C9C01}" srcId="{6CD1EBA2-6590-433E-90FC-203479184438}" destId="{0A0FF1CF-5EA3-4C5E-A603-E6F5EA7E7681}" srcOrd="0" destOrd="0" parTransId="{1D342575-69B9-4C63-A095-CDA49BEC19E4}" sibTransId="{14C75046-D836-4540-8AA1-AF7D80CBCEF8}"/>
    <dgm:cxn modelId="{C12FDB71-863D-4F54-A26C-A2C37CA185AA}" type="presOf" srcId="{93ABE6D8-4472-4BDB-94F3-904944073B6A}" destId="{F3A4A1E7-2DF6-4302-B6CF-86517B971547}" srcOrd="0" destOrd="0" presId="urn:microsoft.com/office/officeart/2005/8/layout/lProcess3"/>
    <dgm:cxn modelId="{DB602209-5B09-4394-A21E-2F363385D06D}" type="presOf" srcId="{D1F449D2-EBDF-44C6-AC1B-58CAD3A2BCD2}" destId="{291A827B-95D1-4D6B-87D2-DBBD993B6449}" srcOrd="0" destOrd="0" presId="urn:microsoft.com/office/officeart/2005/8/layout/lProcess3"/>
    <dgm:cxn modelId="{631934A2-3BD9-4A2D-A42D-C8C9E830393F}" type="presOf" srcId="{C2C80D62-8B93-42C4-88D5-B84D823354E2}" destId="{6C41C25E-8DC5-41AE-AFBC-6BA2B9CA6033}" srcOrd="0" destOrd="0" presId="urn:microsoft.com/office/officeart/2005/8/layout/lProcess3"/>
    <dgm:cxn modelId="{F3E7AF62-FD82-4F62-931F-989279F62BC7}" type="presOf" srcId="{882E0BAC-03CE-4C26-8EBA-FDB1D4EF80F8}" destId="{E511DDB2-26F7-456D-9B95-7C9F8C9AD63F}" srcOrd="0" destOrd="0" presId="urn:microsoft.com/office/officeart/2005/8/layout/lProcess3"/>
    <dgm:cxn modelId="{C2CD8228-2D79-4F46-8240-A7E940761956}" srcId="{C253D825-D9C0-433A-9CC7-93D15638D1AA}" destId="{6CD1EBA2-6590-433E-90FC-203479184438}" srcOrd="1" destOrd="0" parTransId="{581C009C-D673-4063-B561-6342D26060F6}" sibTransId="{290EF666-F677-493E-9FEC-7C8A9A9C83A0}"/>
    <dgm:cxn modelId="{3695FCE1-93A0-48ED-B2DE-A09CAF32965C}" type="presOf" srcId="{47F0E71D-B276-49C2-A460-45572C4D0579}" destId="{5816C711-AFB3-46AF-9A6B-7484D01DED80}" srcOrd="0" destOrd="0" presId="urn:microsoft.com/office/officeart/2005/8/layout/lProcess3"/>
    <dgm:cxn modelId="{B2982DD9-D001-45BB-8474-FA7D1199B150}" srcId="{5CB97D2F-E8D2-4C3F-9A31-D16CDD85A733}" destId="{93ABE6D8-4472-4BDB-94F3-904944073B6A}" srcOrd="0" destOrd="0" parTransId="{1CD58E18-E08B-4E4B-B531-420BEC175DFA}" sibTransId="{C5D9844B-CBB1-4249-ACA2-BDB33C28A94D}"/>
    <dgm:cxn modelId="{F413FC8E-D277-4C9E-8B54-CE940289878E}" srcId="{C253D825-D9C0-433A-9CC7-93D15638D1AA}" destId="{D1F449D2-EBDF-44C6-AC1B-58CAD3A2BCD2}" srcOrd="2" destOrd="0" parTransId="{EBD7920C-CDE9-45A7-B757-2370D754723D}" sibTransId="{8D204F50-78B9-4F22-AB4B-97482EFD7BDC}"/>
    <dgm:cxn modelId="{950434A3-ABCD-464A-A609-8D422FDF1515}" type="presOf" srcId="{4ADD5DAA-1406-4380-8339-F37CFA9BA393}" destId="{4A4D7E4C-B76C-4B7D-8D45-C212C8DCE18F}" srcOrd="0" destOrd="0" presId="urn:microsoft.com/office/officeart/2005/8/layout/lProcess3"/>
    <dgm:cxn modelId="{9798452D-9956-40EE-B66E-55274F69ADB8}" type="presOf" srcId="{6CD1EBA2-6590-433E-90FC-203479184438}" destId="{24466A8B-799D-4474-ADEE-7E159BD5E75A}" srcOrd="0" destOrd="0" presId="urn:microsoft.com/office/officeart/2005/8/layout/lProcess3"/>
    <dgm:cxn modelId="{68B4C6EB-66D0-461D-8C2D-1DF790B5755F}" type="presOf" srcId="{0A0FF1CF-5EA3-4C5E-A603-E6F5EA7E7681}" destId="{C2B8814A-DA2F-47A5-B0D4-AFAB4DF07B1C}" srcOrd="0" destOrd="0" presId="urn:microsoft.com/office/officeart/2005/8/layout/lProcess3"/>
    <dgm:cxn modelId="{C5A99D36-A51A-46D7-AB38-B390E39FF775}" type="presOf" srcId="{C253D825-D9C0-433A-9CC7-93D15638D1AA}" destId="{62D7A38F-CAD9-4614-BA26-F8CA5F8F4735}" srcOrd="0" destOrd="0" presId="urn:microsoft.com/office/officeart/2005/8/layout/lProcess3"/>
    <dgm:cxn modelId="{57A8AC54-4F17-4FCC-9958-DF29C98F9DBB}" srcId="{C253D825-D9C0-433A-9CC7-93D15638D1AA}" destId="{5CB97D2F-E8D2-4C3F-9A31-D16CDD85A733}" srcOrd="0" destOrd="0" parTransId="{CE329017-B17A-4D23-8198-E35021735D0A}" sibTransId="{962FD150-05F3-4DAA-ADFD-A1520D387CBB}"/>
    <dgm:cxn modelId="{57BC2FD5-1CC1-457A-80DE-12BEEDD59875}" type="presParOf" srcId="{62D7A38F-CAD9-4614-BA26-F8CA5F8F4735}" destId="{4C7192C8-0EB6-4F79-A77B-A852887D6110}" srcOrd="0" destOrd="0" presId="urn:microsoft.com/office/officeart/2005/8/layout/lProcess3"/>
    <dgm:cxn modelId="{DFC4D997-2B68-4C2D-B0C7-4E12C7DDBDA9}" type="presParOf" srcId="{4C7192C8-0EB6-4F79-A77B-A852887D6110}" destId="{8D99CAC9-33A9-4422-9643-829685ADB089}" srcOrd="0" destOrd="0" presId="urn:microsoft.com/office/officeart/2005/8/layout/lProcess3"/>
    <dgm:cxn modelId="{EA1149B5-F8A8-45D0-95E3-DC8CE07A5CD0}" type="presParOf" srcId="{4C7192C8-0EB6-4F79-A77B-A852887D6110}" destId="{5FA62EAB-A2BD-45CD-B276-6887602F2B7E}" srcOrd="1" destOrd="0" presId="urn:microsoft.com/office/officeart/2005/8/layout/lProcess3"/>
    <dgm:cxn modelId="{878FE210-7CEA-43B8-AC52-5F693244269A}" type="presParOf" srcId="{4C7192C8-0EB6-4F79-A77B-A852887D6110}" destId="{F3A4A1E7-2DF6-4302-B6CF-86517B971547}" srcOrd="2" destOrd="0" presId="urn:microsoft.com/office/officeart/2005/8/layout/lProcess3"/>
    <dgm:cxn modelId="{757E340D-2796-44CD-8DF4-A7932AB803C9}" type="presParOf" srcId="{4C7192C8-0EB6-4F79-A77B-A852887D6110}" destId="{B09E617C-7149-4AD8-9F72-F6189EDCBD76}" srcOrd="3" destOrd="0" presId="urn:microsoft.com/office/officeart/2005/8/layout/lProcess3"/>
    <dgm:cxn modelId="{56CE03AC-D743-4610-ACF7-531F2E37251E}" type="presParOf" srcId="{4C7192C8-0EB6-4F79-A77B-A852887D6110}" destId="{6C41C25E-8DC5-41AE-AFBC-6BA2B9CA6033}" srcOrd="4" destOrd="0" presId="urn:microsoft.com/office/officeart/2005/8/layout/lProcess3"/>
    <dgm:cxn modelId="{911C2ADC-4120-4C08-9C08-D0FCCDB763E7}" type="presParOf" srcId="{62D7A38F-CAD9-4614-BA26-F8CA5F8F4735}" destId="{236D4253-41FD-4E09-AB93-AB0568565693}" srcOrd="1" destOrd="0" presId="urn:microsoft.com/office/officeart/2005/8/layout/lProcess3"/>
    <dgm:cxn modelId="{A645A9CE-46F1-4FD1-9638-798B22755D1F}" type="presParOf" srcId="{62D7A38F-CAD9-4614-BA26-F8CA5F8F4735}" destId="{61CEB392-675B-4D71-9D0B-63AB480CA3C7}" srcOrd="2" destOrd="0" presId="urn:microsoft.com/office/officeart/2005/8/layout/lProcess3"/>
    <dgm:cxn modelId="{0ED40813-6D58-407F-8CCE-8F87A9CD83E2}" type="presParOf" srcId="{61CEB392-675B-4D71-9D0B-63AB480CA3C7}" destId="{24466A8B-799D-4474-ADEE-7E159BD5E75A}" srcOrd="0" destOrd="0" presId="urn:microsoft.com/office/officeart/2005/8/layout/lProcess3"/>
    <dgm:cxn modelId="{54067A07-D911-44FC-9658-57AAF04E1DC3}" type="presParOf" srcId="{61CEB392-675B-4D71-9D0B-63AB480CA3C7}" destId="{50C7F1BD-5A90-4ED8-A5CC-87CD847C803B}" srcOrd="1" destOrd="0" presId="urn:microsoft.com/office/officeart/2005/8/layout/lProcess3"/>
    <dgm:cxn modelId="{458CB8F6-B168-41AE-97D7-DBBF487CBAAE}" type="presParOf" srcId="{61CEB392-675B-4D71-9D0B-63AB480CA3C7}" destId="{C2B8814A-DA2F-47A5-B0D4-AFAB4DF07B1C}" srcOrd="2" destOrd="0" presId="urn:microsoft.com/office/officeart/2005/8/layout/lProcess3"/>
    <dgm:cxn modelId="{0F05F6F7-52ED-4221-A471-2EEC2CBE7007}" type="presParOf" srcId="{61CEB392-675B-4D71-9D0B-63AB480CA3C7}" destId="{7350E300-CB08-493D-ABD6-C6EE5D402B12}" srcOrd="3" destOrd="0" presId="urn:microsoft.com/office/officeart/2005/8/layout/lProcess3"/>
    <dgm:cxn modelId="{1D4700A7-6269-4662-96E9-53ABBB80F4BC}" type="presParOf" srcId="{61CEB392-675B-4D71-9D0B-63AB480CA3C7}" destId="{5816C711-AFB3-46AF-9A6B-7484D01DED80}" srcOrd="4" destOrd="0" presId="urn:microsoft.com/office/officeart/2005/8/layout/lProcess3"/>
    <dgm:cxn modelId="{BB4B3043-F9EC-488D-BB2E-7852A6F6CB86}" type="presParOf" srcId="{62D7A38F-CAD9-4614-BA26-F8CA5F8F4735}" destId="{FD63DEE6-B4F5-4477-9F34-E55401AA316B}" srcOrd="3" destOrd="0" presId="urn:microsoft.com/office/officeart/2005/8/layout/lProcess3"/>
    <dgm:cxn modelId="{E3728488-CE49-4115-B2FE-4522541042E5}" type="presParOf" srcId="{62D7A38F-CAD9-4614-BA26-F8CA5F8F4735}" destId="{8927EC1D-72AC-4522-9907-674153E7D035}" srcOrd="4" destOrd="0" presId="urn:microsoft.com/office/officeart/2005/8/layout/lProcess3"/>
    <dgm:cxn modelId="{3C2B6545-33C9-4CB4-A8B6-BCEF1BA0DBE1}" type="presParOf" srcId="{8927EC1D-72AC-4522-9907-674153E7D035}" destId="{291A827B-95D1-4D6B-87D2-DBBD993B6449}" srcOrd="0" destOrd="0" presId="urn:microsoft.com/office/officeart/2005/8/layout/lProcess3"/>
    <dgm:cxn modelId="{CE4AB4C3-99AB-4B7D-9667-22670F1E2FC9}" type="presParOf" srcId="{8927EC1D-72AC-4522-9907-674153E7D035}" destId="{103C695A-21BF-4991-B5A5-81C8FEE4B592}" srcOrd="1" destOrd="0" presId="urn:microsoft.com/office/officeart/2005/8/layout/lProcess3"/>
    <dgm:cxn modelId="{1049F78A-BE75-420B-8586-16776884C123}" type="presParOf" srcId="{8927EC1D-72AC-4522-9907-674153E7D035}" destId="{E511DDB2-26F7-456D-9B95-7C9F8C9AD63F}" srcOrd="2" destOrd="0" presId="urn:microsoft.com/office/officeart/2005/8/layout/lProcess3"/>
    <dgm:cxn modelId="{FA64E4E2-252C-42CE-BEDB-D986AE98192E}" type="presParOf" srcId="{8927EC1D-72AC-4522-9907-674153E7D035}" destId="{917FBDBF-0809-4897-BE11-4A4E8FDBEA7C}" srcOrd="3" destOrd="0" presId="urn:microsoft.com/office/officeart/2005/8/layout/lProcess3"/>
    <dgm:cxn modelId="{6DF8DC8D-C182-46FE-9A2B-754EC47693A3}" type="presParOf" srcId="{8927EC1D-72AC-4522-9907-674153E7D035}" destId="{4A4D7E4C-B76C-4B7D-8D45-C212C8DCE18F}"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a:defRPr sz="1200">
                <a:latin typeface="Arial" charset="0"/>
                <a:cs typeface="+mn-cs"/>
              </a:defRPr>
            </a:lvl1pPr>
          </a:lstStyle>
          <a:p>
            <a:pPr>
              <a:defRPr/>
            </a:pPr>
            <a:fld id="{4FCB4138-9606-44F3-AF48-1D21998E2C1F}" type="datetimeFigureOut">
              <a:rPr lang="en-US"/>
              <a:pPr>
                <a:defRPr/>
              </a:pPr>
              <a:t>1/24/2014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a:defRPr sz="1200">
                <a:latin typeface="Arial" charset="0"/>
                <a:cs typeface="+mn-cs"/>
              </a:defRPr>
            </a:lvl1pPr>
          </a:lstStyle>
          <a:p>
            <a:pPr>
              <a:defRPr/>
            </a:pPr>
            <a:fld id="{F6C7B530-0529-4B37-BEDB-1639B4E7C1CA}" type="slidenum">
              <a:rPr lang="en-US"/>
              <a:pPr>
                <a:defRPr/>
              </a:pPr>
              <a:t>‹#›</a:t>
            </a:fld>
            <a:endParaRPr lang="en-US"/>
          </a:p>
        </p:txBody>
      </p:sp>
    </p:spTree>
    <p:extLst>
      <p:ext uri="{BB962C8B-B14F-4D97-AF65-F5344CB8AC3E}">
        <p14:creationId xmlns:p14="http://schemas.microsoft.com/office/powerpoint/2010/main" xmlns="" val="52035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cs typeface="+mn-cs"/>
              </a:defRPr>
            </a:lvl1pPr>
          </a:lstStyle>
          <a:p>
            <a:pPr>
              <a:defRPr/>
            </a:pPr>
            <a:fld id="{3FBF589F-5EAE-4AB9-910A-8B98468B565C}" type="slidenum">
              <a:rPr lang="en-US"/>
              <a:pPr>
                <a:defRPr/>
              </a:pPr>
              <a:t>‹#›</a:t>
            </a:fld>
            <a:endParaRPr lang="en-US"/>
          </a:p>
        </p:txBody>
      </p:sp>
    </p:spTree>
    <p:extLst>
      <p:ext uri="{BB962C8B-B14F-4D97-AF65-F5344CB8AC3E}">
        <p14:creationId xmlns:p14="http://schemas.microsoft.com/office/powerpoint/2010/main" xmlns="" val="1612155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7A0376DA-F574-4EFA-B246-BB4C5B2BAB7A}"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dirty="0" smtClean="0"/>
              <a:t>There are few absolutes in organizational behavior.  When making decisions you must always take into account situational factors that can change the relationship between two variables.  For example, as seen in this chart one message from a boss in an American culture can mean a completely different thing in an another culture.  It is always important to take context into account.</a:t>
            </a:r>
          </a:p>
          <a:p>
            <a:endParaRPr lang="en-US" dirty="0" smtClean="0"/>
          </a:p>
        </p:txBody>
      </p:sp>
      <p:sp>
        <p:nvSpPr>
          <p:cNvPr id="32771" name="Slide Number Placeholder 3"/>
          <p:cNvSpPr>
            <a:spLocks noGrp="1"/>
          </p:cNvSpPr>
          <p:nvPr>
            <p:ph type="sldNum" sz="quarter" idx="5"/>
          </p:nvPr>
        </p:nvSpPr>
        <p:spPr>
          <a:noFill/>
        </p:spPr>
        <p:txBody>
          <a:bodyPr/>
          <a:lstStyle/>
          <a:p>
            <a:fld id="{90D53C7E-28A3-4E01-81BC-FB0827E68590}"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smtClean="0"/>
              <a:t>In the workplace today there are many challenges and opportunities in the area of Organizational Behavior.  Understanding OB has never been more important for managers as organizations are changing at a much more rapid pace than historically seen.</a:t>
            </a:r>
          </a:p>
          <a:p>
            <a:endParaRPr lang="en-US" smtClean="0"/>
          </a:p>
        </p:txBody>
      </p:sp>
      <p:sp>
        <p:nvSpPr>
          <p:cNvPr id="34819" name="Slide Number Placeholder 3"/>
          <p:cNvSpPr>
            <a:spLocks noGrp="1"/>
          </p:cNvSpPr>
          <p:nvPr>
            <p:ph type="sldNum" sz="quarter" idx="5"/>
          </p:nvPr>
        </p:nvSpPr>
        <p:spPr>
          <a:noFill/>
        </p:spPr>
        <p:txBody>
          <a:bodyPr/>
          <a:lstStyle/>
          <a:p>
            <a:fld id="{C1ED1F69-733A-4619-9217-076659AB76F0}"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r>
              <a:rPr lang="en-US" smtClean="0"/>
              <a:t>During economic difficulties the need for effective managers is heightened.  Anyone can manage during good times, it is much tougher to manager through economic struggles.  Often when there are economic pressures managers are forced to make decisions based on resource constraints.  These situations may include laying off employees, motivating employees when there are limited resources and encouraging employees when they are stressed about their futures.</a:t>
            </a:r>
          </a:p>
          <a:p>
            <a:endParaRPr lang="en-US" smtClean="0"/>
          </a:p>
        </p:txBody>
      </p:sp>
      <p:sp>
        <p:nvSpPr>
          <p:cNvPr id="36867" name="Slide Number Placeholder 3"/>
          <p:cNvSpPr>
            <a:spLocks noGrp="1"/>
          </p:cNvSpPr>
          <p:nvPr>
            <p:ph type="sldNum" sz="quarter" idx="5"/>
          </p:nvPr>
        </p:nvSpPr>
        <p:spPr>
          <a:noFill/>
        </p:spPr>
        <p:txBody>
          <a:bodyPr/>
          <a:lstStyle/>
          <a:p>
            <a:fld id="{39144BF6-4121-4D16-B68A-D9ED0FAD4D6F}"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en-US" smtClean="0"/>
              <a:t>Organizations now exist in an environment with no national borders.  As a result the manager’s job has changed.  They need to have a broader perspective when making decisions.</a:t>
            </a:r>
          </a:p>
          <a:p>
            <a:endParaRPr lang="en-US" smtClean="0"/>
          </a:p>
          <a:p>
            <a:r>
              <a:rPr lang="en-US" smtClean="0"/>
              <a:t>As foreign assignments increase you will need to be able to manage a workforce that is different than what you may be used to and may bring different needs, aspirations and attitudes to the workplace.</a:t>
            </a:r>
          </a:p>
          <a:p>
            <a:endParaRPr lang="en-US" smtClean="0"/>
          </a:p>
          <a:p>
            <a:r>
              <a:rPr lang="en-US" smtClean="0"/>
              <a:t>You will also have individuals coming to work in your own country that come from different cultures, and you will need to find ways to accommodate their needs and help them assimilate to your workplace culture.  </a:t>
            </a:r>
          </a:p>
          <a:p>
            <a:endParaRPr lang="en-US" smtClean="0"/>
          </a:p>
          <a:p>
            <a:r>
              <a:rPr lang="en-US" smtClean="0"/>
              <a:t>You may also need to do the difficult task of moving jobs outside of your country to a country with lower labor costs.  This is a difficult process logistically but also emotionally for the workers who will be losing their jobs.</a:t>
            </a:r>
          </a:p>
          <a:p>
            <a:endParaRPr lang="en-US" smtClean="0"/>
          </a:p>
        </p:txBody>
      </p:sp>
      <p:sp>
        <p:nvSpPr>
          <p:cNvPr id="38915" name="Slide Number Placeholder 3"/>
          <p:cNvSpPr>
            <a:spLocks noGrp="1"/>
          </p:cNvSpPr>
          <p:nvPr>
            <p:ph type="sldNum" sz="quarter" idx="5"/>
          </p:nvPr>
        </p:nvSpPr>
        <p:spPr>
          <a:noFill/>
        </p:spPr>
        <p:txBody>
          <a:bodyPr/>
          <a:lstStyle/>
          <a:p>
            <a:fld id="{1350C801-B906-465D-978E-49A3C1F4928F}"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smtClean="0"/>
              <a:t>As the borders are disappearing we are seeing more and more heterogeneity in the workplace.  Managers today need to embrace diversity and find ways to manage it effectively.  The changing demographics have shifted management philosophy in a way that recognizes and utilizes differences to create productivity, profitability and welcoming cultures.</a:t>
            </a:r>
          </a:p>
          <a:p>
            <a:endParaRPr lang="en-US" smtClean="0"/>
          </a:p>
        </p:txBody>
      </p:sp>
      <p:sp>
        <p:nvSpPr>
          <p:cNvPr id="40963" name="Slide Number Placeholder 3"/>
          <p:cNvSpPr>
            <a:spLocks noGrp="1"/>
          </p:cNvSpPr>
          <p:nvPr>
            <p:ph type="sldNum" sz="quarter" idx="5"/>
          </p:nvPr>
        </p:nvSpPr>
        <p:spPr>
          <a:noFill/>
        </p:spPr>
        <p:txBody>
          <a:bodyPr/>
          <a:lstStyle/>
          <a:p>
            <a:fld id="{7A36EF65-F8D6-4FAE-A7D0-5B68B3D6EB23}"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smtClean="0"/>
              <a:t>Managers must recognize differences and find ways to utilize those differences to improve organizational performance.</a:t>
            </a:r>
          </a:p>
        </p:txBody>
      </p:sp>
      <p:sp>
        <p:nvSpPr>
          <p:cNvPr id="43011" name="Slide Number Placeholder 3"/>
          <p:cNvSpPr>
            <a:spLocks noGrp="1"/>
          </p:cNvSpPr>
          <p:nvPr>
            <p:ph type="sldNum" sz="quarter" idx="5"/>
          </p:nvPr>
        </p:nvSpPr>
        <p:spPr>
          <a:noFill/>
        </p:spPr>
        <p:txBody>
          <a:bodyPr/>
          <a:lstStyle/>
          <a:p>
            <a:fld id="{DBECEFC7-CF14-4F94-9D4C-79E5217CFCF9}"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t>Most workers in developed nations will work in service-oriented jobs.  It is critical to organizational success that workers improve their customer service and people skills. </a:t>
            </a:r>
          </a:p>
        </p:txBody>
      </p:sp>
      <p:sp>
        <p:nvSpPr>
          <p:cNvPr id="45059" name="Slide Number Placeholder 3"/>
          <p:cNvSpPr>
            <a:spLocks noGrp="1"/>
          </p:cNvSpPr>
          <p:nvPr>
            <p:ph type="sldNum" sz="quarter" idx="5"/>
          </p:nvPr>
        </p:nvSpPr>
        <p:spPr>
          <a:noFill/>
        </p:spPr>
        <p:txBody>
          <a:bodyPr/>
          <a:lstStyle/>
          <a:p>
            <a:fld id="{555922E5-B8F1-4283-8151-9EC63AE68468}"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r>
              <a:rPr lang="en-US" smtClean="0"/>
              <a:t>Organizations must be innovative and able to change in order to succeed in the marketplace today.  This includes a commitment to flexibility and quality improvement in order to stay competitive. </a:t>
            </a:r>
          </a:p>
        </p:txBody>
      </p:sp>
      <p:sp>
        <p:nvSpPr>
          <p:cNvPr id="47107" name="Slide Number Placeholder 3"/>
          <p:cNvSpPr>
            <a:spLocks noGrp="1"/>
          </p:cNvSpPr>
          <p:nvPr>
            <p:ph type="sldNum" sz="quarter" idx="5"/>
          </p:nvPr>
        </p:nvSpPr>
        <p:spPr>
          <a:noFill/>
        </p:spPr>
        <p:txBody>
          <a:bodyPr/>
          <a:lstStyle/>
          <a:p>
            <a:fld id="{ED5422E4-974D-45BB-B0BB-EFF4B30FFE30}"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t>In a constantly changing environment workers have to be able to handle change, keep their skills updated and be able to be flexible.  </a:t>
            </a:r>
          </a:p>
        </p:txBody>
      </p:sp>
      <p:sp>
        <p:nvSpPr>
          <p:cNvPr id="49155" name="Slide Number Placeholder 3"/>
          <p:cNvSpPr>
            <a:spLocks noGrp="1"/>
          </p:cNvSpPr>
          <p:nvPr>
            <p:ph type="sldNum" sz="quarter" idx="5"/>
          </p:nvPr>
        </p:nvSpPr>
        <p:spPr>
          <a:noFill/>
        </p:spPr>
        <p:txBody>
          <a:bodyPr/>
          <a:lstStyle/>
          <a:p>
            <a:fld id="{D203F02F-FCEC-4750-A583-7A44F667F457}"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smtClean="0"/>
              <a:t>As technology continues to become an integral part of organizational effectiveness workers will find that their communication styles and needs will change as well.  Managers must stay on top of what is needed to motivate workers in this environment.</a:t>
            </a:r>
          </a:p>
          <a:p>
            <a:endParaRPr lang="en-US" smtClean="0"/>
          </a:p>
        </p:txBody>
      </p:sp>
      <p:sp>
        <p:nvSpPr>
          <p:cNvPr id="51203" name="Slide Number Placeholder 3"/>
          <p:cNvSpPr>
            <a:spLocks noGrp="1"/>
          </p:cNvSpPr>
          <p:nvPr>
            <p:ph type="sldNum" sz="quarter" idx="5"/>
          </p:nvPr>
        </p:nvSpPr>
        <p:spPr>
          <a:noFill/>
        </p:spPr>
        <p:txBody>
          <a:bodyPr/>
          <a:lstStyle/>
          <a:p>
            <a:fld id="{B3C1EAF4-7A29-4FD6-A1D7-3D7440AE7CEF}"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7A0376DA-F574-4EFA-B246-BB4C5B2BAB7A}"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r>
              <a:rPr lang="en-US" smtClean="0"/>
              <a:t>Work and life away from work continue to become intertwined as with the rise of technological communication we are available 24/7.  Managers must face the reality that people bring their life at home with them to the office, and they must find ways to help workers deal with the conflict that arises. </a:t>
            </a:r>
          </a:p>
        </p:txBody>
      </p:sp>
      <p:sp>
        <p:nvSpPr>
          <p:cNvPr id="53251" name="Slide Number Placeholder 3"/>
          <p:cNvSpPr>
            <a:spLocks noGrp="1"/>
          </p:cNvSpPr>
          <p:nvPr>
            <p:ph type="sldNum" sz="quarter" idx="5"/>
          </p:nvPr>
        </p:nvSpPr>
        <p:spPr>
          <a:noFill/>
        </p:spPr>
        <p:txBody>
          <a:bodyPr/>
          <a:lstStyle/>
          <a:p>
            <a:fld id="{7D9D8ECC-AAC1-4403-95FF-6B608EE0818D}"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r>
              <a:rPr lang="en-US" smtClean="0"/>
              <a:t>By creating a positive work environment many of the job factors listed earlier can improve (such as absenteeism and turnover).  </a:t>
            </a:r>
          </a:p>
          <a:p>
            <a:endParaRPr lang="en-US" smtClean="0"/>
          </a:p>
          <a:p>
            <a:r>
              <a:rPr lang="en-US" smtClean="0"/>
              <a:t>Positive Organizational Scholarship examines how organizations can focus on employee strengths to unlock potential.</a:t>
            </a:r>
          </a:p>
        </p:txBody>
      </p:sp>
      <p:sp>
        <p:nvSpPr>
          <p:cNvPr id="55299" name="Slide Number Placeholder 3"/>
          <p:cNvSpPr>
            <a:spLocks noGrp="1"/>
          </p:cNvSpPr>
          <p:nvPr>
            <p:ph type="sldNum" sz="quarter" idx="5"/>
          </p:nvPr>
        </p:nvSpPr>
        <p:spPr>
          <a:noFill/>
        </p:spPr>
        <p:txBody>
          <a:bodyPr/>
          <a:lstStyle/>
          <a:p>
            <a:fld id="{077A200A-45DB-4998-AEBB-CC081C0B1CB9}"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r>
              <a:rPr lang="en-US" smtClean="0"/>
              <a:t>In Organizational Behavior (OB) we utilize the representation of the world as broken down into three levels.  The first level of analysis we will look at is the Individual level.  At this level we look at individuals’ behavior.  Next, recognizing that individuals make up groups, we analyze how group behavior occurs.  Finally, organizations are made up of groups of individuals, so we analyze the organization at a systems level. </a:t>
            </a:r>
          </a:p>
          <a:p>
            <a:endParaRPr lang="en-US" smtClean="0"/>
          </a:p>
        </p:txBody>
      </p:sp>
      <p:sp>
        <p:nvSpPr>
          <p:cNvPr id="57347" name="Slide Number Placeholder 3"/>
          <p:cNvSpPr>
            <a:spLocks noGrp="1"/>
          </p:cNvSpPr>
          <p:nvPr>
            <p:ph type="sldNum" sz="quarter" idx="5"/>
          </p:nvPr>
        </p:nvSpPr>
        <p:spPr>
          <a:noFill/>
        </p:spPr>
        <p:txBody>
          <a:bodyPr/>
          <a:lstStyle/>
          <a:p>
            <a:fld id="{6CCC80CC-1B3D-4BA3-B684-82F789361F81}"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r>
              <a:rPr lang="en-US" smtClean="0"/>
              <a:t>The OB Model is critical to your understanding of how organizations behave.  In the remainder of this book we will be utilizing that model to look at behavior on an individual, group and organizational level.  </a:t>
            </a:r>
          </a:p>
          <a:p>
            <a:endParaRPr lang="en-US" smtClean="0"/>
          </a:p>
        </p:txBody>
      </p:sp>
      <p:sp>
        <p:nvSpPr>
          <p:cNvPr id="59395" name="Slide Number Placeholder 3"/>
          <p:cNvSpPr>
            <a:spLocks noGrp="1"/>
          </p:cNvSpPr>
          <p:nvPr>
            <p:ph type="sldNum" sz="quarter" idx="5"/>
          </p:nvPr>
        </p:nvSpPr>
        <p:spPr>
          <a:noFill/>
        </p:spPr>
        <p:txBody>
          <a:bodyPr/>
          <a:lstStyle/>
          <a:p>
            <a:fld id="{C4F9C019-6DEB-41C2-84EB-B4C47373EFB7}"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r>
              <a:rPr lang="en-US" smtClean="0"/>
              <a:t>Keep in mind that the goal of OB is to understand and then to predict behavior so that we can improve organizational effectiveness.  This assumes there is consistency in behavior and that we can systematically study it to develop patterns that will increase the accuracy of our predictions.</a:t>
            </a:r>
          </a:p>
          <a:p>
            <a:endParaRPr lang="en-US" smtClean="0"/>
          </a:p>
          <a:p>
            <a:r>
              <a:rPr lang="en-US" smtClean="0"/>
              <a:t>It is more important now, then ever before, to learn OB concepts because we are in a rapidly changing environment. </a:t>
            </a:r>
          </a:p>
        </p:txBody>
      </p:sp>
      <p:sp>
        <p:nvSpPr>
          <p:cNvPr id="61443" name="Slide Number Placeholder 3"/>
          <p:cNvSpPr>
            <a:spLocks noGrp="1"/>
          </p:cNvSpPr>
          <p:nvPr>
            <p:ph type="sldNum" sz="quarter" idx="5"/>
          </p:nvPr>
        </p:nvSpPr>
        <p:spPr>
          <a:noFill/>
        </p:spPr>
        <p:txBody>
          <a:bodyPr/>
          <a:lstStyle/>
          <a:p>
            <a:fld id="{52DF95B2-9C9C-4B02-BA3A-AA98C0167BE9}"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endParaRPr lang="en-US" smtClean="0"/>
          </a:p>
        </p:txBody>
      </p:sp>
      <p:sp>
        <p:nvSpPr>
          <p:cNvPr id="63491" name="Slide Number Placeholder 3"/>
          <p:cNvSpPr>
            <a:spLocks noGrp="1"/>
          </p:cNvSpPr>
          <p:nvPr>
            <p:ph type="sldNum" sz="quarter" idx="5"/>
          </p:nvPr>
        </p:nvSpPr>
        <p:spPr>
          <a:noFill/>
        </p:spPr>
        <p:txBody>
          <a:bodyPr/>
          <a:lstStyle/>
          <a:p>
            <a:fld id="{04BF7887-E842-444A-84E0-C71AFB7FB086}" type="slidenum">
              <a:rPr lang="en-US" smtClean="0">
                <a:cs typeface="Arial" charset="0"/>
              </a:rPr>
              <a:pPr/>
              <a:t>25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7C88A66E-B131-402C-B144-D01289B89689}"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smtClean="0"/>
              <a:t>Organizational behavior looks at how individuals, groups and structure can influence the behavior within an organization.  This study is done so that we can use the knowledge to improve organizational outcomes and thereby its effectiveness. </a:t>
            </a:r>
          </a:p>
        </p:txBody>
      </p:sp>
      <p:sp>
        <p:nvSpPr>
          <p:cNvPr id="20483" name="Slide Number Placeholder 3"/>
          <p:cNvSpPr>
            <a:spLocks noGrp="1"/>
          </p:cNvSpPr>
          <p:nvPr>
            <p:ph type="sldNum" sz="quarter" idx="5"/>
          </p:nvPr>
        </p:nvSpPr>
        <p:spPr>
          <a:noFill/>
        </p:spPr>
        <p:txBody>
          <a:bodyPr/>
          <a:lstStyle/>
          <a:p>
            <a:fld id="{13AAE3D5-36C6-446A-9405-40995C4E731B}"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US" smtClean="0"/>
              <a:t>Some key areas we will look at in this course are aspects of jobs and work and how they impact organizational effectiveness.  We will also look at work aspects such as absenteeism, employee turnover and productivity to see how various theories or practices influence these behaviors.  In addition, we will look at the intersection of human performance and management and how various practices can improve performance.</a:t>
            </a:r>
          </a:p>
          <a:p>
            <a:endParaRPr lang="en-US" smtClean="0"/>
          </a:p>
        </p:txBody>
      </p:sp>
      <p:sp>
        <p:nvSpPr>
          <p:cNvPr id="22531" name="Slide Number Placeholder 3"/>
          <p:cNvSpPr>
            <a:spLocks noGrp="1"/>
          </p:cNvSpPr>
          <p:nvPr>
            <p:ph type="sldNum" sz="quarter" idx="5"/>
          </p:nvPr>
        </p:nvSpPr>
        <p:spPr>
          <a:noFill/>
        </p:spPr>
        <p:txBody>
          <a:bodyPr/>
          <a:lstStyle/>
          <a:p>
            <a:fld id="{75C81730-CA5E-4F15-8E06-687A55680991}"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US" smtClean="0"/>
              <a:t> Often our intuition leads us in the decision making process.  Our intuition relies on gut feelings, individual observation and commonsense.  Although our intuition is extremely useful in the decision making process it does not give us the complete picture.  By engaging in a systematic study of behavior we can enhance our effectiveness. </a:t>
            </a:r>
            <a:br>
              <a:rPr lang="en-US" smtClean="0"/>
            </a:br>
            <a:r>
              <a:rPr lang="en-US" smtClean="0"/>
              <a:t/>
            </a:r>
            <a:br>
              <a:rPr lang="en-US" smtClean="0"/>
            </a:br>
            <a:r>
              <a:rPr lang="en-US" smtClean="0"/>
              <a:t>It is not an either or relationship, rather intuition and systematic study can work effectively together to predict behavior.</a:t>
            </a:r>
          </a:p>
          <a:p>
            <a:endParaRPr lang="en-US" smtClean="0"/>
          </a:p>
        </p:txBody>
      </p:sp>
      <p:sp>
        <p:nvSpPr>
          <p:cNvPr id="24579" name="Slide Number Placeholder 3"/>
          <p:cNvSpPr>
            <a:spLocks noGrp="1"/>
          </p:cNvSpPr>
          <p:nvPr>
            <p:ph type="sldNum" sz="quarter" idx="5"/>
          </p:nvPr>
        </p:nvSpPr>
        <p:spPr>
          <a:noFill/>
        </p:spPr>
        <p:txBody>
          <a:bodyPr/>
          <a:lstStyle/>
          <a:p>
            <a:fld id="{D801B9D9-EB18-44BE-BF4C-96DED2C87E0A}"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smtClean="0"/>
              <a:t>When we talk about engaging in a systematic study we are talking about looking at relationships.  By doing so we can better determine cause and effect and then by applying scientific evidence to our conclusions we are better able to predict behavior.</a:t>
            </a:r>
          </a:p>
        </p:txBody>
      </p:sp>
      <p:sp>
        <p:nvSpPr>
          <p:cNvPr id="26627" name="Slide Number Placeholder 3"/>
          <p:cNvSpPr>
            <a:spLocks noGrp="1"/>
          </p:cNvSpPr>
          <p:nvPr>
            <p:ph type="sldNum" sz="quarter" idx="5"/>
          </p:nvPr>
        </p:nvSpPr>
        <p:spPr>
          <a:noFill/>
        </p:spPr>
        <p:txBody>
          <a:bodyPr/>
          <a:lstStyle/>
          <a:p>
            <a:fld id="{066487EB-131F-406A-B4C1-D8555AF45D42}"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smtClean="0"/>
              <a:t>Evidence-based management (EBM) complements systematic study by applying scientific evidence to managerial decisions.  </a:t>
            </a:r>
          </a:p>
          <a:p>
            <a:endParaRPr lang="en-US" smtClean="0"/>
          </a:p>
        </p:txBody>
      </p:sp>
      <p:sp>
        <p:nvSpPr>
          <p:cNvPr id="28675" name="Slide Number Placeholder 3"/>
          <p:cNvSpPr>
            <a:spLocks noGrp="1"/>
          </p:cNvSpPr>
          <p:nvPr>
            <p:ph type="sldNum" sz="quarter" idx="5"/>
          </p:nvPr>
        </p:nvSpPr>
        <p:spPr>
          <a:noFill/>
        </p:spPr>
        <p:txBody>
          <a:bodyPr/>
          <a:lstStyle/>
          <a:p>
            <a:fld id="{E1AB9DB7-B619-4388-AEE4-CD41787C2569}"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smtClean="0"/>
              <a:t>Organizational Behavior (OB) is interdisciplinary in nature as it is an applied behavioral science.  The theory in OB relies on contributions from multiple behavioral disciplines.  These disciplines include Psychology, Social Psychology, Sociology and Anthropology.</a:t>
            </a:r>
          </a:p>
          <a:p>
            <a:endParaRPr lang="en-US" smtClean="0"/>
          </a:p>
        </p:txBody>
      </p:sp>
      <p:sp>
        <p:nvSpPr>
          <p:cNvPr id="30723" name="Slide Number Placeholder 3"/>
          <p:cNvSpPr>
            <a:spLocks noGrp="1"/>
          </p:cNvSpPr>
          <p:nvPr>
            <p:ph type="sldNum" sz="quarter" idx="5"/>
          </p:nvPr>
        </p:nvSpPr>
        <p:spPr>
          <a:noFill/>
        </p:spPr>
        <p:txBody>
          <a:bodyPr/>
          <a:lstStyle/>
          <a:p>
            <a:fld id="{9F7BDB0C-994D-4A17-A85A-EFE5D0C40807}"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r">
              <a:defRPr/>
            </a:pPr>
            <a:r>
              <a:rPr lang="en-US" sz="1600" dirty="0">
                <a:solidFill>
                  <a:srgbClr val="161616"/>
                </a:solidFill>
              </a:rPr>
              <a:t>Copyright ©2012 Pearson Education, Inc. Publishing as Prentice Hall</a:t>
            </a:r>
          </a:p>
        </p:txBody>
      </p:sp>
      <p:sp>
        <p:nvSpPr>
          <p:cNvPr id="5" name="Slide Number Placeholder 13"/>
          <p:cNvSpPr>
            <a:spLocks noGrp="1"/>
          </p:cNvSpPr>
          <p:nvPr>
            <p:ph type="sldNum" sz="quarter" idx="10"/>
          </p:nvPr>
        </p:nvSpPr>
        <p:spPr/>
        <p:txBody>
          <a:bodyPr/>
          <a:lstStyle>
            <a:lvl1pPr>
              <a:defRPr/>
            </a:lvl1pPr>
          </a:lstStyle>
          <a:p>
            <a:pPr>
              <a:defRPr/>
            </a:pPr>
            <a:r>
              <a:rPr lang="en-US"/>
              <a:t>1-</a:t>
            </a:r>
            <a:fld id="{C485CB6F-B7BB-4498-8002-7AA065AA9E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1600200"/>
            <a:ext cx="8153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3B478BE-398D-44AA-AFBA-941E53B6303B}" type="datetimeFigureOut">
              <a:rPr lang="en-US"/>
              <a:pPr>
                <a:defRPr/>
              </a:pPr>
              <a:t>1/24/2014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1-</a:t>
            </a:r>
            <a:fld id="{290DD77B-B778-436C-B93E-45310B574417}"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740E38F-9DA1-4133-926B-C67AC3C3F12E}" type="datetimeFigureOut">
              <a:rPr lang="en-US"/>
              <a:pPr>
                <a:defRPr/>
              </a:pPr>
              <a:t>1/24/2014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1-</a:t>
            </a:r>
            <a:fld id="{1EB0E4DD-378C-4763-BC90-9A7F7CB39E87}"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A98D82B-02A3-4B6A-BABF-619B4C31C6D3}" type="datetimeFigureOut">
              <a:rPr lang="en-US"/>
              <a:pPr>
                <a:defRPr/>
              </a:pPr>
              <a:t>1/24/2014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a:prstGeom prst="rect">
            <a:avLst/>
          </a:prstGeo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C0DED3D5-55ED-45F4-8156-4CDD526C7A4C}" type="datetimeFigureOut">
              <a:rPr lang="en-US"/>
              <a:pPr>
                <a:defRPr/>
              </a:pPr>
              <a:t>1/24/2014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1-</a:t>
            </a:r>
            <a:fld id="{D9C2B53E-3286-428C-9097-65A75DD45B55}"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9BDDF76-6D3E-48AB-8246-0ED8FCE1D210}" type="datetimeFigureOut">
              <a:rPr lang="en-US"/>
              <a:pPr>
                <a:defRPr/>
              </a:pPr>
              <a:t>1/24/2014</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1-</a:t>
            </a:r>
            <a:fld id="{3867B1B2-1494-4A2C-8820-3634F1E2ECC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CE6CFC9-16AC-4BDD-BAEA-B2C1CBC3ED76}" type="datetimeFigureOut">
              <a:rPr lang="en-US"/>
              <a:pPr>
                <a:defRPr/>
              </a:pPr>
              <a:t>1/24/2014</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1-</a:t>
            </a:r>
            <a:fld id="{5238FA04-E90C-47CC-B188-AF5C4061E45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7B3D939-12B2-475B-94C9-E875B07B413C}" type="datetimeFigureOut">
              <a:rPr lang="en-US"/>
              <a:pPr>
                <a:defRPr/>
              </a:pPr>
              <a:t>1/24/2014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1-</a:t>
            </a:r>
            <a:fld id="{E6F8F580-476E-436E-B361-D75662BC0E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7735539-9597-4707-A6E8-401FDFF0145A}" type="datetimeFigureOut">
              <a:rPr lang="en-US"/>
              <a:pPr>
                <a:defRPr/>
              </a:pPr>
              <a:t>1/24/2014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1-</a:t>
            </a:r>
            <a:fld id="{EB318B2E-040D-43B0-B1E1-3BA9AC1526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C0B0B6E-91F1-42F6-8622-17D6D05CD893}" type="datetimeFigureOut">
              <a:rPr lang="en-US"/>
              <a:pPr>
                <a:defRPr/>
              </a:pPr>
              <a:t>1/24/2014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1-</a:t>
            </a:r>
            <a:fld id="{F0F3B9CC-2283-491E-ABCB-3E1B01A377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FDD0DE4-56B2-476F-862C-3E8229B2847A}" type="datetimeFigureOut">
              <a:rPr lang="en-US"/>
              <a:pPr>
                <a:defRPr/>
              </a:pPr>
              <a:t>1/24/2014</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1-</a:t>
            </a:r>
            <a:fld id="{78854382-8B38-4294-94F0-D0EEB010F77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mn-cs"/>
              </a:defRPr>
            </a:lvl1pPr>
          </a:lstStyle>
          <a:p>
            <a:pPr>
              <a:defRPr/>
            </a:pPr>
            <a:fld id="{7DC0780E-A256-4449-B1DD-5148FD03E243}" type="datetimeFigureOut">
              <a:rPr lang="en-US"/>
              <a:pPr>
                <a:defRPr/>
              </a:pPr>
              <a:t>1/24/2014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mn-cs"/>
              </a:defRPr>
            </a:lvl1pPr>
          </a:lstStyle>
          <a:p>
            <a:pPr>
              <a:defRPr/>
            </a:pPr>
            <a:r>
              <a:rPr lang="en-US"/>
              <a:t>1-</a:t>
            </a:r>
          </a:p>
        </p:txBody>
      </p:sp>
      <p:sp>
        <p:nvSpPr>
          <p:cNvPr id="11" name="Text Box 6"/>
          <p:cNvSpPr txBox="1">
            <a:spLocks noChangeArrowheads="1"/>
          </p:cNvSpPr>
          <p:nvPr/>
        </p:nvSpPr>
        <p:spPr bwMode="auto">
          <a:xfrm>
            <a:off x="3889375" y="6313488"/>
            <a:ext cx="4873625" cy="274637"/>
          </a:xfrm>
          <a:prstGeom prst="rect">
            <a:avLst/>
          </a:prstGeom>
          <a:noFill/>
          <a:ln w="9525">
            <a:noFill/>
            <a:miter lim="800000"/>
            <a:headEnd/>
            <a:tailEnd/>
          </a:ln>
          <a:effectLst/>
        </p:spPr>
        <p:txBody>
          <a:bodyPr>
            <a:spAutoFit/>
          </a:bodyPr>
          <a:lstStyle/>
          <a:p>
            <a:pPr algn="ctr">
              <a:defRPr/>
            </a:pPr>
            <a:r>
              <a:rPr lang="en-US" sz="1200" dirty="0">
                <a:solidFill>
                  <a:srgbClr val="161616"/>
                </a:solidFill>
                <a:cs typeface="+mn-cs"/>
              </a:rPr>
              <a:t>Copyright © 2012 Pearson Education, Inc. Publishing as Prentice Hall</a:t>
            </a:r>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subTitle" idx="4294967295"/>
          </p:nvPr>
        </p:nvSpPr>
        <p:spPr>
          <a:xfrm>
            <a:off x="169863" y="620713"/>
            <a:ext cx="8763000" cy="1604962"/>
          </a:xfrm>
          <a:prstGeom prst="rect">
            <a:avLst/>
          </a:prstGeom>
        </p:spPr>
        <p:txBody>
          <a:bodyPr/>
          <a:lstStyle/>
          <a:p>
            <a:pPr algn="ctr" eaLnBrk="1" hangingPunct="1">
              <a:buFont typeface="Wingdings" pitchFamily="2" charset="2"/>
              <a:buNone/>
              <a:defRPr/>
            </a:pPr>
            <a:r>
              <a:rPr lang="en-US" sz="3200" b="1" dirty="0" smtClean="0">
                <a:solidFill>
                  <a:schemeClr val="accent2">
                    <a:lumMod val="75000"/>
                  </a:schemeClr>
                </a:solidFill>
              </a:rPr>
              <a:t>Organizational Behavior</a:t>
            </a:r>
          </a:p>
          <a:p>
            <a:pPr algn="ctr" eaLnBrk="1" hangingPunct="1">
              <a:buFont typeface="Wingdings" pitchFamily="2" charset="2"/>
              <a:buNone/>
              <a:defRPr/>
            </a:pPr>
            <a:r>
              <a:rPr lang="en-US" sz="3200" b="1" dirty="0" smtClean="0">
                <a:solidFill>
                  <a:schemeClr val="accent2">
                    <a:lumMod val="75000"/>
                  </a:schemeClr>
                </a:solidFill>
              </a:rPr>
              <a:t>MBA-542</a:t>
            </a:r>
            <a:endParaRPr lang="en-US" sz="3200" b="1" dirty="0" smtClean="0">
              <a:solidFill>
                <a:schemeClr val="accent2">
                  <a:lumMod val="75000"/>
                </a:schemeClr>
              </a:solidFill>
            </a:endParaRPr>
          </a:p>
          <a:p>
            <a:pPr algn="ctr" eaLnBrk="1" hangingPunct="1">
              <a:buFont typeface="Wingdings" pitchFamily="2" charset="2"/>
              <a:buNone/>
              <a:defRPr/>
            </a:pPr>
            <a:endParaRPr lang="en-US" sz="3200" b="1" dirty="0" smtClean="0">
              <a:solidFill>
                <a:schemeClr val="accent2">
                  <a:lumMod val="75000"/>
                </a:schemeClr>
              </a:solidFill>
            </a:endParaRPr>
          </a:p>
          <a:p>
            <a:pPr algn="ctr" eaLnBrk="1" hangingPunct="1">
              <a:buFont typeface="Wingdings" pitchFamily="2" charset="2"/>
              <a:buNone/>
              <a:defRPr/>
            </a:pPr>
            <a:r>
              <a:rPr lang="en-US" sz="3200" b="1" dirty="0" smtClean="0">
                <a:solidFill>
                  <a:schemeClr val="accent2">
                    <a:lumMod val="75000"/>
                  </a:schemeClr>
                </a:solidFill>
              </a:rPr>
              <a:t>Instructor: Erlan Bakiev, Ph.D.</a:t>
            </a:r>
          </a:p>
        </p:txBody>
      </p:sp>
      <p:sp>
        <p:nvSpPr>
          <p:cNvPr id="15363" name="Rectangle 6"/>
          <p:cNvSpPr>
            <a:spLocks noGrp="1" noChangeArrowheads="1"/>
          </p:cNvSpPr>
          <p:nvPr>
            <p:ph type="sldNum" sz="quarter" idx="10"/>
          </p:nvPr>
        </p:nvSpPr>
        <p:spPr bwMode="auto">
          <a:xfrm>
            <a:off x="8001000" y="228600"/>
            <a:ext cx="838200" cy="381000"/>
          </a:xfrm>
          <a:noFill/>
          <a:ln>
            <a:miter lim="800000"/>
            <a:headEnd/>
            <a:tailEnd/>
          </a:ln>
        </p:spPr>
        <p:txBody>
          <a:bodyPr wrap="square" lIns="91440" tIns="45720" rIns="91440" bIns="45720" numCol="1" compatLnSpc="1">
            <a:prstTxWarp prst="textNoShape">
              <a:avLst/>
            </a:prstTxWarp>
          </a:bodyPr>
          <a:lstStyle/>
          <a:p>
            <a:r>
              <a:rPr lang="en-US" smtClean="0">
                <a:solidFill>
                  <a:schemeClr val="accent1"/>
                </a:solidFill>
                <a:cs typeface="Arial" charset="0"/>
              </a:rPr>
              <a:t>1-</a:t>
            </a:r>
            <a:fld id="{D42E1726-0D6C-40C8-B2CB-5E051B875353}" type="slidenum">
              <a:rPr lang="en-US" smtClean="0">
                <a:solidFill>
                  <a:schemeClr val="accent1"/>
                </a:solidFill>
                <a:cs typeface="Arial" charset="0"/>
              </a:rPr>
              <a:pPr/>
              <a:t>1</a:t>
            </a:fld>
            <a:endParaRPr lang="en-US" smtClean="0">
              <a:solidFill>
                <a:schemeClr val="accent1"/>
              </a:solidFill>
              <a:cs typeface="Arial" charset="0"/>
            </a:endParaRPr>
          </a:p>
        </p:txBody>
      </p:sp>
      <p:sp>
        <p:nvSpPr>
          <p:cNvPr id="15364" name="Rectangle 6"/>
          <p:cNvSpPr txBox="1">
            <a:spLocks noGrp="1" noChangeArrowheads="1"/>
          </p:cNvSpPr>
          <p:nvPr/>
        </p:nvSpPr>
        <p:spPr bwMode="auto">
          <a:xfrm>
            <a:off x="6934200" y="6245225"/>
            <a:ext cx="2133600" cy="47625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dirty="0" smtClean="0"/>
              <a:t>Few Absolutes in OB</a:t>
            </a:r>
          </a:p>
        </p:txBody>
      </p:sp>
      <p:sp>
        <p:nvSpPr>
          <p:cNvPr id="6" name="Rectangle 6"/>
          <p:cNvSpPr>
            <a:spLocks noGrp="1" noChangeArrowheads="1"/>
          </p:cNvSpPr>
          <p:nvPr>
            <p:ph type="sldNum" sz="quarter" idx="4294967295"/>
          </p:nvPr>
        </p:nvSpPr>
        <p:spPr/>
        <p:txBody>
          <a:bodyPr>
            <a:normAutofit fontScale="85000" lnSpcReduction="20000"/>
          </a:bodyPr>
          <a:lstStyle/>
          <a:p>
            <a:pPr>
              <a:defRPr/>
            </a:pPr>
            <a:r>
              <a:rPr lang="en-US"/>
              <a:t>1-</a:t>
            </a:r>
            <a:fld id="{E3686968-B94B-443B-B5ED-70D330F6BA9E}" type="slidenum">
              <a:rPr lang="en-US"/>
              <a:pPr>
                <a:defRPr/>
              </a:pPr>
              <a:t>10</a:t>
            </a:fld>
            <a:endParaRPr lang="en-US"/>
          </a:p>
        </p:txBody>
      </p:sp>
      <p:sp>
        <p:nvSpPr>
          <p:cNvPr id="11267" name="Content Placeholder 3"/>
          <p:cNvSpPr>
            <a:spLocks noGrp="1"/>
          </p:cNvSpPr>
          <p:nvPr>
            <p:ph sz="quarter" idx="4294967295"/>
          </p:nvPr>
        </p:nvSpPr>
        <p:spPr>
          <a:xfrm>
            <a:off x="0" y="1676400"/>
            <a:ext cx="2446338" cy="4787900"/>
          </a:xfrm>
          <a:prstGeom prst="rect">
            <a:avLst/>
          </a:prstGeom>
        </p:spPr>
        <p:txBody>
          <a:bodyPr>
            <a:normAutofit fontScale="85000" lnSpcReduction="10000"/>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Impossible to make simple and accurate generalizations</a:t>
            </a:r>
          </a:p>
          <a:p>
            <a:pPr marL="320040" indent="-320040" eaLnBrk="1" fontAlgn="auto" hangingPunct="1">
              <a:spcAft>
                <a:spcPts val="0"/>
              </a:spcAft>
              <a:buFont typeface="Wingdings"/>
              <a:buChar char=""/>
              <a:defRPr/>
            </a:pPr>
            <a:r>
              <a:rPr lang="en-US" dirty="0" smtClean="0">
                <a:solidFill>
                  <a:schemeClr val="accent2">
                    <a:lumMod val="50000"/>
                  </a:schemeClr>
                </a:solidFill>
              </a:rPr>
              <a:t>Human beings are complex and diverse</a:t>
            </a:r>
          </a:p>
          <a:p>
            <a:pPr marL="320040" indent="-320040" eaLnBrk="1" fontAlgn="auto" hangingPunct="1">
              <a:spcAft>
                <a:spcPts val="0"/>
              </a:spcAft>
              <a:buFont typeface="Wingdings"/>
              <a:buChar char=""/>
              <a:defRPr/>
            </a:pPr>
            <a:r>
              <a:rPr lang="en-US" dirty="0" smtClean="0">
                <a:solidFill>
                  <a:schemeClr val="accent2">
                    <a:lumMod val="50000"/>
                  </a:schemeClr>
                </a:solidFill>
              </a:rPr>
              <a:t>OB concepts must reflect situational conditions: </a:t>
            </a:r>
            <a:r>
              <a:rPr lang="en-US" b="1" i="1" dirty="0" smtClean="0">
                <a:solidFill>
                  <a:schemeClr val="accent2">
                    <a:lumMod val="50000"/>
                  </a:schemeClr>
                </a:solidFill>
              </a:rPr>
              <a:t>contingency variables</a:t>
            </a:r>
            <a:endParaRPr lang="en-US" dirty="0" smtClean="0">
              <a:solidFill>
                <a:schemeClr val="accent2">
                  <a:lumMod val="50000"/>
                </a:schemeClr>
              </a:solidFill>
            </a:endParaRPr>
          </a:p>
        </p:txBody>
      </p:sp>
      <p:sp>
        <p:nvSpPr>
          <p:cNvPr id="31748" name="Slide Number Placeholder 2"/>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graphicFrame>
        <p:nvGraphicFramePr>
          <p:cNvPr id="8" name="Content Placeholder 3"/>
          <p:cNvGraphicFramePr>
            <a:graphicFrameLocks/>
          </p:cNvGraphicFramePr>
          <p:nvPr/>
        </p:nvGraphicFramePr>
        <p:xfrm>
          <a:off x="2465240" y="1683415"/>
          <a:ext cx="6678760" cy="462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612775" y="228600"/>
            <a:ext cx="8153400" cy="990600"/>
          </a:xfrm>
          <a:prstGeom prst="rect">
            <a:avLst/>
          </a:prstGeom>
        </p:spPr>
        <p:txBody>
          <a:bodyPr>
            <a:normAutofit fontScale="90000"/>
          </a:bodyPr>
          <a:lstStyle/>
          <a:p>
            <a:pPr eaLnBrk="1" fontAlgn="auto" hangingPunct="1">
              <a:spcAft>
                <a:spcPts val="0"/>
              </a:spcAft>
              <a:defRPr/>
            </a:pPr>
            <a:r>
              <a:rPr lang="en-US" smtClean="0">
                <a:cs typeface="Times New Roman" pitchFamily="18" charset="0"/>
              </a:rPr>
              <a:t>Challenges and Opportunities for OB</a:t>
            </a:r>
            <a:r>
              <a:rPr lang="en-US" smtClean="0"/>
              <a:t> </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FA1824A8-0C56-4D59-A73B-C43BF3194CE1}" type="slidenum">
              <a:rPr lang="en-US"/>
              <a:pPr>
                <a:defRPr/>
              </a:pPr>
              <a:t>11</a:t>
            </a:fld>
            <a:endParaRPr lang="en-US"/>
          </a:p>
        </p:txBody>
      </p:sp>
      <p:sp>
        <p:nvSpPr>
          <p:cNvPr id="9220" name="Rectangle 3"/>
          <p:cNvSpPr>
            <a:spLocks noGrp="1" noChangeArrowheads="1"/>
          </p:cNvSpPr>
          <p:nvPr>
            <p:ph sz="quarter" idx="4294967295"/>
          </p:nvPr>
        </p:nvSpPr>
        <p:spPr>
          <a:xfrm>
            <a:off x="685800" y="1752600"/>
            <a:ext cx="8077200" cy="4572000"/>
          </a:xfrm>
          <a:prstGeom prst="rect">
            <a:avLst/>
          </a:prstGeom>
        </p:spPr>
        <p:txBody>
          <a:bodyPr>
            <a:normAutofit fontScale="92500" lnSpcReduction="10000"/>
          </a:bodyPr>
          <a:lstStyle/>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Responding to Economic Pressures</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Responding to Globalization</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Managing Workplace Diversity</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Improving Customer Service</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Improving People Skills</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Stimulating Innovation and Change</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Coping with “Temporariness”</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Working in Networked Organizations</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Helping Employees with Work-Life Conflicts</a:t>
            </a:r>
          </a:p>
          <a:p>
            <a:pPr marL="320040" indent="-320040" eaLnBrk="1" fontAlgn="auto" hangingPunct="1">
              <a:spcAft>
                <a:spcPts val="0"/>
              </a:spcAft>
              <a:buFont typeface="Wingdings"/>
              <a:buChar char=""/>
              <a:defRPr/>
            </a:pPr>
            <a:r>
              <a:rPr lang="en-US" sz="2800" dirty="0" smtClean="0">
                <a:solidFill>
                  <a:schemeClr val="accent2">
                    <a:lumMod val="50000"/>
                  </a:schemeClr>
                </a:solidFill>
                <a:cs typeface="Arial" charset="0"/>
              </a:rPr>
              <a:t>Improving Ethical Behavior</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Responding to Economic Pressures</a:t>
            </a:r>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1E03B6D0-32E9-4FE0-9E53-1BE918B41209}" type="slidenum">
              <a:rPr lang="en-US"/>
              <a:pPr>
                <a:defRPr/>
              </a:pPr>
              <a:t>12</a:t>
            </a:fld>
            <a:endParaRPr lang="en-US"/>
          </a:p>
        </p:txBody>
      </p:sp>
      <p:sp>
        <p:nvSpPr>
          <p:cNvPr id="35843" name="Content Placeholder 3"/>
          <p:cNvSpPr>
            <a:spLocks noGrp="1"/>
          </p:cNvSpPr>
          <p:nvPr>
            <p:ph sz="quarter" idx="4294967295"/>
          </p:nvPr>
        </p:nvSpPr>
        <p:spPr bwMode="auto">
          <a:xfrm>
            <a:off x="612775" y="1600200"/>
            <a:ext cx="8153400" cy="4495800"/>
          </a:xfrm>
          <a:prstGeom prst="rect">
            <a:avLst/>
          </a:prstGeom>
          <a:noFill/>
          <a:ln>
            <a:miter lim="800000"/>
            <a:headEnd/>
            <a:tailEnd/>
          </a:ln>
        </p:spPr>
        <p:txBody>
          <a:bodyPr/>
          <a:lstStyle/>
          <a:p>
            <a:pPr eaLnBrk="1" hangingPunct="1"/>
            <a:r>
              <a:rPr lang="en-US" smtClean="0"/>
              <a:t>Effective management is especially important during tough economic times.  </a:t>
            </a:r>
          </a:p>
          <a:p>
            <a:pPr eaLnBrk="1" hangingPunct="1"/>
            <a:r>
              <a:rPr lang="en-US" smtClean="0"/>
              <a:t>Employees look to their managers to provide security during the instability of a recession. </a:t>
            </a:r>
          </a:p>
        </p:txBody>
      </p:sp>
      <p:pic>
        <p:nvPicPr>
          <p:cNvPr id="35844" name="Picture 3" descr="C:\Documents and Settings\schuttek\Local Settings\Temporary Internet Files\Content.IE5\5QP2OSCC\MP910216428[1].jpg"/>
          <p:cNvPicPr>
            <a:picLocks noChangeAspect="1" noChangeArrowheads="1"/>
          </p:cNvPicPr>
          <p:nvPr/>
        </p:nvPicPr>
        <p:blipFill>
          <a:blip r:embed="rId3" cstate="print"/>
          <a:srcRect/>
          <a:stretch>
            <a:fillRect/>
          </a:stretch>
        </p:blipFill>
        <p:spPr bwMode="auto">
          <a:xfrm>
            <a:off x="0" y="4187825"/>
            <a:ext cx="9144000"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Responding to Globalization</a:t>
            </a:r>
          </a:p>
        </p:txBody>
      </p:sp>
      <p:sp>
        <p:nvSpPr>
          <p:cNvPr id="5" name="Rectangle 6"/>
          <p:cNvSpPr>
            <a:spLocks noGrp="1" noChangeArrowheads="1"/>
          </p:cNvSpPr>
          <p:nvPr>
            <p:ph type="sldNum" sz="quarter" idx="4294967295"/>
          </p:nvPr>
        </p:nvSpPr>
        <p:spPr/>
        <p:txBody>
          <a:bodyPr>
            <a:normAutofit fontScale="85000" lnSpcReduction="20000"/>
          </a:bodyPr>
          <a:lstStyle/>
          <a:p>
            <a:pPr>
              <a:defRPr/>
            </a:pPr>
            <a:r>
              <a:rPr lang="en-US"/>
              <a:t>1-</a:t>
            </a:r>
            <a:fld id="{88FAA275-180A-4B28-B67F-CB48FA3BDA77}" type="slidenum">
              <a:rPr lang="en-US"/>
              <a:pPr>
                <a:defRPr/>
              </a:pPr>
              <a:t>13</a:t>
            </a:fld>
            <a:endParaRPr lang="en-US"/>
          </a:p>
        </p:txBody>
      </p:sp>
      <p:sp>
        <p:nvSpPr>
          <p:cNvPr id="37891" name="Rectangle 3"/>
          <p:cNvSpPr>
            <a:spLocks noGrp="1" noChangeArrowheads="1"/>
          </p:cNvSpPr>
          <p:nvPr>
            <p:ph sz="quarter" idx="4294967295"/>
          </p:nvPr>
        </p:nvSpPr>
        <p:spPr bwMode="auto">
          <a:xfrm>
            <a:off x="3054350" y="1524000"/>
            <a:ext cx="5556250" cy="4572000"/>
          </a:xfrm>
          <a:prstGeom prst="rect">
            <a:avLst/>
          </a:prstGeom>
          <a:noFill/>
          <a:ln>
            <a:miter lim="800000"/>
            <a:headEnd/>
            <a:tailEnd/>
          </a:ln>
        </p:spPr>
        <p:txBody>
          <a:bodyPr/>
          <a:lstStyle/>
          <a:p>
            <a:pPr eaLnBrk="1" hangingPunct="1"/>
            <a:r>
              <a:rPr lang="en-US" sz="2800" smtClean="0"/>
              <a:t>Increased foreign assignments</a:t>
            </a:r>
          </a:p>
          <a:p>
            <a:pPr lvl="1" eaLnBrk="1" hangingPunct="1"/>
            <a:r>
              <a:rPr lang="en-US" sz="2400" smtClean="0"/>
              <a:t>Differing needs and aspirations in workforce</a:t>
            </a:r>
          </a:p>
          <a:p>
            <a:pPr eaLnBrk="1" hangingPunct="1"/>
            <a:r>
              <a:rPr lang="en-US" sz="2800" smtClean="0"/>
              <a:t>Working with people from different cultures</a:t>
            </a:r>
          </a:p>
          <a:p>
            <a:pPr lvl="1" eaLnBrk="1" hangingPunct="1"/>
            <a:r>
              <a:rPr lang="en-US" sz="2400" smtClean="0"/>
              <a:t>Domestic motivational techniques and managerial styles may not work</a:t>
            </a:r>
          </a:p>
          <a:p>
            <a:pPr eaLnBrk="1" hangingPunct="1"/>
            <a:r>
              <a:rPr lang="en-US" sz="2800" smtClean="0"/>
              <a:t>Overseeing movement of jobs to countries with low-cost labor</a:t>
            </a:r>
          </a:p>
        </p:txBody>
      </p:sp>
      <p:pic>
        <p:nvPicPr>
          <p:cNvPr id="10256" name="Picture 16" descr="C:\Users\Bob Stretch\AppData\Local\Microsoft\Windows\Temporary Internet Files\Content.IE5\SEQ5QILQ\MPj04311300000[1].jpg"/>
          <p:cNvPicPr>
            <a:picLocks noChangeAspect="1" noChangeArrowheads="1"/>
          </p:cNvPicPr>
          <p:nvPr/>
        </p:nvPicPr>
        <p:blipFill>
          <a:blip r:embed="rId3" cstate="print"/>
          <a:srcRect/>
          <a:stretch>
            <a:fillRect/>
          </a:stretch>
        </p:blipFill>
        <p:spPr bwMode="auto">
          <a:xfrm>
            <a:off x="604838" y="1828800"/>
            <a:ext cx="2290762" cy="3124200"/>
          </a:xfrm>
          <a:prstGeom prst="rect">
            <a:avLst/>
          </a:prstGeom>
          <a:noFill/>
          <a:ln>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Managing Workforce Diversity</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1-</a:t>
            </a:r>
            <a:fld id="{271DCE4A-4DCF-494C-9E42-ABFA69C1B631}" type="slidenum">
              <a:rPr lang="en-US"/>
              <a:pPr>
                <a:defRPr/>
              </a:pPr>
              <a:t>14</a:t>
            </a:fld>
            <a:endParaRPr lang="en-US"/>
          </a:p>
        </p:txBody>
      </p:sp>
      <p:sp>
        <p:nvSpPr>
          <p:cNvPr id="39939" name="Rectangle 4"/>
          <p:cNvSpPr>
            <a:spLocks noGrp="1" noChangeArrowheads="1"/>
          </p:cNvSpPr>
          <p:nvPr>
            <p:ph type="body" sz="half" idx="4294967295"/>
          </p:nvPr>
        </p:nvSpPr>
        <p:spPr bwMode="auto">
          <a:xfrm>
            <a:off x="0" y="1981200"/>
            <a:ext cx="4092575" cy="4114800"/>
          </a:xfrm>
          <a:prstGeom prst="rect">
            <a:avLst/>
          </a:prstGeom>
          <a:noFill/>
          <a:ln>
            <a:miter lim="800000"/>
            <a:headEnd/>
            <a:tailEnd/>
          </a:ln>
        </p:spPr>
        <p:txBody>
          <a:bodyPr/>
          <a:lstStyle/>
          <a:p>
            <a:pPr marL="6350" indent="7938" algn="ctr" eaLnBrk="1" hangingPunct="1">
              <a:buFontTx/>
              <a:buNone/>
            </a:pPr>
            <a:r>
              <a:rPr lang="en-US" sz="2800" b="1" u="sng" smtClean="0">
                <a:cs typeface="Times New Roman" pitchFamily="18" charset="0"/>
              </a:rPr>
              <a:t>Workforce diversity:</a:t>
            </a:r>
            <a:r>
              <a:rPr lang="en-US" sz="2800" smtClean="0">
                <a:cs typeface="Times New Roman" pitchFamily="18" charset="0"/>
              </a:rPr>
              <a:t> </a:t>
            </a:r>
          </a:p>
          <a:p>
            <a:pPr marL="6350" indent="7938" algn="ctr" eaLnBrk="1" hangingPunct="1">
              <a:buFontTx/>
              <a:buNone/>
            </a:pPr>
            <a:r>
              <a:rPr lang="en-US" sz="2800" smtClean="0">
                <a:cs typeface="Times New Roman" pitchFamily="18" charset="0"/>
              </a:rPr>
              <a:t>organizations are   becoming a more heterogeneous mix of people in terms of gender, age, race, ethnicity, and sexual orientation</a:t>
            </a:r>
            <a:r>
              <a:rPr lang="en-US" sz="2800" smtClean="0"/>
              <a:t> </a:t>
            </a:r>
          </a:p>
        </p:txBody>
      </p:sp>
      <p:pic>
        <p:nvPicPr>
          <p:cNvPr id="11269" name="Picture 7" descr="MPj04010360000[1]"/>
          <p:cNvPicPr>
            <a:picLocks noChangeAspect="1" noChangeArrowheads="1"/>
          </p:cNvPicPr>
          <p:nvPr/>
        </p:nvPicPr>
        <p:blipFill>
          <a:blip r:embed="rId3" cstate="print"/>
          <a:srcRect/>
          <a:stretch>
            <a:fillRect/>
          </a:stretch>
        </p:blipFill>
        <p:spPr bwMode="auto">
          <a:xfrm>
            <a:off x="4648200" y="2593975"/>
            <a:ext cx="3902075" cy="2600325"/>
          </a:xfrm>
          <a:prstGeom prst="rect">
            <a:avLst/>
          </a:prstGeom>
          <a:noFill/>
          <a:ln w="22225">
            <a:solidFill>
              <a:schemeClr val="accent4">
                <a:lumMod val="10000"/>
              </a:schemeClr>
            </a:solidFill>
            <a:miter lim="800000"/>
            <a:headEnd/>
            <a:tailEnd/>
          </a:ln>
          <a:effectLst>
            <a:outerShdw blurRad="50800" dist="76200" dir="2700000" algn="tl"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Diversity Implications</a:t>
            </a:r>
          </a:p>
        </p:txBody>
      </p:sp>
      <p:sp>
        <p:nvSpPr>
          <p:cNvPr id="5" name="Rectangle 6"/>
          <p:cNvSpPr>
            <a:spLocks noGrp="1" noChangeArrowheads="1"/>
          </p:cNvSpPr>
          <p:nvPr>
            <p:ph type="sldNum" sz="quarter" idx="4294967295"/>
          </p:nvPr>
        </p:nvSpPr>
        <p:spPr/>
        <p:txBody>
          <a:bodyPr>
            <a:normAutofit fontScale="85000" lnSpcReduction="20000"/>
          </a:bodyPr>
          <a:lstStyle/>
          <a:p>
            <a:pPr>
              <a:defRPr/>
            </a:pPr>
            <a:r>
              <a:rPr lang="en-US"/>
              <a:t>1-</a:t>
            </a:r>
            <a:fld id="{902F298B-D428-4BDD-8D92-AD2E47BA8F83}" type="slidenum">
              <a:rPr lang="en-US"/>
              <a:pPr>
                <a:defRPr/>
              </a:pPr>
              <a:t>15</a:t>
            </a:fld>
            <a:endParaRPr lang="en-US"/>
          </a:p>
        </p:txBody>
      </p:sp>
      <p:sp>
        <p:nvSpPr>
          <p:cNvPr id="41987" name="Rectangle 3"/>
          <p:cNvSpPr>
            <a:spLocks noGrp="1" noChangeArrowheads="1"/>
          </p:cNvSpPr>
          <p:nvPr>
            <p:ph sz="quarter" idx="4294967295"/>
          </p:nvPr>
        </p:nvSpPr>
        <p:spPr bwMode="auto">
          <a:xfrm>
            <a:off x="4191000" y="1752600"/>
            <a:ext cx="4554538" cy="4495800"/>
          </a:xfrm>
          <a:prstGeom prst="rect">
            <a:avLst/>
          </a:prstGeom>
          <a:noFill/>
          <a:ln>
            <a:miter lim="800000"/>
            <a:headEnd/>
            <a:tailEnd/>
          </a:ln>
        </p:spPr>
        <p:txBody>
          <a:bodyPr/>
          <a:lstStyle/>
          <a:p>
            <a:pPr indent="-107950" eaLnBrk="1" hangingPunct="1">
              <a:lnSpc>
                <a:spcPts val="3200"/>
              </a:lnSpc>
              <a:buFontTx/>
              <a:buNone/>
            </a:pPr>
            <a:r>
              <a:rPr lang="en-US" sz="2400" smtClean="0">
                <a:cs typeface="Times New Roman" pitchFamily="18" charset="0"/>
              </a:rPr>
              <a:t>“Managers have to shift their philosophy from treating everyone alike to recognizing differences and responding to those differences in ways that ensure employee retention and greater productivity while, at the same time, not discriminating.”</a:t>
            </a:r>
            <a:endParaRPr lang="en-US" sz="2400" smtClean="0"/>
          </a:p>
        </p:txBody>
      </p:sp>
      <p:pic>
        <p:nvPicPr>
          <p:cNvPr id="12296" name="Picture 8" descr="C:\Users\Bob Stretch\AppData\Local\Microsoft\Windows\Temporary Internet Files\Content.IE5\SEQ5QILQ\MPj04394330000[1].jpg"/>
          <p:cNvPicPr>
            <a:picLocks noChangeAspect="1" noChangeArrowheads="1"/>
          </p:cNvPicPr>
          <p:nvPr/>
        </p:nvPicPr>
        <p:blipFill>
          <a:blip r:embed="rId3" cstate="print"/>
          <a:srcRect/>
          <a:stretch>
            <a:fillRect/>
          </a:stretch>
        </p:blipFill>
        <p:spPr bwMode="auto">
          <a:xfrm>
            <a:off x="777875" y="1608138"/>
            <a:ext cx="3422650" cy="4649787"/>
          </a:xfrm>
          <a:prstGeom prst="rect">
            <a:avLst/>
          </a:prstGeom>
          <a:noFill/>
          <a:ln w="22225">
            <a:solidFill>
              <a:schemeClr val="accent4">
                <a:lumMod val="10000"/>
              </a:schemeClr>
            </a:solidFill>
          </a:ln>
          <a:effectLst>
            <a:outerShdw blurRad="50800" dist="76200" dir="5400000" algn="t"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863" y="228600"/>
            <a:ext cx="8974137" cy="990600"/>
          </a:xfrm>
          <a:prstGeom prst="rect">
            <a:avLst/>
          </a:prstGeom>
        </p:spPr>
        <p:txBody>
          <a:bodyPr>
            <a:normAutofit fontScale="90000"/>
          </a:bodyPr>
          <a:lstStyle/>
          <a:p>
            <a:pPr eaLnBrk="1" fontAlgn="auto" hangingPunct="1">
              <a:spcAft>
                <a:spcPts val="0"/>
              </a:spcAft>
              <a:defRPr/>
            </a:pPr>
            <a:r>
              <a:rPr lang="en-US" dirty="0" smtClean="0"/>
              <a:t>Improving Customer Service &amp; People Skills</a:t>
            </a:r>
            <a:endParaRPr lang="en-US" dirty="0"/>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4EE9403B-7136-4898-8207-8075A78F92D6}" type="slidenum">
              <a:rPr lang="en-US"/>
              <a:pPr>
                <a:defRPr/>
              </a:pPr>
              <a:t>16</a:t>
            </a:fld>
            <a:endParaRPr lang="en-US"/>
          </a:p>
        </p:txBody>
      </p:sp>
      <p:sp>
        <p:nvSpPr>
          <p:cNvPr id="4" name="Content Placeholder 3"/>
          <p:cNvSpPr>
            <a:spLocks noGrp="1"/>
          </p:cNvSpPr>
          <p:nvPr>
            <p:ph sz="quarter" idx="4294967295"/>
          </p:nvPr>
        </p:nvSpPr>
        <p:spPr>
          <a:xfrm>
            <a:off x="612775" y="1600200"/>
            <a:ext cx="3352800" cy="4495800"/>
          </a:xfrm>
          <a:prstGeom prst="rect">
            <a:avLst/>
          </a:prstGeom>
        </p:spPr>
        <p:txBody>
          <a:bodyPr>
            <a:normAutofit fontScale="92500" lnSpcReduction="10000"/>
          </a:bodyPr>
          <a:lstStyle/>
          <a:p>
            <a:pPr marL="320040" indent="-320040" eaLnBrk="1" fontAlgn="auto" hangingPunct="1">
              <a:spcAft>
                <a:spcPts val="0"/>
              </a:spcAft>
              <a:buFont typeface="Wingdings"/>
              <a:buChar char=""/>
              <a:defRPr/>
            </a:pPr>
            <a:r>
              <a:rPr lang="en-US" dirty="0" smtClean="0"/>
              <a:t>The majority of employees in developed nations work in service jobs and they must know how to please their customers.</a:t>
            </a:r>
          </a:p>
          <a:p>
            <a:pPr marL="320040" indent="-320040" eaLnBrk="1" fontAlgn="auto" hangingPunct="1">
              <a:spcAft>
                <a:spcPts val="0"/>
              </a:spcAft>
              <a:buFont typeface="Wingdings"/>
              <a:buChar char=""/>
              <a:defRPr/>
            </a:pPr>
            <a:r>
              <a:rPr lang="en-US" dirty="0" smtClean="0"/>
              <a:t>People skills are essential to succeed in today’s organizations.</a:t>
            </a:r>
            <a:endParaRPr lang="en-US" dirty="0"/>
          </a:p>
        </p:txBody>
      </p:sp>
      <p:pic>
        <p:nvPicPr>
          <p:cNvPr id="44036" name="Picture 2"/>
          <p:cNvPicPr>
            <a:picLocks noChangeAspect="1" noChangeArrowheads="1"/>
          </p:cNvPicPr>
          <p:nvPr/>
        </p:nvPicPr>
        <p:blipFill>
          <a:blip r:embed="rId3" cstate="print"/>
          <a:srcRect/>
          <a:stretch>
            <a:fillRect/>
          </a:stretch>
        </p:blipFill>
        <p:spPr bwMode="auto">
          <a:xfrm>
            <a:off x="3889375" y="1758950"/>
            <a:ext cx="5102225" cy="411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775" y="228600"/>
            <a:ext cx="8153400" cy="990600"/>
          </a:xfrm>
          <a:prstGeom prst="rect">
            <a:avLst/>
          </a:prstGeom>
        </p:spPr>
        <p:txBody>
          <a:bodyPr>
            <a:normAutofit fontScale="90000"/>
          </a:bodyPr>
          <a:lstStyle/>
          <a:p>
            <a:pPr eaLnBrk="1" fontAlgn="auto" hangingPunct="1">
              <a:spcAft>
                <a:spcPts val="0"/>
              </a:spcAft>
              <a:defRPr/>
            </a:pPr>
            <a:r>
              <a:rPr lang="en-US" b="1" dirty="0" smtClean="0"/>
              <a:t>Stimulating Innovation and Change</a:t>
            </a:r>
            <a:endParaRPr lang="en-US" b="1" dirty="0"/>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C9DC21FF-4378-42F4-864A-46E16C49C892}" type="slidenum">
              <a:rPr lang="en-US"/>
              <a:pPr>
                <a:defRPr/>
              </a:pPr>
              <a:t>17</a:t>
            </a:fld>
            <a:endParaRPr lang="en-US"/>
          </a:p>
        </p:txBody>
      </p:sp>
      <p:sp>
        <p:nvSpPr>
          <p:cNvPr id="4" name="Content Placeholder 3"/>
          <p:cNvSpPr>
            <a:spLocks noGrp="1"/>
          </p:cNvSpPr>
          <p:nvPr>
            <p:ph sz="quarter" idx="4294967295"/>
          </p:nvPr>
        </p:nvSpPr>
        <p:spPr>
          <a:xfrm>
            <a:off x="398463" y="2366963"/>
            <a:ext cx="3959225" cy="3117850"/>
          </a:xfrm>
          <a:prstGeom prst="rect">
            <a:avLst/>
          </a:prstGeo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Flexibility</a:t>
            </a:r>
          </a:p>
          <a:p>
            <a:pPr marL="320040" indent="-320040" eaLnBrk="1" fontAlgn="auto" hangingPunct="1">
              <a:spcAft>
                <a:spcPts val="0"/>
              </a:spcAft>
              <a:buFont typeface="Wingdings"/>
              <a:buChar char=""/>
              <a:defRPr/>
            </a:pPr>
            <a:r>
              <a:rPr lang="en-US" dirty="0" smtClean="0">
                <a:solidFill>
                  <a:schemeClr val="accent2">
                    <a:lumMod val="50000"/>
                  </a:schemeClr>
                </a:solidFill>
              </a:rPr>
              <a:t>Quality Improvement</a:t>
            </a:r>
          </a:p>
          <a:p>
            <a:pPr marL="320040" indent="-320040" eaLnBrk="1" fontAlgn="auto" hangingPunct="1">
              <a:spcAft>
                <a:spcPts val="0"/>
              </a:spcAft>
              <a:buFont typeface="Wingdings"/>
              <a:buChar char=""/>
              <a:defRPr/>
            </a:pPr>
            <a:r>
              <a:rPr lang="en-US" dirty="0" smtClean="0">
                <a:solidFill>
                  <a:schemeClr val="accent2">
                    <a:lumMod val="50000"/>
                  </a:schemeClr>
                </a:solidFill>
              </a:rPr>
              <a:t>Staying Competitive</a:t>
            </a:r>
          </a:p>
          <a:p>
            <a:pPr marL="320040" indent="-320040" eaLnBrk="1" fontAlgn="auto" hangingPunct="1">
              <a:spcAft>
                <a:spcPts val="0"/>
              </a:spcAft>
              <a:buFont typeface="Wingdings"/>
              <a:buChar char=""/>
              <a:defRPr/>
            </a:pPr>
            <a:endParaRPr lang="en-US" dirty="0"/>
          </a:p>
        </p:txBody>
      </p:sp>
      <p:pic>
        <p:nvPicPr>
          <p:cNvPr id="46084" name="Picture 5" descr="C:\Documents and Settings\schuttek\Local Settings\Temporary Internet Files\Content.IE5\AXAYOBM5\MP900437387[1].jpg"/>
          <p:cNvPicPr>
            <a:picLocks noChangeAspect="1" noChangeArrowheads="1"/>
          </p:cNvPicPr>
          <p:nvPr/>
        </p:nvPicPr>
        <p:blipFill>
          <a:blip r:embed="rId3" cstate="print"/>
          <a:srcRect/>
          <a:stretch>
            <a:fillRect/>
          </a:stretch>
        </p:blipFill>
        <p:spPr bwMode="auto">
          <a:xfrm>
            <a:off x="4724400" y="1835150"/>
            <a:ext cx="4254500" cy="440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Temporariness</a:t>
            </a:r>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938D4FCC-D9D2-4FE9-B039-78D4D1A66C60}" type="slidenum">
              <a:rPr lang="en-US"/>
              <a:pPr>
                <a:defRPr/>
              </a:pPr>
              <a:t>18</a:t>
            </a:fld>
            <a:endParaRPr lang="en-US"/>
          </a:p>
        </p:txBody>
      </p:sp>
      <p:sp>
        <p:nvSpPr>
          <p:cNvPr id="4" name="Content Placeholder 3"/>
          <p:cNvSpPr>
            <a:spLocks noGrp="1"/>
          </p:cNvSpPr>
          <p:nvPr>
            <p:ph sz="quarter" idx="4294967295"/>
          </p:nvPr>
        </p:nvSpPr>
        <p:spPr>
          <a:xfrm>
            <a:off x="612775" y="1600200"/>
            <a:ext cx="4641850" cy="4495800"/>
          </a:xfrm>
          <a:prstGeom prst="rect">
            <a:avLst/>
          </a:prstGeom>
        </p:spPr>
        <p:txBody>
          <a:bodyPr>
            <a:normAutofit fontScale="92500"/>
          </a:bodyPr>
          <a:lstStyle/>
          <a:p>
            <a:pPr marL="320040" indent="-320040" eaLnBrk="1" fontAlgn="auto" hangingPunct="1">
              <a:spcAft>
                <a:spcPts val="0"/>
              </a:spcAft>
              <a:buFont typeface="Wingdings"/>
              <a:buChar char=""/>
              <a:defRPr/>
            </a:pPr>
            <a:r>
              <a:rPr lang="en-US" dirty="0" smtClean="0"/>
              <a:t>Jobs are constantly changing</a:t>
            </a:r>
          </a:p>
          <a:p>
            <a:pPr marL="320040" indent="-320040" eaLnBrk="1" fontAlgn="auto" hangingPunct="1">
              <a:spcAft>
                <a:spcPts val="0"/>
              </a:spcAft>
              <a:buFont typeface="Wingdings"/>
              <a:buChar char=""/>
              <a:defRPr/>
            </a:pPr>
            <a:r>
              <a:rPr lang="en-US" dirty="0" smtClean="0"/>
              <a:t>Skills need to be updated for workers to stay on target</a:t>
            </a:r>
          </a:p>
          <a:p>
            <a:pPr marL="320040" indent="-320040" eaLnBrk="1" fontAlgn="auto" hangingPunct="1">
              <a:spcAft>
                <a:spcPts val="0"/>
              </a:spcAft>
              <a:buFont typeface="Wingdings"/>
              <a:buChar char=""/>
              <a:defRPr/>
            </a:pPr>
            <a:r>
              <a:rPr lang="en-US" dirty="0" smtClean="0"/>
              <a:t>Workers need to be able to deal with change</a:t>
            </a:r>
          </a:p>
          <a:p>
            <a:pPr marL="320040" indent="-320040" eaLnBrk="1" fontAlgn="auto" hangingPunct="1">
              <a:spcAft>
                <a:spcPts val="0"/>
              </a:spcAft>
              <a:buFont typeface="Wingdings"/>
              <a:buChar char=""/>
              <a:defRPr/>
            </a:pPr>
            <a:r>
              <a:rPr lang="en-US" dirty="0" smtClean="0"/>
              <a:t>Employees need to be able to cope with flexibility, spontaneity and unpredictability </a:t>
            </a:r>
            <a:endParaRPr lang="en-US" dirty="0"/>
          </a:p>
        </p:txBody>
      </p:sp>
      <p:pic>
        <p:nvPicPr>
          <p:cNvPr id="48132" name="Picture 4" descr="C:\Documents and Settings\schuttek\Local Settings\Temporary Internet Files\Content.IE5\2KPFLBPD\MP900448695[1].jpg"/>
          <p:cNvPicPr>
            <a:picLocks noChangeAspect="1" noChangeArrowheads="1"/>
          </p:cNvPicPr>
          <p:nvPr/>
        </p:nvPicPr>
        <p:blipFill>
          <a:blip r:embed="rId3" cstate="print"/>
          <a:srcRect/>
          <a:stretch>
            <a:fillRect/>
          </a:stretch>
        </p:blipFill>
        <p:spPr bwMode="auto">
          <a:xfrm>
            <a:off x="5710238" y="1911350"/>
            <a:ext cx="2884487" cy="432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775" y="228600"/>
            <a:ext cx="8153400" cy="990600"/>
          </a:xfrm>
          <a:prstGeom prst="rect">
            <a:avLst/>
          </a:prstGeom>
        </p:spPr>
        <p:txBody>
          <a:bodyPr>
            <a:normAutofit fontScale="90000"/>
          </a:bodyPr>
          <a:lstStyle/>
          <a:p>
            <a:pPr eaLnBrk="1" fontAlgn="auto" hangingPunct="1">
              <a:spcAft>
                <a:spcPts val="0"/>
              </a:spcAft>
              <a:defRPr/>
            </a:pPr>
            <a:r>
              <a:rPr lang="en-US" b="1" dirty="0" smtClean="0"/>
              <a:t>Working in Networked Organization</a:t>
            </a:r>
            <a:r>
              <a:rPr lang="en-US" dirty="0" smtClean="0"/>
              <a:t>s</a:t>
            </a:r>
            <a:endParaRPr lang="en-US" dirty="0"/>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8F602456-3513-48E2-9DE5-4FADC247BABF}" type="slidenum">
              <a:rPr lang="en-US"/>
              <a:pPr>
                <a:defRPr/>
              </a:pPr>
              <a:t>19</a:t>
            </a:fld>
            <a:endParaRPr lang="en-US"/>
          </a:p>
        </p:txBody>
      </p:sp>
      <p:sp>
        <p:nvSpPr>
          <p:cNvPr id="4" name="Content Placeholder 3"/>
          <p:cNvSpPr>
            <a:spLocks noGrp="1"/>
          </p:cNvSpPr>
          <p:nvPr>
            <p:ph sz="quarter" idx="4294967295"/>
          </p:nvPr>
        </p:nvSpPr>
        <p:spPr>
          <a:xfrm>
            <a:off x="169863" y="2366963"/>
            <a:ext cx="3414712" cy="3729037"/>
          </a:xfrm>
          <a:prstGeom prst="rect">
            <a:avLst/>
          </a:prstGeo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Managers must adapt their skills and communication styles to succeed in an online environment</a:t>
            </a:r>
            <a:endParaRPr lang="en-US" dirty="0">
              <a:solidFill>
                <a:schemeClr val="accent2">
                  <a:lumMod val="50000"/>
                </a:schemeClr>
              </a:solidFill>
            </a:endParaRPr>
          </a:p>
        </p:txBody>
      </p:sp>
      <p:pic>
        <p:nvPicPr>
          <p:cNvPr id="50180" name="Picture 7" descr="C:\Documents and Settings\schuttek\Local Settings\Temporary Internet Files\Content.IE5\6R9DDW8I\MP900409563[1].jpg"/>
          <p:cNvPicPr>
            <a:picLocks noChangeAspect="1" noChangeArrowheads="1"/>
          </p:cNvPicPr>
          <p:nvPr/>
        </p:nvPicPr>
        <p:blipFill>
          <a:blip r:embed="rId3" cstate="print"/>
          <a:srcRect/>
          <a:stretch>
            <a:fillRect/>
          </a:stretch>
        </p:blipFill>
        <p:spPr bwMode="auto">
          <a:xfrm>
            <a:off x="3736975" y="1758950"/>
            <a:ext cx="5084763" cy="420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bwMode="auto">
          <a:xfrm>
            <a:off x="609600" y="3733800"/>
            <a:ext cx="7772400" cy="2362200"/>
          </a:xfrm>
          <a:prstGeom prst="rect">
            <a:avLst/>
          </a:prstGeom>
          <a:noFill/>
          <a:ln>
            <a:miter lim="800000"/>
            <a:headEnd/>
            <a:tailEnd/>
          </a:ln>
        </p:spPr>
        <p:txBody>
          <a:bodyPr/>
          <a:lstStyle/>
          <a:p>
            <a:pPr eaLnBrk="1" hangingPunct="1"/>
            <a:r>
              <a:rPr lang="en-US" sz="2900" b="1" smtClean="0"/>
              <a:t>Chapter 1</a:t>
            </a:r>
            <a:br>
              <a:rPr lang="en-US" sz="2900" b="1" smtClean="0"/>
            </a:br>
            <a:r>
              <a:rPr lang="en-US" sz="2900" b="1" smtClean="0"/>
              <a:t> </a:t>
            </a:r>
            <a:r>
              <a:rPr lang="en-US" b="1" smtClean="0"/>
              <a:t/>
            </a:r>
            <a:br>
              <a:rPr lang="en-US" b="1" smtClean="0"/>
            </a:br>
            <a:r>
              <a:rPr lang="en-US" b="1" i="1" smtClean="0"/>
              <a:t>Introduction to </a:t>
            </a:r>
            <a:br>
              <a:rPr lang="en-US" b="1" i="1" smtClean="0"/>
            </a:br>
            <a:r>
              <a:rPr lang="en-US" b="1" i="1" smtClean="0"/>
              <a:t>Organizational Behavior</a:t>
            </a:r>
            <a:r>
              <a:rPr lang="en-US" b="1" smtClean="0">
                <a:solidFill>
                  <a:srgbClr val="660066"/>
                </a:solidFill>
              </a:rPr>
              <a:t/>
            </a:r>
            <a:br>
              <a:rPr lang="en-US" b="1" smtClean="0">
                <a:solidFill>
                  <a:srgbClr val="660066"/>
                </a:solidFill>
              </a:rPr>
            </a:br>
            <a:endParaRPr lang="en-US" b="1" smtClean="0">
              <a:solidFill>
                <a:srgbClr val="660066"/>
              </a:solidFill>
            </a:endParaRPr>
          </a:p>
        </p:txBody>
      </p:sp>
      <p:sp>
        <p:nvSpPr>
          <p:cNvPr id="9219" name="Rectangle 3"/>
          <p:cNvSpPr>
            <a:spLocks noGrp="1" noChangeArrowheads="1"/>
          </p:cNvSpPr>
          <p:nvPr>
            <p:ph type="subTitle" idx="4294967295"/>
          </p:nvPr>
        </p:nvSpPr>
        <p:spPr>
          <a:xfrm>
            <a:off x="169863" y="620713"/>
            <a:ext cx="8763000" cy="1604962"/>
          </a:xfrm>
          <a:prstGeom prst="rect">
            <a:avLst/>
          </a:prstGeom>
        </p:spPr>
        <p:txBody>
          <a:bodyPr/>
          <a:lstStyle/>
          <a:p>
            <a:pPr algn="ctr" eaLnBrk="1" hangingPunct="1">
              <a:buFont typeface="Wingdings" pitchFamily="2" charset="2"/>
              <a:buNone/>
              <a:defRPr/>
            </a:pPr>
            <a:r>
              <a:rPr lang="en-US" sz="3200" b="1" dirty="0" smtClean="0">
                <a:solidFill>
                  <a:schemeClr val="accent2">
                    <a:lumMod val="75000"/>
                  </a:schemeClr>
                </a:solidFill>
              </a:rPr>
              <a:t>Essentials of </a:t>
            </a:r>
          </a:p>
          <a:p>
            <a:pPr algn="ctr" eaLnBrk="1" hangingPunct="1">
              <a:buFont typeface="Wingdings" pitchFamily="2" charset="2"/>
              <a:buNone/>
              <a:defRPr/>
            </a:pPr>
            <a:r>
              <a:rPr lang="en-US" sz="3200" b="1" dirty="0" smtClean="0">
                <a:solidFill>
                  <a:schemeClr val="accent2">
                    <a:lumMod val="75000"/>
                  </a:schemeClr>
                </a:solidFill>
              </a:rPr>
              <a:t>Organizational Behavior, 11/e</a:t>
            </a:r>
          </a:p>
          <a:p>
            <a:pPr algn="ctr" eaLnBrk="1" hangingPunct="1">
              <a:buFont typeface="Wingdings" pitchFamily="2" charset="2"/>
              <a:buNone/>
              <a:defRPr/>
            </a:pPr>
            <a:endParaRPr lang="en-US" sz="3200" b="1" dirty="0" smtClean="0">
              <a:solidFill>
                <a:schemeClr val="accent2">
                  <a:lumMod val="75000"/>
                </a:schemeClr>
              </a:solidFill>
            </a:endParaRPr>
          </a:p>
          <a:p>
            <a:pPr algn="ctr" eaLnBrk="1" hangingPunct="1">
              <a:buFont typeface="Wingdings" pitchFamily="2" charset="2"/>
              <a:buNone/>
              <a:defRPr/>
            </a:pPr>
            <a:r>
              <a:rPr lang="en-US" sz="3200" b="1" dirty="0" smtClean="0">
                <a:solidFill>
                  <a:schemeClr val="accent2">
                    <a:lumMod val="75000"/>
                  </a:schemeClr>
                </a:solidFill>
              </a:rPr>
              <a:t>Stephen P. Robbins &amp; Timothy A. Judge</a:t>
            </a:r>
          </a:p>
        </p:txBody>
      </p:sp>
      <p:sp>
        <p:nvSpPr>
          <p:cNvPr id="15363" name="Rectangle 6"/>
          <p:cNvSpPr>
            <a:spLocks noGrp="1" noChangeArrowheads="1"/>
          </p:cNvSpPr>
          <p:nvPr>
            <p:ph type="sldNum" sz="quarter" idx="10"/>
          </p:nvPr>
        </p:nvSpPr>
        <p:spPr bwMode="auto">
          <a:xfrm>
            <a:off x="8001000" y="228600"/>
            <a:ext cx="838200" cy="381000"/>
          </a:xfrm>
          <a:noFill/>
          <a:ln>
            <a:miter lim="800000"/>
            <a:headEnd/>
            <a:tailEnd/>
          </a:ln>
        </p:spPr>
        <p:txBody>
          <a:bodyPr wrap="square" lIns="91440" tIns="45720" rIns="91440" bIns="45720" numCol="1" compatLnSpc="1">
            <a:prstTxWarp prst="textNoShape">
              <a:avLst/>
            </a:prstTxWarp>
          </a:bodyPr>
          <a:lstStyle/>
          <a:p>
            <a:r>
              <a:rPr lang="en-US" smtClean="0">
                <a:solidFill>
                  <a:schemeClr val="accent1"/>
                </a:solidFill>
                <a:cs typeface="Arial" charset="0"/>
              </a:rPr>
              <a:t>1-</a:t>
            </a:r>
            <a:fld id="{D42E1726-0D6C-40C8-B2CB-5E051B875353}" type="slidenum">
              <a:rPr lang="en-US" smtClean="0">
                <a:solidFill>
                  <a:schemeClr val="accent1"/>
                </a:solidFill>
                <a:cs typeface="Arial" charset="0"/>
              </a:rPr>
              <a:pPr/>
              <a:t>2</a:t>
            </a:fld>
            <a:endParaRPr lang="en-US" smtClean="0">
              <a:solidFill>
                <a:schemeClr val="accent1"/>
              </a:solidFill>
              <a:cs typeface="Arial" charset="0"/>
            </a:endParaRPr>
          </a:p>
        </p:txBody>
      </p:sp>
      <p:sp>
        <p:nvSpPr>
          <p:cNvPr id="15364" name="Rectangle 6"/>
          <p:cNvSpPr txBox="1">
            <a:spLocks noGrp="1" noChangeArrowheads="1"/>
          </p:cNvSpPr>
          <p:nvPr/>
        </p:nvSpPr>
        <p:spPr bwMode="auto">
          <a:xfrm>
            <a:off x="6934200" y="6245225"/>
            <a:ext cx="2133600" cy="47625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extLst>
      <p:ext uri="{BB962C8B-B14F-4D97-AF65-F5344CB8AC3E}">
        <p14:creationId xmlns:p14="http://schemas.microsoft.com/office/powerpoint/2010/main" xmlns="" val="3291007028"/>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863" y="228600"/>
            <a:ext cx="8804275" cy="990600"/>
          </a:xfrm>
          <a:prstGeom prst="rect">
            <a:avLst/>
          </a:prstGeom>
        </p:spPr>
        <p:txBody>
          <a:bodyPr>
            <a:normAutofit/>
          </a:bodyPr>
          <a:lstStyle/>
          <a:p>
            <a:pPr eaLnBrk="1" fontAlgn="auto" hangingPunct="1">
              <a:spcAft>
                <a:spcPts val="0"/>
              </a:spcAft>
              <a:defRPr/>
            </a:pPr>
            <a:r>
              <a:rPr lang="en-US" sz="3600" dirty="0" smtClean="0">
                <a:solidFill>
                  <a:schemeClr val="accent2">
                    <a:lumMod val="50000"/>
                  </a:schemeClr>
                </a:solidFill>
              </a:rPr>
              <a:t>Helping Employees handle work-life conflict</a:t>
            </a:r>
            <a:endParaRPr lang="en-US" sz="3600" dirty="0">
              <a:solidFill>
                <a:schemeClr val="accent2">
                  <a:lumMod val="50000"/>
                </a:schemeClr>
              </a:solidFill>
            </a:endParaRPr>
          </a:p>
        </p:txBody>
      </p:sp>
      <p:sp>
        <p:nvSpPr>
          <p:cNvPr id="3" name="Slide Number Placeholder 2"/>
          <p:cNvSpPr>
            <a:spLocks noGrp="1"/>
          </p:cNvSpPr>
          <p:nvPr>
            <p:ph type="sldNum" sz="quarter" idx="4294967295"/>
          </p:nvPr>
        </p:nvSpPr>
        <p:spPr/>
        <p:txBody>
          <a:bodyPr>
            <a:normAutofit fontScale="85000" lnSpcReduction="20000"/>
          </a:bodyPr>
          <a:lstStyle/>
          <a:p>
            <a:pPr>
              <a:defRPr/>
            </a:pPr>
            <a:r>
              <a:rPr lang="en-US"/>
              <a:t>1-</a:t>
            </a:r>
            <a:fld id="{2F837F1B-8515-487F-9D68-BEF7B5FF1A9A}" type="slidenum">
              <a:rPr lang="en-US"/>
              <a:pPr>
                <a:defRPr/>
              </a:pPr>
              <a:t>20</a:t>
            </a:fld>
            <a:endParaRPr lang="en-US"/>
          </a:p>
        </p:txBody>
      </p:sp>
      <p:pic>
        <p:nvPicPr>
          <p:cNvPr id="52227" name="Picture 2" descr="C:\Documents and Settings\schuttek\Local Settings\Temporary Internet Files\Content.IE5\F971TA1F\MP900177739[1].jpg"/>
          <p:cNvPicPr>
            <a:picLocks noGrp="1" noChangeAspect="1" noChangeArrowheads="1"/>
          </p:cNvPicPr>
          <p:nvPr>
            <p:ph sz="quarter" idx="4294967295"/>
          </p:nvPr>
        </p:nvPicPr>
        <p:blipFill>
          <a:blip r:embed="rId3" cstate="print"/>
          <a:srcRect/>
          <a:stretch>
            <a:fillRect/>
          </a:stretch>
        </p:blipFill>
        <p:spPr bwMode="auto">
          <a:xfrm>
            <a:off x="5330825" y="1835150"/>
            <a:ext cx="3657600" cy="3870325"/>
          </a:xfrm>
          <a:prstGeom prst="rect">
            <a:avLst/>
          </a:prstGeom>
          <a:noFill/>
          <a:ln>
            <a:miter lim="800000"/>
            <a:headEnd/>
            <a:tailEnd/>
          </a:ln>
        </p:spPr>
      </p:pic>
      <p:sp>
        <p:nvSpPr>
          <p:cNvPr id="7" name="TextBox 6"/>
          <p:cNvSpPr txBox="1"/>
          <p:nvPr/>
        </p:nvSpPr>
        <p:spPr>
          <a:xfrm>
            <a:off x="398463" y="2670175"/>
            <a:ext cx="4097337" cy="2308225"/>
          </a:xfrm>
          <a:prstGeom prst="rect">
            <a:avLst/>
          </a:prstGeom>
          <a:noFill/>
        </p:spPr>
        <p:txBody>
          <a:bodyPr>
            <a:spAutoFit/>
          </a:bodyPr>
          <a:lstStyle/>
          <a:p>
            <a:pPr>
              <a:defRPr/>
            </a:pPr>
            <a:r>
              <a:rPr lang="en-US" dirty="0">
                <a:solidFill>
                  <a:schemeClr val="accent2">
                    <a:lumMod val="50000"/>
                  </a:schemeClr>
                </a:solidFill>
                <a:cs typeface="+mn-cs"/>
              </a:rPr>
              <a:t>The line between work and non work has blurred and managers are increasingly dealing with conflicts that arise between work and life away from work.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Thinking Positive</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7BAEC922-A00B-42A2-A57D-C13F60A2C7C6}" type="slidenum">
              <a:rPr lang="en-US"/>
              <a:pPr>
                <a:defRPr/>
              </a:pPr>
              <a:t>21</a:t>
            </a:fld>
            <a:endParaRPr lang="en-US"/>
          </a:p>
        </p:txBody>
      </p:sp>
      <p:sp>
        <p:nvSpPr>
          <p:cNvPr id="54275" name="Content Placeholder 2"/>
          <p:cNvSpPr>
            <a:spLocks noGrp="1"/>
          </p:cNvSpPr>
          <p:nvPr>
            <p:ph sz="quarter" idx="4294967295"/>
          </p:nvPr>
        </p:nvSpPr>
        <p:spPr bwMode="auto">
          <a:xfrm>
            <a:off x="398463" y="1676400"/>
            <a:ext cx="8347075" cy="4419600"/>
          </a:xfrm>
          <a:prstGeom prst="rect">
            <a:avLst/>
          </a:prstGeom>
          <a:noFill/>
          <a:ln>
            <a:miter lim="800000"/>
            <a:headEnd/>
            <a:tailEnd/>
          </a:ln>
        </p:spPr>
        <p:txBody>
          <a:bodyPr/>
          <a:lstStyle/>
          <a:p>
            <a:pPr eaLnBrk="1" hangingPunct="1"/>
            <a:r>
              <a:rPr lang="en-US" smtClean="0"/>
              <a:t>Creating a positive work environment can be a competitive advantage</a:t>
            </a:r>
          </a:p>
          <a:p>
            <a:pPr eaLnBrk="1" hangingPunct="1"/>
            <a:r>
              <a:rPr lang="en-US" b="1" i="1" smtClean="0"/>
              <a:t>Positive Organizational Scholarship </a:t>
            </a:r>
            <a:r>
              <a:rPr lang="en-US" smtClean="0"/>
              <a:t>(Positive OB): </a:t>
            </a:r>
          </a:p>
          <a:p>
            <a:pPr lvl="1" eaLnBrk="1" hangingPunct="1"/>
            <a:r>
              <a:rPr lang="en-US" smtClean="0"/>
              <a:t>Examines how organizations develop human strengths, foster vitality and resilience, and unlock potential.</a:t>
            </a:r>
          </a:p>
          <a:p>
            <a:pPr lvl="1" eaLnBrk="1" hangingPunct="1"/>
            <a:r>
              <a:rPr lang="en-US" smtClean="0"/>
              <a:t>Focus is on employee strengths, not their weaknesses.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Three Levels of OB Analysis</a:t>
            </a:r>
          </a:p>
        </p:txBody>
      </p:sp>
      <p:sp>
        <p:nvSpPr>
          <p:cNvPr id="10" name="Rectangle 6"/>
          <p:cNvSpPr>
            <a:spLocks noGrp="1" noChangeArrowheads="1"/>
          </p:cNvSpPr>
          <p:nvPr>
            <p:ph type="sldNum" sz="quarter" idx="12"/>
          </p:nvPr>
        </p:nvSpPr>
        <p:spPr/>
        <p:txBody>
          <a:bodyPr>
            <a:normAutofit fontScale="85000" lnSpcReduction="20000"/>
          </a:bodyPr>
          <a:lstStyle/>
          <a:p>
            <a:pPr>
              <a:defRPr/>
            </a:pPr>
            <a:r>
              <a:rPr lang="en-US"/>
              <a:t>1-</a:t>
            </a:r>
            <a:fld id="{8DF5806D-390D-4378-A8CC-834C9A94FD72}" type="slidenum">
              <a:rPr lang="en-US"/>
              <a:pPr>
                <a:defRPr/>
              </a:pPr>
              <a:t>22</a:t>
            </a:fld>
            <a:endParaRPr lang="en-US"/>
          </a:p>
        </p:txBody>
      </p:sp>
      <p:pic>
        <p:nvPicPr>
          <p:cNvPr id="5632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1676400"/>
            <a:ext cx="6002338" cy="3733800"/>
          </a:xfrm>
          <a:prstGeom prst="rect">
            <a:avLst/>
          </a:prstGeom>
          <a:noFill/>
          <a:ln w="9525">
            <a:noFill/>
            <a:miter lim="800000"/>
            <a:headEnd/>
            <a:tailEnd/>
          </a:ln>
        </p:spPr>
      </p:pic>
      <p:sp>
        <p:nvSpPr>
          <p:cNvPr id="5" name="TextBox 4"/>
          <p:cNvSpPr txBox="1"/>
          <p:nvPr/>
        </p:nvSpPr>
        <p:spPr>
          <a:xfrm>
            <a:off x="4191000" y="4495800"/>
            <a:ext cx="2135188" cy="461963"/>
          </a:xfrm>
          <a:prstGeom prst="rect">
            <a:avLst/>
          </a:prstGeom>
          <a:noFill/>
        </p:spPr>
        <p:txBody>
          <a:bodyPr wrap="none">
            <a:spAutoFit/>
          </a:bodyPr>
          <a:lstStyle/>
          <a:p>
            <a:pPr algn="ctr">
              <a:defRPr/>
            </a:pPr>
            <a:r>
              <a:rPr lang="en-US" dirty="0">
                <a:solidFill>
                  <a:schemeClr val="accent4">
                    <a:lumMod val="10000"/>
                  </a:schemeClr>
                </a:solidFill>
                <a:cs typeface="+mn-cs"/>
              </a:rPr>
              <a:t>Chapters 2 - 7</a:t>
            </a:r>
          </a:p>
        </p:txBody>
      </p:sp>
      <p:sp>
        <p:nvSpPr>
          <p:cNvPr id="7" name="TextBox 6"/>
          <p:cNvSpPr txBox="1"/>
          <p:nvPr/>
        </p:nvSpPr>
        <p:spPr>
          <a:xfrm>
            <a:off x="5334000" y="3352800"/>
            <a:ext cx="2306638" cy="461963"/>
          </a:xfrm>
          <a:prstGeom prst="rect">
            <a:avLst/>
          </a:prstGeom>
          <a:noFill/>
        </p:spPr>
        <p:txBody>
          <a:bodyPr wrap="none">
            <a:spAutoFit/>
          </a:bodyPr>
          <a:lstStyle/>
          <a:p>
            <a:pPr algn="ctr">
              <a:defRPr/>
            </a:pPr>
            <a:r>
              <a:rPr lang="en-US" dirty="0">
                <a:solidFill>
                  <a:schemeClr val="accent4">
                    <a:lumMod val="10000"/>
                  </a:schemeClr>
                </a:solidFill>
                <a:cs typeface="+mn-cs"/>
              </a:rPr>
              <a:t>Chapters 8 - 13</a:t>
            </a:r>
          </a:p>
        </p:txBody>
      </p:sp>
      <p:sp>
        <p:nvSpPr>
          <p:cNvPr id="8" name="TextBox 7"/>
          <p:cNvSpPr txBox="1"/>
          <p:nvPr/>
        </p:nvSpPr>
        <p:spPr>
          <a:xfrm>
            <a:off x="6400800" y="2286000"/>
            <a:ext cx="2478088" cy="461963"/>
          </a:xfrm>
          <a:prstGeom prst="rect">
            <a:avLst/>
          </a:prstGeom>
          <a:noFill/>
        </p:spPr>
        <p:txBody>
          <a:bodyPr wrap="none">
            <a:spAutoFit/>
          </a:bodyPr>
          <a:lstStyle/>
          <a:p>
            <a:pPr algn="ctr">
              <a:defRPr/>
            </a:pPr>
            <a:r>
              <a:rPr lang="en-US" dirty="0">
                <a:solidFill>
                  <a:schemeClr val="accent4">
                    <a:lumMod val="10000"/>
                  </a:schemeClr>
                </a:solidFill>
                <a:cs typeface="+mn-cs"/>
              </a:rPr>
              <a:t>Chapters 14 - 16</a:t>
            </a:r>
          </a:p>
        </p:txBody>
      </p:sp>
      <p:sp>
        <p:nvSpPr>
          <p:cNvPr id="9" name="Oval Callout 8"/>
          <p:cNvSpPr/>
          <p:nvPr/>
        </p:nvSpPr>
        <p:spPr bwMode="auto">
          <a:xfrm>
            <a:off x="6172200" y="4953000"/>
            <a:ext cx="2590800" cy="914400"/>
          </a:xfrm>
          <a:prstGeom prst="wedgeEllipseCallout">
            <a:avLst>
              <a:gd name="adj1" fmla="val -28358"/>
              <a:gd name="adj2" fmla="val -104929"/>
            </a:avLst>
          </a:prstGeom>
          <a:solidFill>
            <a:schemeClr val="bg1"/>
          </a:solidFill>
          <a:ln w="22225" cap="flat" cmpd="sng" algn="ctr">
            <a:solidFill>
              <a:schemeClr val="accent4">
                <a:lumMod val="10000"/>
              </a:schemeClr>
            </a:solidFill>
            <a:prstDash val="solid"/>
            <a:round/>
            <a:headEnd type="none" w="med" len="med"/>
            <a:tailEnd type="none" w="med" len="med"/>
          </a:ln>
          <a:effectLst>
            <a:outerShdw blurRad="50800" dist="88900" dir="5400000" algn="t" rotWithShape="0">
              <a:prstClr val="black">
                <a:alpha val="40000"/>
              </a:prstClr>
            </a:outerShdw>
          </a:effectLst>
        </p:spPr>
        <p:txBody>
          <a:bodyPr wrap="none" anchor="ctr"/>
          <a:lstStyle/>
          <a:p>
            <a:pPr algn="ctr">
              <a:defRPr/>
            </a:pPr>
            <a:r>
              <a:rPr lang="en-US" dirty="0">
                <a:solidFill>
                  <a:schemeClr val="accent4">
                    <a:lumMod val="10000"/>
                  </a:schemeClr>
                </a:solidFill>
                <a:cs typeface="+mn-cs"/>
              </a:rPr>
              <a:t>Plan of the Book</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Implications for Managers</a:t>
            </a:r>
          </a:p>
        </p:txBody>
      </p:sp>
      <p:sp>
        <p:nvSpPr>
          <p:cNvPr id="5" name="Rectangle 6"/>
          <p:cNvSpPr>
            <a:spLocks noGrp="1" noChangeArrowheads="1"/>
          </p:cNvSpPr>
          <p:nvPr>
            <p:ph type="sldNum" sz="quarter" idx="4294967295"/>
          </p:nvPr>
        </p:nvSpPr>
        <p:spPr/>
        <p:txBody>
          <a:bodyPr>
            <a:normAutofit fontScale="85000" lnSpcReduction="20000"/>
          </a:bodyPr>
          <a:lstStyle/>
          <a:p>
            <a:pPr>
              <a:defRPr/>
            </a:pPr>
            <a:r>
              <a:rPr lang="en-US"/>
              <a:t>1-</a:t>
            </a:r>
            <a:fld id="{20FBF34C-027D-4435-855C-965E29B49580}" type="slidenum">
              <a:rPr lang="en-US"/>
              <a:pPr>
                <a:defRPr/>
              </a:pPr>
              <a:t>23</a:t>
            </a:fld>
            <a:endParaRPr lang="en-US"/>
          </a:p>
        </p:txBody>
      </p:sp>
      <p:sp>
        <p:nvSpPr>
          <p:cNvPr id="58371" name="Rectangle 3"/>
          <p:cNvSpPr>
            <a:spLocks noGrp="1" noChangeArrowheads="1"/>
          </p:cNvSpPr>
          <p:nvPr>
            <p:ph sz="quarter" idx="4294967295"/>
          </p:nvPr>
        </p:nvSpPr>
        <p:spPr bwMode="auto">
          <a:xfrm>
            <a:off x="398463" y="1981200"/>
            <a:ext cx="5919787" cy="4114800"/>
          </a:xfrm>
          <a:prstGeom prst="rect">
            <a:avLst/>
          </a:prstGeom>
          <a:noFill/>
          <a:ln>
            <a:miter lim="800000"/>
            <a:headEnd/>
            <a:tailEnd/>
          </a:ln>
        </p:spPr>
        <p:txBody>
          <a:bodyPr/>
          <a:lstStyle/>
          <a:p>
            <a:pPr eaLnBrk="1" hangingPunct="1"/>
            <a:r>
              <a:rPr lang="en-US" sz="2800" smtClean="0"/>
              <a:t>OB helps with:</a:t>
            </a:r>
          </a:p>
          <a:p>
            <a:pPr lvl="1" eaLnBrk="1" hangingPunct="1"/>
            <a:r>
              <a:rPr lang="en-US" sz="2400" smtClean="0"/>
              <a:t>Insights to improve people skills</a:t>
            </a:r>
          </a:p>
          <a:p>
            <a:pPr lvl="1" eaLnBrk="1" hangingPunct="1"/>
            <a:r>
              <a:rPr lang="en-US" sz="2400" smtClean="0"/>
              <a:t>Valuing of workforce diversity</a:t>
            </a:r>
          </a:p>
          <a:p>
            <a:pPr lvl="1" eaLnBrk="1" hangingPunct="1"/>
            <a:r>
              <a:rPr lang="en-US" sz="2400" smtClean="0"/>
              <a:t>Empowering people and creating a positive work environment</a:t>
            </a:r>
          </a:p>
          <a:p>
            <a:pPr lvl="1" eaLnBrk="1" hangingPunct="1"/>
            <a:r>
              <a:rPr lang="en-US" sz="2400" smtClean="0"/>
              <a:t>Dealing with change in the workplace</a:t>
            </a:r>
          </a:p>
          <a:p>
            <a:pPr lvl="1" eaLnBrk="1" hangingPunct="1"/>
            <a:r>
              <a:rPr lang="en-US" sz="2400" smtClean="0"/>
              <a:t>Coping in a world of temporariness</a:t>
            </a:r>
          </a:p>
          <a:p>
            <a:pPr lvl="1" eaLnBrk="1" hangingPunct="1"/>
            <a:r>
              <a:rPr lang="en-US" sz="2400" smtClean="0"/>
              <a:t>Creating an ethically healthy work environment</a:t>
            </a:r>
          </a:p>
        </p:txBody>
      </p:sp>
      <p:pic>
        <p:nvPicPr>
          <p:cNvPr id="16389" name="Picture 4" descr="MPj04017350000[1]"/>
          <p:cNvPicPr>
            <a:picLocks noChangeAspect="1" noChangeArrowheads="1"/>
          </p:cNvPicPr>
          <p:nvPr/>
        </p:nvPicPr>
        <p:blipFill>
          <a:blip r:embed="rId3" cstate="print"/>
          <a:srcRect/>
          <a:stretch>
            <a:fillRect/>
          </a:stretch>
        </p:blipFill>
        <p:spPr bwMode="auto">
          <a:xfrm>
            <a:off x="6248400" y="2133600"/>
            <a:ext cx="2081213" cy="3121025"/>
          </a:xfrm>
          <a:prstGeom prst="rect">
            <a:avLst/>
          </a:prstGeom>
          <a:noFill/>
          <a:ln w="22225">
            <a:solidFill>
              <a:schemeClr val="accent4">
                <a:lumMod val="10000"/>
              </a:schemeClr>
            </a:solidFill>
            <a:miter lim="800000"/>
            <a:headEnd/>
            <a:tailEnd/>
          </a:ln>
          <a:effectLst>
            <a:outerShdw blurRad="50800" dist="63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i="1" smtClean="0"/>
              <a:t>Keep in Mind…</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59D24B91-62D9-4248-BBEF-4CA31DD07052}" type="slidenum">
              <a:rPr lang="en-US"/>
              <a:pPr>
                <a:defRPr/>
              </a:pPr>
              <a:t>24</a:t>
            </a:fld>
            <a:endParaRPr lang="en-US"/>
          </a:p>
        </p:txBody>
      </p:sp>
      <p:sp>
        <p:nvSpPr>
          <p:cNvPr id="60419" name="Content Placeholder 2"/>
          <p:cNvSpPr>
            <a:spLocks noGrp="1"/>
          </p:cNvSpPr>
          <p:nvPr>
            <p:ph sz="quarter" idx="4294967295"/>
          </p:nvPr>
        </p:nvSpPr>
        <p:spPr bwMode="auto">
          <a:xfrm>
            <a:off x="398463" y="1676400"/>
            <a:ext cx="8347075" cy="4419600"/>
          </a:xfrm>
          <a:prstGeom prst="rect">
            <a:avLst/>
          </a:prstGeom>
          <a:noFill/>
          <a:ln>
            <a:miter lim="800000"/>
            <a:headEnd/>
            <a:tailEnd/>
          </a:ln>
        </p:spPr>
        <p:txBody>
          <a:bodyPr/>
          <a:lstStyle/>
          <a:p>
            <a:pPr eaLnBrk="1" hangingPunct="1"/>
            <a:r>
              <a:rPr lang="en-US" smtClean="0"/>
              <a:t>OB’s goal is to understand and predict human behavior in organizations.</a:t>
            </a:r>
          </a:p>
          <a:p>
            <a:pPr eaLnBrk="1" hangingPunct="1"/>
            <a:r>
              <a:rPr lang="en-US" smtClean="0"/>
              <a:t>Fundamental consistencies underlie behavior.</a:t>
            </a:r>
          </a:p>
          <a:p>
            <a:pPr eaLnBrk="1" hangingPunct="1"/>
            <a:r>
              <a:rPr lang="en-US" smtClean="0"/>
              <a:t>It is more important than ever to learn OB concepts.</a:t>
            </a:r>
          </a:p>
          <a:p>
            <a:pPr eaLnBrk="1" hangingPunct="1"/>
            <a:r>
              <a:rPr lang="en-US" smtClean="0"/>
              <a:t>Both managers and employees must learn to cope with temporariness.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4"/>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Summary</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F6E59DF8-2978-434E-94F3-F2AACD9D125B}" type="slidenum">
              <a:rPr lang="en-US"/>
              <a:pPr>
                <a:defRPr/>
              </a:pPr>
              <a:t>25</a:t>
            </a:fld>
            <a:endParaRPr lang="en-US"/>
          </a:p>
        </p:txBody>
      </p:sp>
      <p:sp>
        <p:nvSpPr>
          <p:cNvPr id="22532" name="Rectangle 5"/>
          <p:cNvSpPr>
            <a:spLocks noGrp="1" noChangeArrowheads="1"/>
          </p:cNvSpPr>
          <p:nvPr>
            <p:ph sz="quarter" idx="4294967295"/>
          </p:nvPr>
        </p:nvSpPr>
        <p:spPr>
          <a:xfrm>
            <a:off x="612775" y="1600200"/>
            <a:ext cx="8153400" cy="4495800"/>
          </a:xfrm>
          <a:prstGeom prst="rect">
            <a:avLst/>
          </a:prstGeom>
        </p:spPr>
        <p:txBody>
          <a:bodyPr>
            <a:normAutofit/>
          </a:bodyPr>
          <a:lstStyle/>
          <a:p>
            <a:pPr marL="533400" indent="-533400" eaLnBrk="1" fontAlgn="auto" hangingPunct="1">
              <a:spcAft>
                <a:spcPts val="0"/>
              </a:spcAft>
              <a:buFontTx/>
              <a:buAutoNum type="arabicPeriod"/>
              <a:defRPr/>
            </a:pPr>
            <a:r>
              <a:rPr lang="en-US" sz="2600" dirty="0" smtClean="0">
                <a:solidFill>
                  <a:schemeClr val="accent2">
                    <a:lumMod val="50000"/>
                  </a:schemeClr>
                </a:solidFill>
              </a:rPr>
              <a:t>Defined Organizational Behavior (OB).</a:t>
            </a:r>
          </a:p>
          <a:p>
            <a:pPr marL="533400" indent="-533400" eaLnBrk="1" fontAlgn="auto" hangingPunct="1">
              <a:spcAft>
                <a:spcPts val="0"/>
              </a:spcAft>
              <a:buFontTx/>
              <a:buAutoNum type="arabicPeriod"/>
              <a:defRPr/>
            </a:pPr>
            <a:r>
              <a:rPr lang="en-US" sz="2600" dirty="0" smtClean="0">
                <a:solidFill>
                  <a:schemeClr val="accent2">
                    <a:lumMod val="50000"/>
                  </a:schemeClr>
                </a:solidFill>
              </a:rPr>
              <a:t>Show the value to OB of systematic study.</a:t>
            </a:r>
          </a:p>
          <a:p>
            <a:pPr marL="533400" indent="-533400" eaLnBrk="1" fontAlgn="auto" hangingPunct="1">
              <a:spcAft>
                <a:spcPts val="0"/>
              </a:spcAft>
              <a:buFontTx/>
              <a:buAutoNum type="arabicPeriod"/>
              <a:defRPr/>
            </a:pPr>
            <a:r>
              <a:rPr lang="en-US" sz="2600" dirty="0" smtClean="0">
                <a:solidFill>
                  <a:schemeClr val="accent2">
                    <a:lumMod val="50000"/>
                  </a:schemeClr>
                </a:solidFill>
              </a:rPr>
              <a:t>Identified the major behavioral science disciplines that contribute to OB.</a:t>
            </a:r>
          </a:p>
          <a:p>
            <a:pPr marL="533400" indent="-533400" eaLnBrk="1" fontAlgn="auto" hangingPunct="1">
              <a:spcAft>
                <a:spcPts val="0"/>
              </a:spcAft>
              <a:buFontTx/>
              <a:buAutoNum type="arabicPeriod"/>
              <a:defRPr/>
            </a:pPr>
            <a:r>
              <a:rPr lang="en-US" sz="2600" dirty="0" smtClean="0">
                <a:solidFill>
                  <a:schemeClr val="accent2">
                    <a:lumMod val="50000"/>
                  </a:schemeClr>
                </a:solidFill>
              </a:rPr>
              <a:t>Demonstrated how few absolutes apply in OB.</a:t>
            </a:r>
          </a:p>
          <a:p>
            <a:pPr marL="533400" indent="-533400" eaLnBrk="1" fontAlgn="auto" hangingPunct="1">
              <a:spcAft>
                <a:spcPts val="0"/>
              </a:spcAft>
              <a:buFontTx/>
              <a:buAutoNum type="arabicPeriod"/>
              <a:defRPr/>
            </a:pPr>
            <a:r>
              <a:rPr lang="en-US" sz="2600" dirty="0" smtClean="0">
                <a:solidFill>
                  <a:schemeClr val="accent2">
                    <a:lumMod val="50000"/>
                  </a:schemeClr>
                </a:solidFill>
              </a:rPr>
              <a:t>Identified the major challenges and opportunities managers have in applying OB concepts.</a:t>
            </a:r>
          </a:p>
          <a:p>
            <a:pPr marL="533400" indent="-533400" eaLnBrk="1" fontAlgn="auto" hangingPunct="1">
              <a:spcAft>
                <a:spcPts val="0"/>
              </a:spcAft>
              <a:buFontTx/>
              <a:buAutoNum type="arabicPeriod"/>
              <a:defRPr/>
            </a:pPr>
            <a:r>
              <a:rPr lang="en-US" sz="2600" dirty="0" smtClean="0">
                <a:solidFill>
                  <a:schemeClr val="accent2">
                    <a:lumMod val="50000"/>
                  </a:schemeClr>
                </a:solidFill>
              </a:rPr>
              <a:t>Identified the three levels of analysis in OB.</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4"/>
          <p:cNvSpPr>
            <a:spLocks noGrp="1" noChangeArrowheads="1"/>
          </p:cNvSpPr>
          <p:nvPr>
            <p:ph type="title" idx="4294967295"/>
          </p:nvPr>
        </p:nvSpPr>
        <p:spPr>
          <a:xfrm>
            <a:off x="169863" y="228600"/>
            <a:ext cx="8596312" cy="990600"/>
          </a:xfrm>
          <a:prstGeom prst="rect">
            <a:avLst/>
          </a:prstGeom>
        </p:spPr>
        <p:txBody>
          <a:bodyPr>
            <a:normAutofit fontScale="90000"/>
          </a:bodyPr>
          <a:lstStyle/>
          <a:p>
            <a:pPr eaLnBrk="1" fontAlgn="auto" hangingPunct="1">
              <a:spcAft>
                <a:spcPts val="0"/>
              </a:spcAft>
              <a:defRPr/>
            </a:pPr>
            <a:r>
              <a:rPr lang="en-US" sz="3600" b="1" dirty="0" smtClean="0"/>
              <a:t>After reading this chapter, you should be able to:</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04AB450E-8DFC-4F23-96FA-EB946FD26BB9}" type="slidenum">
              <a:rPr lang="en-US"/>
              <a:pPr>
                <a:defRPr/>
              </a:pPr>
              <a:t>3</a:t>
            </a:fld>
            <a:endParaRPr lang="en-US"/>
          </a:p>
        </p:txBody>
      </p:sp>
      <p:sp>
        <p:nvSpPr>
          <p:cNvPr id="4100" name="Rectangle 5"/>
          <p:cNvSpPr>
            <a:spLocks noGrp="1" noChangeArrowheads="1"/>
          </p:cNvSpPr>
          <p:nvPr>
            <p:ph sz="quarter" idx="4294967295"/>
          </p:nvPr>
        </p:nvSpPr>
        <p:spPr>
          <a:xfrm>
            <a:off x="612775" y="1600200"/>
            <a:ext cx="8153400" cy="4495800"/>
          </a:xfrm>
          <a:prstGeom prst="rect">
            <a:avLst/>
          </a:prstGeom>
        </p:spPr>
        <p:txBody>
          <a:bodyPr>
            <a:normAutofit/>
          </a:bodyPr>
          <a:lstStyle/>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Define organizational behavior (OB).</a:t>
            </a:r>
          </a:p>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Explain the value to OB of systematic study.</a:t>
            </a:r>
          </a:p>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Identify the major behavioral science disciplines that contribute to OB.</a:t>
            </a:r>
          </a:p>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Demonstrate why few absolutes apply to OB.</a:t>
            </a:r>
          </a:p>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Identify the challenges and opportunities managers have in applying OB concepts.</a:t>
            </a:r>
          </a:p>
          <a:p>
            <a:pPr marL="533400" indent="-533400" eaLnBrk="1" fontAlgn="auto" hangingPunct="1">
              <a:lnSpc>
                <a:spcPct val="90000"/>
              </a:lnSpc>
              <a:spcAft>
                <a:spcPts val="1200"/>
              </a:spcAft>
              <a:buFontTx/>
              <a:buAutoNum type="arabicPeriod"/>
              <a:defRPr/>
            </a:pPr>
            <a:r>
              <a:rPr lang="en-US" sz="2400" dirty="0" smtClean="0">
                <a:solidFill>
                  <a:schemeClr val="accent2">
                    <a:lumMod val="50000"/>
                  </a:schemeClr>
                </a:solidFill>
              </a:rPr>
              <a:t>Identify the three levels of analysis in OB.</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0"/>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z="3600" smtClean="0"/>
              <a:t>The Field of Organizational Behavior</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A16ABE0E-BCD7-4B32-B084-E8DB47421252}" type="slidenum">
              <a:rPr lang="en-US"/>
              <a:pPr>
                <a:defRPr/>
              </a:pPr>
              <a:t>4</a:t>
            </a:fld>
            <a:endParaRPr lang="en-US"/>
          </a:p>
        </p:txBody>
      </p:sp>
      <p:sp>
        <p:nvSpPr>
          <p:cNvPr id="5124" name="Rectangle 3"/>
          <p:cNvSpPr>
            <a:spLocks noGrp="1" noChangeArrowheads="1"/>
          </p:cNvSpPr>
          <p:nvPr>
            <p:ph sz="quarter" idx="4294967295"/>
          </p:nvPr>
        </p:nvSpPr>
        <p:spPr>
          <a:xfrm>
            <a:off x="838200" y="1676400"/>
            <a:ext cx="7907338" cy="4419600"/>
          </a:xfrm>
          <a:prstGeom prst="rect">
            <a:avLst/>
          </a:prstGeom>
        </p:spPr>
        <p:txBody>
          <a:bodyPr>
            <a:normAutofit/>
          </a:bodyPr>
          <a:lstStyle/>
          <a:p>
            <a:pPr marL="320040" indent="7938" eaLnBrk="1" fontAlgn="auto" hangingPunct="1">
              <a:spcAft>
                <a:spcPts val="0"/>
              </a:spcAft>
              <a:buFontTx/>
              <a:buNone/>
              <a:defRPr/>
            </a:pPr>
            <a:r>
              <a:rPr lang="en-US" dirty="0" smtClean="0">
                <a:solidFill>
                  <a:schemeClr val="accent2">
                    <a:lumMod val="50000"/>
                  </a:schemeClr>
                </a:solidFill>
                <a:cs typeface="Times New Roman" pitchFamily="18" charset="0"/>
              </a:rPr>
              <a:t>Organizational Behavior studies the influence that individuals, groups and structure have on behavior within organizations.</a:t>
            </a:r>
          </a:p>
          <a:p>
            <a:pPr marL="320040" indent="7938" eaLnBrk="1" fontAlgn="auto" hangingPunct="1">
              <a:spcAft>
                <a:spcPts val="0"/>
              </a:spcAft>
              <a:buFontTx/>
              <a:buNone/>
              <a:defRPr/>
            </a:pPr>
            <a:endParaRPr lang="en-US" dirty="0" smtClean="0">
              <a:solidFill>
                <a:schemeClr val="accent2">
                  <a:lumMod val="50000"/>
                </a:schemeClr>
              </a:solidFill>
              <a:cs typeface="Times New Roman" pitchFamily="18" charset="0"/>
            </a:endParaRPr>
          </a:p>
          <a:p>
            <a:pPr marL="320040" indent="7938" eaLnBrk="1" fontAlgn="auto" hangingPunct="1">
              <a:spcAft>
                <a:spcPts val="0"/>
              </a:spcAft>
              <a:buFontTx/>
              <a:buNone/>
              <a:defRPr/>
            </a:pPr>
            <a:r>
              <a:rPr lang="en-US" dirty="0" smtClean="0">
                <a:solidFill>
                  <a:schemeClr val="accent2">
                    <a:lumMod val="50000"/>
                  </a:schemeClr>
                </a:solidFill>
                <a:cs typeface="Times New Roman" pitchFamily="18" charset="0"/>
              </a:rPr>
              <a:t>Its chief goal is to apply that knowledge toward improving an organization’s effectiveness.</a:t>
            </a:r>
            <a:endParaRPr lang="en-US" dirty="0" smtClean="0">
              <a:solidFill>
                <a:schemeClr val="accent2">
                  <a:lumMod val="50000"/>
                </a:schemeClr>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Focal Points of OB</a:t>
            </a:r>
          </a:p>
        </p:txBody>
      </p:sp>
      <p:sp>
        <p:nvSpPr>
          <p:cNvPr id="6" name="Rectangle 6"/>
          <p:cNvSpPr>
            <a:spLocks noGrp="1" noChangeArrowheads="1"/>
          </p:cNvSpPr>
          <p:nvPr>
            <p:ph type="sldNum" sz="quarter" idx="4294967295"/>
          </p:nvPr>
        </p:nvSpPr>
        <p:spPr/>
        <p:txBody>
          <a:bodyPr>
            <a:normAutofit fontScale="85000" lnSpcReduction="20000"/>
          </a:bodyPr>
          <a:lstStyle/>
          <a:p>
            <a:pPr>
              <a:defRPr/>
            </a:pPr>
            <a:r>
              <a:rPr lang="en-US"/>
              <a:t>1-</a:t>
            </a:r>
            <a:fld id="{13F1C80F-E106-4CA6-9AAA-37D0C1193C2A}" type="slidenum">
              <a:rPr lang="en-US"/>
              <a:pPr>
                <a:defRPr/>
              </a:pPr>
              <a:t>5</a:t>
            </a:fld>
            <a:endParaRPr lang="en-US"/>
          </a:p>
        </p:txBody>
      </p:sp>
      <p:sp>
        <p:nvSpPr>
          <p:cNvPr id="21507" name="Rectangle 3"/>
          <p:cNvSpPr>
            <a:spLocks noGrp="1" noChangeArrowheads="1"/>
          </p:cNvSpPr>
          <p:nvPr>
            <p:ph sz="quarter" idx="4294967295"/>
          </p:nvPr>
        </p:nvSpPr>
        <p:spPr bwMode="auto">
          <a:xfrm>
            <a:off x="398463" y="1752600"/>
            <a:ext cx="8347075" cy="4114800"/>
          </a:xfrm>
          <a:prstGeom prst="rect">
            <a:avLst/>
          </a:prstGeom>
          <a:noFill/>
          <a:ln>
            <a:miter lim="800000"/>
            <a:headEnd/>
            <a:tailEnd/>
          </a:ln>
        </p:spPr>
        <p:txBody>
          <a:bodyPr/>
          <a:lstStyle/>
          <a:p>
            <a:pPr indent="457200" eaLnBrk="1" hangingPunct="1"/>
            <a:r>
              <a:rPr lang="en-US" smtClean="0"/>
              <a:t>Jobs</a:t>
            </a:r>
          </a:p>
          <a:p>
            <a:pPr indent="457200" eaLnBrk="1" hangingPunct="1"/>
            <a:r>
              <a:rPr lang="en-US" smtClean="0"/>
              <a:t>Work</a:t>
            </a:r>
          </a:p>
          <a:p>
            <a:pPr indent="457200" eaLnBrk="1" hangingPunct="1"/>
            <a:r>
              <a:rPr lang="en-US" smtClean="0"/>
              <a:t>Absenteeism</a:t>
            </a:r>
          </a:p>
          <a:p>
            <a:pPr indent="457200" eaLnBrk="1" hangingPunct="1"/>
            <a:r>
              <a:rPr lang="en-US" smtClean="0"/>
              <a:t>Employment turnover</a:t>
            </a:r>
          </a:p>
          <a:p>
            <a:pPr indent="457200" eaLnBrk="1" hangingPunct="1"/>
            <a:r>
              <a:rPr lang="en-US" smtClean="0"/>
              <a:t>Productivity</a:t>
            </a:r>
          </a:p>
          <a:p>
            <a:pPr indent="457200" eaLnBrk="1" hangingPunct="1"/>
            <a:r>
              <a:rPr lang="en-US" smtClean="0"/>
              <a:t>Human performance</a:t>
            </a:r>
          </a:p>
          <a:p>
            <a:pPr indent="457200" eaLnBrk="1" hangingPunct="1"/>
            <a:r>
              <a:rPr lang="en-US" smtClean="0"/>
              <a:t>Management</a:t>
            </a:r>
          </a:p>
        </p:txBody>
      </p:sp>
      <p:sp>
        <p:nvSpPr>
          <p:cNvPr id="21508" name="Slide Number Placeholder 5"/>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pic>
        <p:nvPicPr>
          <p:cNvPr id="6150" name="Picture 6" descr="C:\Users\Bob Stretch\Pictures\Microsoft Clip Organizer\j0399360.jpg"/>
          <p:cNvPicPr>
            <a:picLocks noChangeAspect="1" noChangeArrowheads="1"/>
          </p:cNvPicPr>
          <p:nvPr/>
        </p:nvPicPr>
        <p:blipFill>
          <a:blip r:embed="rId3" cstate="print"/>
          <a:srcRect/>
          <a:stretch>
            <a:fillRect/>
          </a:stretch>
        </p:blipFill>
        <p:spPr bwMode="auto">
          <a:xfrm>
            <a:off x="5786438" y="1911350"/>
            <a:ext cx="2895600" cy="4340225"/>
          </a:xfrm>
          <a:prstGeom prst="rect">
            <a:avLst/>
          </a:prstGeom>
          <a:noFill/>
          <a:ln w="22225">
            <a:solidFill>
              <a:schemeClr val="accent4">
                <a:lumMod val="10000"/>
              </a:schemeClr>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225425" y="241300"/>
            <a:ext cx="8596313" cy="990600"/>
          </a:xfrm>
          <a:prstGeom prst="rect">
            <a:avLst/>
          </a:prstGeom>
        </p:spPr>
        <p:txBody>
          <a:bodyPr>
            <a:normAutofit fontScale="90000"/>
          </a:bodyPr>
          <a:lstStyle/>
          <a:p>
            <a:pPr eaLnBrk="1" fontAlgn="auto" hangingPunct="1">
              <a:spcAft>
                <a:spcPts val="0"/>
              </a:spcAft>
              <a:defRPr/>
            </a:pPr>
            <a:r>
              <a:rPr lang="en-US" sz="3600" b="1" dirty="0" smtClean="0"/>
              <a:t>Complementing Intuition with Systematic Study</a:t>
            </a:r>
          </a:p>
        </p:txBody>
      </p:sp>
      <p:sp>
        <p:nvSpPr>
          <p:cNvPr id="4" name="Rectangle 6"/>
          <p:cNvSpPr>
            <a:spLocks noGrp="1" noChangeArrowheads="1"/>
          </p:cNvSpPr>
          <p:nvPr>
            <p:ph type="sldNum" sz="quarter" idx="4294967295"/>
          </p:nvPr>
        </p:nvSpPr>
        <p:spPr/>
        <p:txBody>
          <a:bodyPr>
            <a:normAutofit fontScale="85000" lnSpcReduction="20000"/>
          </a:bodyPr>
          <a:lstStyle/>
          <a:p>
            <a:pPr>
              <a:defRPr/>
            </a:pPr>
            <a:r>
              <a:rPr lang="en-US"/>
              <a:t>1-</a:t>
            </a:r>
            <a:fld id="{C7F99C10-6698-4FF8-9FE0-88CB98BC1A43}" type="slidenum">
              <a:rPr lang="en-US"/>
              <a:pPr>
                <a:defRPr/>
              </a:pPr>
              <a:t>6</a:t>
            </a:fld>
            <a:endParaRPr lang="en-US"/>
          </a:p>
        </p:txBody>
      </p:sp>
      <p:sp>
        <p:nvSpPr>
          <p:cNvPr id="7172" name="Rectangle 3"/>
          <p:cNvSpPr>
            <a:spLocks noGrp="1" noChangeArrowheads="1"/>
          </p:cNvSpPr>
          <p:nvPr>
            <p:ph sz="quarter" idx="4294967295"/>
          </p:nvPr>
        </p:nvSpPr>
        <p:spPr>
          <a:xfrm>
            <a:off x="762000" y="1676400"/>
            <a:ext cx="7696200" cy="4419600"/>
          </a:xfrm>
          <a:prstGeom prst="rect">
            <a:avLst/>
          </a:prstGeo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Intuition: your “gut feeling” explanation of behavior.</a:t>
            </a:r>
          </a:p>
          <a:p>
            <a:pPr marL="320040" indent="-320040" eaLnBrk="1" fontAlgn="auto" hangingPunct="1">
              <a:spcAft>
                <a:spcPts val="0"/>
              </a:spcAft>
              <a:buFont typeface="Wingdings"/>
              <a:buChar char=""/>
              <a:defRPr/>
            </a:pPr>
            <a:r>
              <a:rPr lang="en-US" dirty="0" smtClean="0">
                <a:solidFill>
                  <a:schemeClr val="accent2">
                    <a:lumMod val="50000"/>
                  </a:schemeClr>
                </a:solidFill>
              </a:rPr>
              <a:t>Systematic study improves ability to accurately predict behavior.</a:t>
            </a:r>
          </a:p>
          <a:p>
            <a:pPr marL="640080" lvl="1" indent="-274320" eaLnBrk="1" fontAlgn="auto" hangingPunct="1">
              <a:spcAft>
                <a:spcPts val="0"/>
              </a:spcAft>
              <a:buFont typeface="Wingdings 2"/>
              <a:buChar char=""/>
              <a:defRPr/>
            </a:pPr>
            <a:r>
              <a:rPr lang="en-US" dirty="0" smtClean="0">
                <a:solidFill>
                  <a:schemeClr val="accent2">
                    <a:lumMod val="50000"/>
                  </a:schemeClr>
                </a:solidFill>
              </a:rPr>
              <a:t>Assumes behavior is not random.</a:t>
            </a:r>
          </a:p>
          <a:p>
            <a:pPr marL="640080" lvl="1" indent="-274320" eaLnBrk="1" fontAlgn="auto" hangingPunct="1">
              <a:spcAft>
                <a:spcPts val="0"/>
              </a:spcAft>
              <a:buFont typeface="Wingdings 2"/>
              <a:buChar char=""/>
              <a:defRPr/>
            </a:pPr>
            <a:r>
              <a:rPr lang="en-US" dirty="0" smtClean="0">
                <a:solidFill>
                  <a:schemeClr val="accent2">
                    <a:lumMod val="50000"/>
                  </a:schemeClr>
                </a:solidFill>
              </a:rPr>
              <a:t>Fundamental consistencies underlie behavior.</a:t>
            </a:r>
          </a:p>
          <a:p>
            <a:pPr marL="640080" lvl="1" indent="-274320" eaLnBrk="1" fontAlgn="auto" hangingPunct="1">
              <a:spcAft>
                <a:spcPts val="0"/>
              </a:spcAft>
              <a:buFont typeface="Wingdings 2"/>
              <a:buChar char=""/>
              <a:defRPr/>
            </a:pPr>
            <a:r>
              <a:rPr lang="en-US" dirty="0" smtClean="0">
                <a:solidFill>
                  <a:schemeClr val="accent2">
                    <a:lumMod val="50000"/>
                  </a:schemeClr>
                </a:solidFill>
              </a:rPr>
              <a:t>These can be identified and modified to reflect individual differences.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Systematic Study</a:t>
            </a:r>
          </a:p>
        </p:txBody>
      </p:sp>
      <p:sp>
        <p:nvSpPr>
          <p:cNvPr id="5" name="Rectangle 6"/>
          <p:cNvSpPr>
            <a:spLocks noGrp="1" noChangeArrowheads="1"/>
          </p:cNvSpPr>
          <p:nvPr>
            <p:ph type="sldNum" sz="quarter" idx="4294967295"/>
          </p:nvPr>
        </p:nvSpPr>
        <p:spPr/>
        <p:txBody>
          <a:bodyPr>
            <a:normAutofit fontScale="85000" lnSpcReduction="20000"/>
          </a:bodyPr>
          <a:lstStyle/>
          <a:p>
            <a:pPr>
              <a:defRPr/>
            </a:pPr>
            <a:r>
              <a:rPr lang="en-US"/>
              <a:t>1-</a:t>
            </a:r>
            <a:fld id="{1D6C2D19-E31E-44D1-B51E-09F09BB274DD}" type="slidenum">
              <a:rPr lang="en-US"/>
              <a:pPr>
                <a:defRPr/>
              </a:pPr>
              <a:t>7</a:t>
            </a:fld>
            <a:endParaRPr lang="en-US"/>
          </a:p>
        </p:txBody>
      </p:sp>
      <p:sp>
        <p:nvSpPr>
          <p:cNvPr id="25603" name="Content Placeholder 2"/>
          <p:cNvSpPr>
            <a:spLocks noGrp="1"/>
          </p:cNvSpPr>
          <p:nvPr>
            <p:ph sz="quarter" idx="4294967295"/>
          </p:nvPr>
        </p:nvSpPr>
        <p:spPr bwMode="auto">
          <a:xfrm>
            <a:off x="398463" y="1676400"/>
            <a:ext cx="6764337" cy="4724400"/>
          </a:xfrm>
          <a:prstGeom prst="rect">
            <a:avLst/>
          </a:prstGeom>
          <a:noFill/>
          <a:ln>
            <a:miter lim="800000"/>
            <a:headEnd/>
            <a:tailEnd/>
          </a:ln>
        </p:spPr>
        <p:txBody>
          <a:bodyPr/>
          <a:lstStyle/>
          <a:p>
            <a:pPr eaLnBrk="1" hangingPunct="1"/>
            <a:r>
              <a:rPr lang="en-US" smtClean="0"/>
              <a:t>Examines relationships.</a:t>
            </a:r>
          </a:p>
          <a:p>
            <a:pPr eaLnBrk="1" hangingPunct="1"/>
            <a:r>
              <a:rPr lang="en-US" smtClean="0"/>
              <a:t>Attempts to attribute causes and effects.</a:t>
            </a:r>
          </a:p>
          <a:p>
            <a:pPr eaLnBrk="1" hangingPunct="1"/>
            <a:r>
              <a:rPr lang="en-US" smtClean="0"/>
              <a:t>Bases conclusions on scientific evidence:</a:t>
            </a:r>
          </a:p>
          <a:p>
            <a:pPr lvl="1" eaLnBrk="1" hangingPunct="1"/>
            <a:r>
              <a:rPr lang="en-US" smtClean="0"/>
              <a:t>On data gathered under controlled conditions.</a:t>
            </a:r>
          </a:p>
          <a:p>
            <a:pPr lvl="1" eaLnBrk="1" hangingPunct="1"/>
            <a:r>
              <a:rPr lang="en-US" smtClean="0"/>
              <a:t>Data is measured and interpreted in a reasonably rigorous manner.</a:t>
            </a:r>
          </a:p>
        </p:txBody>
      </p:sp>
      <p:pic>
        <p:nvPicPr>
          <p:cNvPr id="25604" name="Picture 4" descr="MPj03992210000[1]"/>
          <p:cNvPicPr>
            <a:picLocks noChangeAspect="1" noChangeArrowheads="1"/>
          </p:cNvPicPr>
          <p:nvPr/>
        </p:nvPicPr>
        <p:blipFill>
          <a:blip r:embed="rId3" cstate="print">
            <a:clrChange>
              <a:clrFrom>
                <a:srgbClr val="FFFFFF"/>
              </a:clrFrom>
              <a:clrTo>
                <a:srgbClr val="FFFFFF">
                  <a:alpha val="0"/>
                </a:srgbClr>
              </a:clrTo>
            </a:clrChange>
          </a:blip>
          <a:srcRect l="13885" r="14417"/>
          <a:stretch>
            <a:fillRect/>
          </a:stretch>
        </p:blipFill>
        <p:spPr bwMode="auto">
          <a:xfrm>
            <a:off x="6400800" y="2133600"/>
            <a:ext cx="251301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bwMode="auto">
          <a:xfrm>
            <a:off x="612775" y="228600"/>
            <a:ext cx="8153400" cy="990600"/>
          </a:xfrm>
          <a:prstGeom prst="rect">
            <a:avLst/>
          </a:prstGeom>
          <a:noFill/>
          <a:ln>
            <a:miter lim="800000"/>
            <a:headEnd/>
            <a:tailEnd/>
          </a:ln>
        </p:spPr>
        <p:txBody>
          <a:bodyPr/>
          <a:lstStyle/>
          <a:p>
            <a:pPr eaLnBrk="1" hangingPunct="1"/>
            <a:r>
              <a:rPr lang="en-US" smtClean="0"/>
              <a:t>Evidence-Based Management</a:t>
            </a:r>
          </a:p>
        </p:txBody>
      </p:sp>
      <p:sp>
        <p:nvSpPr>
          <p:cNvPr id="5" name="Rectangle 6"/>
          <p:cNvSpPr>
            <a:spLocks noGrp="1" noChangeArrowheads="1"/>
          </p:cNvSpPr>
          <p:nvPr>
            <p:ph type="sldNum" sz="quarter" idx="4294967295"/>
          </p:nvPr>
        </p:nvSpPr>
        <p:spPr/>
        <p:txBody>
          <a:bodyPr>
            <a:normAutofit fontScale="85000" lnSpcReduction="20000"/>
          </a:bodyPr>
          <a:lstStyle/>
          <a:p>
            <a:pPr>
              <a:defRPr/>
            </a:pPr>
            <a:r>
              <a:rPr lang="en-US"/>
              <a:t>1-</a:t>
            </a:r>
            <a:fld id="{0B6E4040-F27D-453E-9EE8-F2E6E90BA16B}" type="slidenum">
              <a:rPr lang="en-US"/>
              <a:pPr>
                <a:defRPr/>
              </a:pPr>
              <a:t>8</a:t>
            </a:fld>
            <a:endParaRPr lang="en-US"/>
          </a:p>
        </p:txBody>
      </p:sp>
      <p:sp>
        <p:nvSpPr>
          <p:cNvPr id="27651" name="Content Placeholder 2"/>
          <p:cNvSpPr>
            <a:spLocks noGrp="1"/>
          </p:cNvSpPr>
          <p:nvPr>
            <p:ph sz="quarter" idx="4294967295"/>
          </p:nvPr>
        </p:nvSpPr>
        <p:spPr bwMode="auto">
          <a:xfrm>
            <a:off x="3810000" y="1676400"/>
            <a:ext cx="4935538" cy="4419600"/>
          </a:xfrm>
          <a:prstGeom prst="rect">
            <a:avLst/>
          </a:prstGeom>
          <a:noFill/>
          <a:ln>
            <a:miter lim="800000"/>
            <a:headEnd/>
            <a:tailEnd/>
          </a:ln>
        </p:spPr>
        <p:txBody>
          <a:bodyPr/>
          <a:lstStyle/>
          <a:p>
            <a:pPr eaLnBrk="1" hangingPunct="1"/>
            <a:r>
              <a:rPr lang="en-US" smtClean="0"/>
              <a:t>Complements systematic study.</a:t>
            </a:r>
          </a:p>
          <a:p>
            <a:pPr eaLnBrk="1" hangingPunct="1"/>
            <a:r>
              <a:rPr lang="en-US" smtClean="0"/>
              <a:t>Bases decisions on the best available scientific evidence.</a:t>
            </a:r>
          </a:p>
          <a:p>
            <a:pPr eaLnBrk="1" hangingPunct="1"/>
            <a:r>
              <a:rPr lang="en-US" smtClean="0"/>
              <a:t>Forces managers to become more scientific in their thinking.</a:t>
            </a:r>
          </a:p>
          <a:p>
            <a:pPr eaLnBrk="1" hangingPunct="1"/>
            <a:endParaRPr lang="en-US" smtClean="0"/>
          </a:p>
        </p:txBody>
      </p:sp>
      <p:pic>
        <p:nvPicPr>
          <p:cNvPr id="28675" name="Picture 3" descr="C:\Users\Bob Stretch\AppData\Local\Microsoft\Windows\Temporary Internet Files\Content.IE5\K0JS0KIR\MPj03419020000[1].jpg"/>
          <p:cNvPicPr>
            <a:picLocks noChangeAspect="1" noChangeArrowheads="1"/>
          </p:cNvPicPr>
          <p:nvPr/>
        </p:nvPicPr>
        <p:blipFill>
          <a:blip r:embed="rId3" cstate="print"/>
          <a:srcRect/>
          <a:stretch>
            <a:fillRect/>
          </a:stretch>
        </p:blipFill>
        <p:spPr bwMode="auto">
          <a:xfrm>
            <a:off x="533400" y="2514600"/>
            <a:ext cx="3048000" cy="2174875"/>
          </a:xfrm>
          <a:prstGeom prst="rect">
            <a:avLst/>
          </a:prstGeom>
          <a:noFill/>
          <a:ln w="19050">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Contributing Disciplines to the OB Field</a:t>
            </a:r>
          </a:p>
        </p:txBody>
      </p:sp>
      <p:sp>
        <p:nvSpPr>
          <p:cNvPr id="11" name="Rectangle 6"/>
          <p:cNvSpPr>
            <a:spLocks noGrp="1" noChangeArrowheads="1"/>
          </p:cNvSpPr>
          <p:nvPr>
            <p:ph type="sldNum" sz="quarter" idx="12"/>
          </p:nvPr>
        </p:nvSpPr>
        <p:spPr/>
        <p:txBody>
          <a:bodyPr>
            <a:normAutofit fontScale="85000" lnSpcReduction="20000"/>
          </a:bodyPr>
          <a:lstStyle/>
          <a:p>
            <a:pPr>
              <a:defRPr/>
            </a:pPr>
            <a:r>
              <a:rPr lang="en-US"/>
              <a:t>1-</a:t>
            </a:r>
            <a:fld id="{F41E453A-D57B-4FC5-947E-91F327C89922}" type="slidenum">
              <a:rPr lang="en-US"/>
              <a:pPr>
                <a:defRPr/>
              </a:pPr>
              <a:t>9</a:t>
            </a:fld>
            <a:endParaRPr lang="en-US"/>
          </a:p>
        </p:txBody>
      </p:sp>
      <p:sp>
        <p:nvSpPr>
          <p:cNvPr id="29699" name="Slide Number Placeholder 4"/>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graphicFrame>
        <p:nvGraphicFramePr>
          <p:cNvPr id="10" name="Diagram 9"/>
          <p:cNvGraphicFramePr/>
          <p:nvPr/>
        </p:nvGraphicFramePr>
        <p:xfrm>
          <a:off x="1524000" y="1371600"/>
          <a:ext cx="71628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701" name="Group 11"/>
          <p:cNvGrpSpPr>
            <a:grpSpLocks/>
          </p:cNvGrpSpPr>
          <p:nvPr/>
        </p:nvGrpSpPr>
        <p:grpSpPr bwMode="auto">
          <a:xfrm>
            <a:off x="914400" y="1447800"/>
            <a:ext cx="2054225" cy="2341563"/>
            <a:chOff x="460255" y="326129"/>
            <a:chExt cx="2054352" cy="2340864"/>
          </a:xfrm>
        </p:grpSpPr>
        <p:sp>
          <p:nvSpPr>
            <p:cNvPr id="13" name="Rectangle 12"/>
            <p:cNvSpPr/>
            <p:nvPr/>
          </p:nvSpPr>
          <p:spPr>
            <a:xfrm>
              <a:off x="765074" y="326129"/>
              <a:ext cx="1749533" cy="234086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460255" y="326129"/>
              <a:ext cx="1749533" cy="23408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0" rIns="170688" bIns="170688" spcCol="1270" anchor="ctr"/>
            <a:lstStyle/>
            <a:p>
              <a:pPr algn="ctr" defTabSz="1066800">
                <a:lnSpc>
                  <a:spcPct val="90000"/>
                </a:lnSpc>
                <a:spcAft>
                  <a:spcPct val="35000"/>
                </a:spcAft>
                <a:defRPr/>
              </a:pPr>
              <a:r>
                <a:rPr lang="en-US" b="1" dirty="0">
                  <a:solidFill>
                    <a:schemeClr val="accent1">
                      <a:lumMod val="50000"/>
                    </a:schemeClr>
                  </a:solidFill>
                </a:rPr>
                <a:t>Micro</a:t>
              </a:r>
              <a:r>
                <a:rPr lang="en-US" dirty="0">
                  <a:solidFill>
                    <a:schemeClr val="accent1">
                      <a:lumMod val="50000"/>
                    </a:schemeClr>
                  </a:solidFill>
                </a:rPr>
                <a:t>:</a:t>
              </a:r>
            </a:p>
            <a:p>
              <a:pPr algn="ctr" defTabSz="1066800">
                <a:lnSpc>
                  <a:spcPct val="90000"/>
                </a:lnSpc>
                <a:spcAft>
                  <a:spcPct val="35000"/>
                </a:spcAft>
                <a:defRPr/>
              </a:pPr>
              <a:r>
                <a:rPr lang="en-US" dirty="0">
                  <a:solidFill>
                    <a:schemeClr val="accent1">
                      <a:lumMod val="50000"/>
                    </a:schemeClr>
                  </a:solidFill>
                </a:rPr>
                <a:t>The Individual</a:t>
              </a:r>
            </a:p>
          </p:txBody>
        </p:sp>
      </p:grpSp>
      <p:sp>
        <p:nvSpPr>
          <p:cNvPr id="16" name="Rectangle 15"/>
          <p:cNvSpPr/>
          <p:nvPr/>
        </p:nvSpPr>
        <p:spPr>
          <a:xfrm>
            <a:off x="4152900" y="3810000"/>
            <a:ext cx="1714500" cy="2427288"/>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609600" y="4038600"/>
            <a:ext cx="2362200" cy="24272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0" rIns="170688" bIns="170688" spcCol="1270" anchor="ctr"/>
          <a:lstStyle/>
          <a:p>
            <a:pPr algn="ctr" defTabSz="1066800">
              <a:lnSpc>
                <a:spcPct val="90000"/>
              </a:lnSpc>
              <a:spcAft>
                <a:spcPct val="35000"/>
              </a:spcAft>
              <a:defRPr/>
            </a:pPr>
            <a:r>
              <a:rPr lang="en-US" b="1" dirty="0">
                <a:solidFill>
                  <a:schemeClr val="accent1">
                    <a:lumMod val="50000"/>
                  </a:schemeClr>
                </a:solidFill>
              </a:rPr>
              <a:t>Macro</a:t>
            </a:r>
            <a:r>
              <a:rPr lang="en-US" dirty="0">
                <a:solidFill>
                  <a:schemeClr val="accent4">
                    <a:lumMod val="10000"/>
                  </a:schemeClr>
                </a:solidFill>
              </a:rPr>
              <a:t>:</a:t>
            </a:r>
          </a:p>
          <a:p>
            <a:pPr algn="ctr" defTabSz="1066800">
              <a:lnSpc>
                <a:spcPct val="90000"/>
              </a:lnSpc>
              <a:spcAft>
                <a:spcPct val="35000"/>
              </a:spcAft>
              <a:defRPr/>
            </a:pPr>
            <a:r>
              <a:rPr lang="en-US" dirty="0">
                <a:solidFill>
                  <a:schemeClr val="accent4">
                    <a:lumMod val="10000"/>
                  </a:schemeClr>
                </a:solidFill>
              </a:rPr>
              <a:t>Groups &amp;</a:t>
            </a:r>
          </a:p>
          <a:p>
            <a:pPr algn="ctr" defTabSz="1066800">
              <a:lnSpc>
                <a:spcPct val="90000"/>
              </a:lnSpc>
              <a:spcAft>
                <a:spcPct val="35000"/>
              </a:spcAft>
              <a:defRPr/>
            </a:pPr>
            <a:r>
              <a:rPr lang="en-US" dirty="0">
                <a:solidFill>
                  <a:schemeClr val="accent4">
                    <a:lumMod val="10000"/>
                  </a:schemeClr>
                </a:solidFill>
              </a:rPr>
              <a:t>Organizations</a:t>
            </a:r>
          </a:p>
        </p:txBody>
      </p:sp>
      <p:sp useBgFill="1">
        <p:nvSpPr>
          <p:cNvPr id="20" name="Up-Down Arrow 19"/>
          <p:cNvSpPr/>
          <p:nvPr/>
        </p:nvSpPr>
        <p:spPr bwMode="auto">
          <a:xfrm>
            <a:off x="1600200" y="3200400"/>
            <a:ext cx="381000" cy="1219200"/>
          </a:xfrm>
          <a:prstGeom prst="upDownArrow">
            <a:avLst/>
          </a:prstGeom>
          <a:ln w="9525" cap="flat" cmpd="sng" algn="ctr">
            <a:solidFill>
              <a:schemeClr val="accent4">
                <a:lumMod val="10000"/>
              </a:schemeClr>
            </a:solidFill>
            <a:prstDash val="solid"/>
            <a:round/>
            <a:headEnd type="none" w="med" len="med"/>
            <a:tailEnd type="none" w="med" len="med"/>
          </a:ln>
          <a:effectLst/>
        </p:spPr>
        <p:txBody>
          <a:bodyPr wrap="none" anchor="ctr"/>
          <a:lstStyle/>
          <a:p>
            <a:pPr algn="ctr">
              <a:defRPr/>
            </a:pPr>
            <a:endParaRPr lang="en-US">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1421</TotalTime>
  <Words>1984</Words>
  <Application>Microsoft Office PowerPoint</Application>
  <PresentationFormat>Экран (4:3)</PresentationFormat>
  <Paragraphs>219</Paragraphs>
  <Slides>25</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Median</vt:lpstr>
      <vt:lpstr>Слайд 1</vt:lpstr>
      <vt:lpstr>Chapter 1   Introduction to  Organizational Behavior </vt:lpstr>
      <vt:lpstr>After reading this chapter, you should be able to:</vt:lpstr>
      <vt:lpstr>The Field of Organizational Behavior</vt:lpstr>
      <vt:lpstr>Focal Points of OB</vt:lpstr>
      <vt:lpstr>Complementing Intuition with Systematic Study</vt:lpstr>
      <vt:lpstr>Systematic Study</vt:lpstr>
      <vt:lpstr>Evidence-Based Management</vt:lpstr>
      <vt:lpstr>Contributing Disciplines to the OB Field</vt:lpstr>
      <vt:lpstr>Few Absolutes in OB</vt:lpstr>
      <vt:lpstr>Challenges and Opportunities for OB </vt:lpstr>
      <vt:lpstr>Responding to Economic Pressures</vt:lpstr>
      <vt:lpstr>Responding to Globalization</vt:lpstr>
      <vt:lpstr>Managing Workforce Diversity</vt:lpstr>
      <vt:lpstr>Diversity Implications</vt:lpstr>
      <vt:lpstr>Improving Customer Service &amp; People Skills</vt:lpstr>
      <vt:lpstr>Stimulating Innovation and Change</vt:lpstr>
      <vt:lpstr>Temporariness</vt:lpstr>
      <vt:lpstr>Working in Networked Organizations</vt:lpstr>
      <vt:lpstr>Helping Employees handle work-life conflict</vt:lpstr>
      <vt:lpstr>Thinking Positive</vt:lpstr>
      <vt:lpstr>Three Levels of OB Analysis</vt:lpstr>
      <vt:lpstr>Implications for Managers</vt:lpstr>
      <vt:lpstr>Keep in Mind…</vt:lpstr>
      <vt:lpstr>Summary</vt:lpstr>
    </vt:vector>
  </TitlesOfParts>
  <Company>MTC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to Organizational Behavior</dc:title>
  <dc:subject>Robbins/Judge Essentials of Org. Behavior 10th</dc:subject>
  <dc:creator>Bob Stretch</dc:creator>
  <cp:keywords>Introduction</cp:keywords>
  <cp:lastModifiedBy>User</cp:lastModifiedBy>
  <cp:revision>132</cp:revision>
  <dcterms:created xsi:type="dcterms:W3CDTF">2004-01-26T18:11:07Z</dcterms:created>
  <dcterms:modified xsi:type="dcterms:W3CDTF">2014-01-24T04:37:02Z</dcterms:modified>
  <cp:category>Basic PowerPoints</cp:category>
</cp:coreProperties>
</file>