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27" r:id="rId2"/>
    <p:sldMasterId id="2147483715" r:id="rId3"/>
  </p:sldMasterIdLst>
  <p:notesMasterIdLst>
    <p:notesMasterId r:id="rId20"/>
  </p:notesMasterIdLst>
  <p:sldIdLst>
    <p:sldId id="322" r:id="rId4"/>
    <p:sldId id="321" r:id="rId5"/>
    <p:sldId id="298" r:id="rId6"/>
    <p:sldId id="300" r:id="rId7"/>
    <p:sldId id="301" r:id="rId8"/>
    <p:sldId id="303" r:id="rId9"/>
    <p:sldId id="304" r:id="rId10"/>
    <p:sldId id="306" r:id="rId11"/>
    <p:sldId id="323" r:id="rId12"/>
    <p:sldId id="307" r:id="rId13"/>
    <p:sldId id="308" r:id="rId14"/>
    <p:sldId id="318" r:id="rId15"/>
    <p:sldId id="316" r:id="rId16"/>
    <p:sldId id="314" r:id="rId17"/>
    <p:sldId id="319" r:id="rId18"/>
    <p:sldId id="315"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50021"/>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444" autoAdjust="0"/>
  </p:normalViewPr>
  <p:slideViewPr>
    <p:cSldViewPr>
      <p:cViewPr varScale="1">
        <p:scale>
          <a:sx n="92" d="100"/>
          <a:sy n="92" d="100"/>
        </p:scale>
        <p:origin x="-1470" y="-102"/>
      </p:cViewPr>
      <p:guideLst>
        <p:guide orient="horz" pos="2160"/>
        <p:guide pos="2880"/>
      </p:guideLst>
    </p:cSldViewPr>
  </p:slideViewPr>
  <p:outlineViewPr>
    <p:cViewPr>
      <p:scale>
        <a:sx n="33" d="100"/>
        <a:sy n="33" d="100"/>
      </p:scale>
      <p:origin x="48"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96"/>
      </p:cViewPr>
      <p:guideLst>
        <p:guide orient="horz" pos="2880"/>
        <p:guide pos="2160"/>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F2C10-224B-43CE-8F98-DDCFBD321F19}" type="doc">
      <dgm:prSet loTypeId="urn:microsoft.com/office/officeart/2005/8/layout/default#1" loCatId="list" qsTypeId="urn:microsoft.com/office/officeart/2005/8/quickstyle/simple5" qsCatId="simple" csTypeId="urn:microsoft.com/office/officeart/2005/8/colors/accent2_2" csCatId="accent2" phldr="1"/>
      <dgm:spPr/>
      <dgm:t>
        <a:bodyPr/>
        <a:lstStyle/>
        <a:p>
          <a:endParaRPr lang="en-US"/>
        </a:p>
      </dgm:t>
    </dgm:pt>
    <dgm:pt modelId="{D539E448-235A-4D3E-BE77-06059B2B7E4A}">
      <dgm:prSet phldrT="[Text]"/>
      <dgm:spPr>
        <a:solidFill>
          <a:srgbClr val="FFC000"/>
        </a:solidFill>
      </dgm:spPr>
      <dgm:t>
        <a:bodyPr/>
        <a:lstStyle/>
        <a:p>
          <a:r>
            <a:rPr lang="en-US" dirty="0" smtClean="0">
              <a:solidFill>
                <a:schemeClr val="accent4">
                  <a:lumMod val="10000"/>
                </a:schemeClr>
              </a:solidFill>
            </a:rPr>
            <a:t>Exit</a:t>
          </a:r>
          <a:endParaRPr lang="en-US" dirty="0">
            <a:solidFill>
              <a:schemeClr val="accent4">
                <a:lumMod val="10000"/>
              </a:schemeClr>
            </a:solidFill>
          </a:endParaRPr>
        </a:p>
      </dgm:t>
    </dgm:pt>
    <dgm:pt modelId="{010F9F96-CA8B-4569-B7C1-070CBBD054A8}" type="parTrans" cxnId="{CB492F0D-B021-44B4-B8AD-78EB2E93EA24}">
      <dgm:prSet/>
      <dgm:spPr/>
      <dgm:t>
        <a:bodyPr/>
        <a:lstStyle/>
        <a:p>
          <a:endParaRPr lang="en-US"/>
        </a:p>
      </dgm:t>
    </dgm:pt>
    <dgm:pt modelId="{DADFE357-D2CC-4AF1-9E5C-872D9185C342}" type="sibTrans" cxnId="{CB492F0D-B021-44B4-B8AD-78EB2E93EA24}">
      <dgm:prSet/>
      <dgm:spPr/>
      <dgm:t>
        <a:bodyPr/>
        <a:lstStyle/>
        <a:p>
          <a:endParaRPr lang="en-US"/>
        </a:p>
      </dgm:t>
    </dgm:pt>
    <dgm:pt modelId="{8C8D9F2F-DA6C-4A44-8AE6-853CC127730B}">
      <dgm:prSet phldrT="[Text]"/>
      <dgm:spPr>
        <a:gradFill flip="none" rotWithShape="1">
          <a:gsLst>
            <a:gs pos="0">
              <a:srgbClr val="FFF200"/>
            </a:gs>
            <a:gs pos="45000">
              <a:srgbClr val="FF7A00"/>
            </a:gs>
            <a:gs pos="70000">
              <a:srgbClr val="FF0300"/>
            </a:gs>
            <a:gs pos="100000">
              <a:srgbClr val="4D0808"/>
            </a:gs>
          </a:gsLst>
          <a:lin ang="2700000" scaled="1"/>
          <a:tileRect/>
        </a:gradFill>
      </dgm:spPr>
      <dgm:t>
        <a:bodyPr/>
        <a:lstStyle/>
        <a:p>
          <a:r>
            <a:rPr lang="en-US" dirty="0" smtClean="0">
              <a:solidFill>
                <a:schemeClr val="accent4">
                  <a:lumMod val="10000"/>
                </a:schemeClr>
              </a:solidFill>
            </a:rPr>
            <a:t>Voice</a:t>
          </a:r>
          <a:endParaRPr lang="en-US" dirty="0">
            <a:solidFill>
              <a:schemeClr val="accent4">
                <a:lumMod val="10000"/>
              </a:schemeClr>
            </a:solidFill>
          </a:endParaRPr>
        </a:p>
      </dgm:t>
    </dgm:pt>
    <dgm:pt modelId="{DE839E77-2C19-4009-8B00-862DB4263E5C}" type="parTrans" cxnId="{C4D727DF-764F-4C60-A223-F29732E83BDB}">
      <dgm:prSet/>
      <dgm:spPr/>
      <dgm:t>
        <a:bodyPr/>
        <a:lstStyle/>
        <a:p>
          <a:endParaRPr lang="en-US"/>
        </a:p>
      </dgm:t>
    </dgm:pt>
    <dgm:pt modelId="{0205984B-03A8-4B5A-A6EF-B0B5B5FDD914}" type="sibTrans" cxnId="{C4D727DF-764F-4C60-A223-F29732E83BDB}">
      <dgm:prSet/>
      <dgm:spPr/>
      <dgm:t>
        <a:bodyPr/>
        <a:lstStyle/>
        <a:p>
          <a:endParaRPr lang="en-US"/>
        </a:p>
      </dgm:t>
    </dgm:pt>
    <dgm:pt modelId="{91FD04F6-F6CE-4618-B3B8-A6037292C9DA}">
      <dgm:prSet phldrT="[Text]"/>
      <dgm:spPr>
        <a:gradFill flip="none" rotWithShape="1">
          <a:gsLst>
            <a:gs pos="0">
              <a:srgbClr val="FFF200"/>
            </a:gs>
            <a:gs pos="45000">
              <a:srgbClr val="FF7A00"/>
            </a:gs>
            <a:gs pos="70000">
              <a:srgbClr val="FF0300"/>
            </a:gs>
            <a:gs pos="100000">
              <a:srgbClr val="4D0808"/>
            </a:gs>
          </a:gsLst>
          <a:lin ang="2700000" scaled="1"/>
          <a:tileRect/>
        </a:gradFill>
      </dgm:spPr>
      <dgm:t>
        <a:bodyPr/>
        <a:lstStyle/>
        <a:p>
          <a:r>
            <a:rPr lang="en-US" dirty="0" smtClean="0">
              <a:solidFill>
                <a:schemeClr val="accent4">
                  <a:lumMod val="10000"/>
                </a:schemeClr>
              </a:solidFill>
            </a:rPr>
            <a:t>Neglect</a:t>
          </a:r>
          <a:endParaRPr lang="en-US" dirty="0">
            <a:solidFill>
              <a:schemeClr val="accent4">
                <a:lumMod val="10000"/>
              </a:schemeClr>
            </a:solidFill>
          </a:endParaRPr>
        </a:p>
      </dgm:t>
    </dgm:pt>
    <dgm:pt modelId="{502BA1DC-DF88-4FCF-B7F0-E2141AE975B8}" type="parTrans" cxnId="{CF8F2008-4274-44AA-99A1-98DCC9C65DEE}">
      <dgm:prSet/>
      <dgm:spPr/>
      <dgm:t>
        <a:bodyPr/>
        <a:lstStyle/>
        <a:p>
          <a:endParaRPr lang="en-US"/>
        </a:p>
      </dgm:t>
    </dgm:pt>
    <dgm:pt modelId="{758E02C2-A738-44F0-B0BD-7CA0C2A0E9C5}" type="sibTrans" cxnId="{CF8F2008-4274-44AA-99A1-98DCC9C65DEE}">
      <dgm:prSet/>
      <dgm:spPr/>
      <dgm:t>
        <a:bodyPr/>
        <a:lstStyle/>
        <a:p>
          <a:endParaRPr lang="en-US"/>
        </a:p>
      </dgm:t>
    </dgm:pt>
    <dgm:pt modelId="{C88A15DA-297A-40FF-B24C-B75E57A5CD49}">
      <dgm:prSet phldrT="[Text]"/>
      <dgm:spPr>
        <a:solidFill>
          <a:srgbClr val="990000"/>
        </a:solidFill>
      </dgm:spPr>
      <dgm:t>
        <a:bodyPr/>
        <a:lstStyle/>
        <a:p>
          <a:r>
            <a:rPr lang="en-US" dirty="0" smtClean="0"/>
            <a:t>Loyalty</a:t>
          </a:r>
          <a:endParaRPr lang="en-US" dirty="0"/>
        </a:p>
      </dgm:t>
    </dgm:pt>
    <dgm:pt modelId="{A7FB2B94-301F-4D0E-A7CB-22138D23BECA}" type="parTrans" cxnId="{3702E87F-733D-4E05-A7C0-DF3C0EA637F6}">
      <dgm:prSet/>
      <dgm:spPr/>
      <dgm:t>
        <a:bodyPr/>
        <a:lstStyle/>
        <a:p>
          <a:endParaRPr lang="en-US"/>
        </a:p>
      </dgm:t>
    </dgm:pt>
    <dgm:pt modelId="{1856039D-5641-409E-83E8-E31BC576A488}" type="sibTrans" cxnId="{3702E87F-733D-4E05-A7C0-DF3C0EA637F6}">
      <dgm:prSet/>
      <dgm:spPr/>
      <dgm:t>
        <a:bodyPr/>
        <a:lstStyle/>
        <a:p>
          <a:endParaRPr lang="en-US"/>
        </a:p>
      </dgm:t>
    </dgm:pt>
    <dgm:pt modelId="{8A56E0BD-79A2-49DA-A736-439DEC7B3CA4}" type="pres">
      <dgm:prSet presAssocID="{4D8F2C10-224B-43CE-8F98-DDCFBD321F19}" presName="diagram" presStyleCnt="0">
        <dgm:presLayoutVars>
          <dgm:dir/>
          <dgm:resizeHandles val="exact"/>
        </dgm:presLayoutVars>
      </dgm:prSet>
      <dgm:spPr/>
      <dgm:t>
        <a:bodyPr/>
        <a:lstStyle/>
        <a:p>
          <a:endParaRPr lang="en-US"/>
        </a:p>
      </dgm:t>
    </dgm:pt>
    <dgm:pt modelId="{3294429B-E3C9-48CC-AC42-6118909BEAC7}" type="pres">
      <dgm:prSet presAssocID="{D539E448-235A-4D3E-BE77-06059B2B7E4A}" presName="node" presStyleLbl="node1" presStyleIdx="0" presStyleCnt="4">
        <dgm:presLayoutVars>
          <dgm:bulletEnabled val="1"/>
        </dgm:presLayoutVars>
      </dgm:prSet>
      <dgm:spPr/>
      <dgm:t>
        <a:bodyPr/>
        <a:lstStyle/>
        <a:p>
          <a:endParaRPr lang="en-US"/>
        </a:p>
      </dgm:t>
    </dgm:pt>
    <dgm:pt modelId="{091FF2A0-91CB-4BDF-AA38-0A68991DE496}" type="pres">
      <dgm:prSet presAssocID="{DADFE357-D2CC-4AF1-9E5C-872D9185C342}" presName="sibTrans" presStyleCnt="0"/>
      <dgm:spPr/>
    </dgm:pt>
    <dgm:pt modelId="{5CD69D93-7C8B-4F9D-A940-A20D420BB09D}" type="pres">
      <dgm:prSet presAssocID="{8C8D9F2F-DA6C-4A44-8AE6-853CC127730B}" presName="node" presStyleLbl="node1" presStyleIdx="1" presStyleCnt="4">
        <dgm:presLayoutVars>
          <dgm:bulletEnabled val="1"/>
        </dgm:presLayoutVars>
      </dgm:prSet>
      <dgm:spPr/>
      <dgm:t>
        <a:bodyPr/>
        <a:lstStyle/>
        <a:p>
          <a:endParaRPr lang="en-US"/>
        </a:p>
      </dgm:t>
    </dgm:pt>
    <dgm:pt modelId="{D0D30DAF-3285-40E4-A689-C5C2A4099F37}" type="pres">
      <dgm:prSet presAssocID="{0205984B-03A8-4B5A-A6EF-B0B5B5FDD914}" presName="sibTrans" presStyleCnt="0"/>
      <dgm:spPr/>
    </dgm:pt>
    <dgm:pt modelId="{74E47951-4F8B-470D-8CEF-424CB52EFC19}" type="pres">
      <dgm:prSet presAssocID="{91FD04F6-F6CE-4618-B3B8-A6037292C9DA}" presName="node" presStyleLbl="node1" presStyleIdx="2" presStyleCnt="4">
        <dgm:presLayoutVars>
          <dgm:bulletEnabled val="1"/>
        </dgm:presLayoutVars>
      </dgm:prSet>
      <dgm:spPr/>
      <dgm:t>
        <a:bodyPr/>
        <a:lstStyle/>
        <a:p>
          <a:endParaRPr lang="en-US"/>
        </a:p>
      </dgm:t>
    </dgm:pt>
    <dgm:pt modelId="{DD81ADE7-502E-453D-8779-F427BC89CC41}" type="pres">
      <dgm:prSet presAssocID="{758E02C2-A738-44F0-B0BD-7CA0C2A0E9C5}" presName="sibTrans" presStyleCnt="0"/>
      <dgm:spPr/>
    </dgm:pt>
    <dgm:pt modelId="{0BC7E089-99FE-4470-B5C7-C87E14BF4328}" type="pres">
      <dgm:prSet presAssocID="{C88A15DA-297A-40FF-B24C-B75E57A5CD49}" presName="node" presStyleLbl="node1" presStyleIdx="3" presStyleCnt="4">
        <dgm:presLayoutVars>
          <dgm:bulletEnabled val="1"/>
        </dgm:presLayoutVars>
      </dgm:prSet>
      <dgm:spPr/>
      <dgm:t>
        <a:bodyPr/>
        <a:lstStyle/>
        <a:p>
          <a:endParaRPr lang="en-US"/>
        </a:p>
      </dgm:t>
    </dgm:pt>
  </dgm:ptLst>
  <dgm:cxnLst>
    <dgm:cxn modelId="{C4D727DF-764F-4C60-A223-F29732E83BDB}" srcId="{4D8F2C10-224B-43CE-8F98-DDCFBD321F19}" destId="{8C8D9F2F-DA6C-4A44-8AE6-853CC127730B}" srcOrd="1" destOrd="0" parTransId="{DE839E77-2C19-4009-8B00-862DB4263E5C}" sibTransId="{0205984B-03A8-4B5A-A6EF-B0B5B5FDD914}"/>
    <dgm:cxn modelId="{27143A14-C7E8-4664-8256-193FCEAB3857}" type="presOf" srcId="{D539E448-235A-4D3E-BE77-06059B2B7E4A}" destId="{3294429B-E3C9-48CC-AC42-6118909BEAC7}" srcOrd="0" destOrd="0" presId="urn:microsoft.com/office/officeart/2005/8/layout/default#1"/>
    <dgm:cxn modelId="{3702E87F-733D-4E05-A7C0-DF3C0EA637F6}" srcId="{4D8F2C10-224B-43CE-8F98-DDCFBD321F19}" destId="{C88A15DA-297A-40FF-B24C-B75E57A5CD49}" srcOrd="3" destOrd="0" parTransId="{A7FB2B94-301F-4D0E-A7CB-22138D23BECA}" sibTransId="{1856039D-5641-409E-83E8-E31BC576A488}"/>
    <dgm:cxn modelId="{DEA2DEED-629D-4B10-ADB3-090C921DA476}" type="presOf" srcId="{91FD04F6-F6CE-4618-B3B8-A6037292C9DA}" destId="{74E47951-4F8B-470D-8CEF-424CB52EFC19}" srcOrd="0" destOrd="0" presId="urn:microsoft.com/office/officeart/2005/8/layout/default#1"/>
    <dgm:cxn modelId="{44A8BE75-E775-4842-B286-C36A99297897}" type="presOf" srcId="{C88A15DA-297A-40FF-B24C-B75E57A5CD49}" destId="{0BC7E089-99FE-4470-B5C7-C87E14BF4328}" srcOrd="0" destOrd="0" presId="urn:microsoft.com/office/officeart/2005/8/layout/default#1"/>
    <dgm:cxn modelId="{116ED697-5388-46F0-969B-DA05817AB701}" type="presOf" srcId="{4D8F2C10-224B-43CE-8F98-DDCFBD321F19}" destId="{8A56E0BD-79A2-49DA-A736-439DEC7B3CA4}" srcOrd="0" destOrd="0" presId="urn:microsoft.com/office/officeart/2005/8/layout/default#1"/>
    <dgm:cxn modelId="{CF8F2008-4274-44AA-99A1-98DCC9C65DEE}" srcId="{4D8F2C10-224B-43CE-8F98-DDCFBD321F19}" destId="{91FD04F6-F6CE-4618-B3B8-A6037292C9DA}" srcOrd="2" destOrd="0" parTransId="{502BA1DC-DF88-4FCF-B7F0-E2141AE975B8}" sibTransId="{758E02C2-A738-44F0-B0BD-7CA0C2A0E9C5}"/>
    <dgm:cxn modelId="{A37AA0DB-5C76-4944-BCD2-636E3595FE53}" type="presOf" srcId="{8C8D9F2F-DA6C-4A44-8AE6-853CC127730B}" destId="{5CD69D93-7C8B-4F9D-A940-A20D420BB09D}" srcOrd="0" destOrd="0" presId="urn:microsoft.com/office/officeart/2005/8/layout/default#1"/>
    <dgm:cxn modelId="{CB492F0D-B021-44B4-B8AD-78EB2E93EA24}" srcId="{4D8F2C10-224B-43CE-8F98-DDCFBD321F19}" destId="{D539E448-235A-4D3E-BE77-06059B2B7E4A}" srcOrd="0" destOrd="0" parTransId="{010F9F96-CA8B-4569-B7C1-070CBBD054A8}" sibTransId="{DADFE357-D2CC-4AF1-9E5C-872D9185C342}"/>
    <dgm:cxn modelId="{674B63CD-95C0-441E-AF5C-D9195C539A55}" type="presParOf" srcId="{8A56E0BD-79A2-49DA-A736-439DEC7B3CA4}" destId="{3294429B-E3C9-48CC-AC42-6118909BEAC7}" srcOrd="0" destOrd="0" presId="urn:microsoft.com/office/officeart/2005/8/layout/default#1"/>
    <dgm:cxn modelId="{2496B34E-F7B7-4871-99D8-36CBA6B9ABC3}" type="presParOf" srcId="{8A56E0BD-79A2-49DA-A736-439DEC7B3CA4}" destId="{091FF2A0-91CB-4BDF-AA38-0A68991DE496}" srcOrd="1" destOrd="0" presId="urn:microsoft.com/office/officeart/2005/8/layout/default#1"/>
    <dgm:cxn modelId="{01B070DD-3A4A-481E-9DB7-9D476CE4C9AF}" type="presParOf" srcId="{8A56E0BD-79A2-49DA-A736-439DEC7B3CA4}" destId="{5CD69D93-7C8B-4F9D-A940-A20D420BB09D}" srcOrd="2" destOrd="0" presId="urn:microsoft.com/office/officeart/2005/8/layout/default#1"/>
    <dgm:cxn modelId="{83C9D941-62CB-4404-BEA3-D01DBE31B076}" type="presParOf" srcId="{8A56E0BD-79A2-49DA-A736-439DEC7B3CA4}" destId="{D0D30DAF-3285-40E4-A689-C5C2A4099F37}" srcOrd="3" destOrd="0" presId="urn:microsoft.com/office/officeart/2005/8/layout/default#1"/>
    <dgm:cxn modelId="{0CD9ECAA-7803-45E6-8342-3F4EF67C1773}" type="presParOf" srcId="{8A56E0BD-79A2-49DA-A736-439DEC7B3CA4}" destId="{74E47951-4F8B-470D-8CEF-424CB52EFC19}" srcOrd="4" destOrd="0" presId="urn:microsoft.com/office/officeart/2005/8/layout/default#1"/>
    <dgm:cxn modelId="{8D23E777-182E-4F1D-B098-ADE19F05BC5A}" type="presParOf" srcId="{8A56E0BD-79A2-49DA-A736-439DEC7B3CA4}" destId="{DD81ADE7-502E-453D-8779-F427BC89CC41}" srcOrd="5" destOrd="0" presId="urn:microsoft.com/office/officeart/2005/8/layout/default#1"/>
    <dgm:cxn modelId="{ECE249B4-5EE3-4115-A6DA-1C90D19A6DC2}" type="presParOf" srcId="{8A56E0BD-79A2-49DA-A736-439DEC7B3CA4}" destId="{0BC7E089-99FE-4470-B5C7-C87E14BF4328}"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83A6852-98C3-43DE-83C3-8F164A7F00E3}" type="slidenum">
              <a:rPr lang="en-US"/>
              <a:pPr>
                <a:defRPr/>
              </a:pPr>
              <a:t>‹#›</a:t>
            </a:fld>
            <a:endParaRPr lang="en-US"/>
          </a:p>
        </p:txBody>
      </p:sp>
    </p:spTree>
    <p:extLst>
      <p:ext uri="{BB962C8B-B14F-4D97-AF65-F5344CB8AC3E}">
        <p14:creationId xmlns:p14="http://schemas.microsoft.com/office/powerpoint/2010/main" xmlns="" val="375941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7A0376DA-F574-4EFA-B246-BB4C5B2BAB7A}"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r>
              <a:rPr lang="en-US" smtClean="0"/>
              <a:t>The type of work people do and their desire to do that type of work has the strongest correlation with job satisfaction.  </a:t>
            </a:r>
          </a:p>
          <a:p>
            <a:endParaRPr lang="en-US" smtClean="0"/>
          </a:p>
          <a:p>
            <a:r>
              <a:rPr lang="en-US" smtClean="0"/>
              <a:t>There is also a strong link between the social context of the work place and how people view their work. The more they enjoy the social aspects of their job the more satisfied they are with the job.  </a:t>
            </a:r>
          </a:p>
          <a:p>
            <a:endParaRPr lang="en-US" smtClean="0"/>
          </a:p>
          <a:p>
            <a:r>
              <a:rPr lang="en-US" smtClean="0"/>
              <a:t>Pay has an influence on job satisfaction but not as much as one might think.  Typically, once a worker exceeds $40,000 a year pay has limited impact on the level of satisfied workers.   </a:t>
            </a:r>
          </a:p>
          <a:p>
            <a:endParaRPr lang="en-US" smtClean="0"/>
          </a:p>
        </p:txBody>
      </p:sp>
      <p:sp>
        <p:nvSpPr>
          <p:cNvPr id="57347" name="Slide Number Placeholder 3"/>
          <p:cNvSpPr>
            <a:spLocks noGrp="1"/>
          </p:cNvSpPr>
          <p:nvPr>
            <p:ph type="sldNum" sz="quarter" idx="5"/>
          </p:nvPr>
        </p:nvSpPr>
        <p:spPr>
          <a:noFill/>
        </p:spPr>
        <p:txBody>
          <a:bodyPr/>
          <a:lstStyle/>
          <a:p>
            <a:fld id="{7AC2125A-F7AE-4A0E-8F03-12A8C23D18A8}"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r>
              <a:rPr lang="en-US" smtClean="0"/>
              <a:t>When employees are dissatisfied with their jobs they have four basic responses they can utilize.  These options are divided into active and passive choices.  The active options are exit and voice.  If employees select to exit they choose to leave or move in a direction of leaving the organization.  In voice, the employees will work towards active and constructive attempts to improve conditions.  The passive options are neglect and loyalty.  Employees may choose to neglect their work and just allow conditions to worsen, or they may choose to remain loyal to the organization and just wait for change.</a:t>
            </a:r>
          </a:p>
          <a:p>
            <a:endParaRPr lang="en-US" smtClean="0"/>
          </a:p>
        </p:txBody>
      </p:sp>
      <p:sp>
        <p:nvSpPr>
          <p:cNvPr id="59395" name="Slide Number Placeholder 3"/>
          <p:cNvSpPr>
            <a:spLocks noGrp="1"/>
          </p:cNvSpPr>
          <p:nvPr>
            <p:ph type="sldNum" sz="quarter" idx="5"/>
          </p:nvPr>
        </p:nvSpPr>
        <p:spPr>
          <a:noFill/>
        </p:spPr>
        <p:txBody>
          <a:bodyPr/>
          <a:lstStyle/>
          <a:p>
            <a:fld id="{88D90BC8-AFDB-42E8-9142-819BDD4C358C}"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r>
              <a:rPr lang="en-US" smtClean="0"/>
              <a:t>When employees are satisfied with their work there are many positive outcomes in the workplace.  However, the inverse is true as well, if employees are dissatisfied in their work these same job outcomes will be negatively impacted.  </a:t>
            </a:r>
          </a:p>
          <a:p>
            <a:r>
              <a:rPr lang="en-US" smtClean="0"/>
              <a:t/>
            </a:r>
            <a:br>
              <a:rPr lang="en-US" smtClean="0"/>
            </a:br>
            <a:r>
              <a:rPr lang="en-US" smtClean="0"/>
              <a:t>Satisfied workers tend to have stronger performance and are more in tune with the organizations mission and goals.  As a result of that they tend to service customers better which translates into strong customer satisfaction.</a:t>
            </a:r>
          </a:p>
          <a:p>
            <a:endParaRPr lang="en-US" smtClean="0"/>
          </a:p>
          <a:p>
            <a:r>
              <a:rPr lang="en-US" smtClean="0"/>
              <a:t>If a worker is satisfied in their job they will remain in the job for a longer period of time than dissatisfied workers.  However, as we have seen recently workers are willing to stay in jobs where they are not satisfied because the job market is tight due to tough economic conditions.</a:t>
            </a:r>
          </a:p>
          <a:p>
            <a:endParaRPr lang="en-US" smtClean="0"/>
          </a:p>
          <a:p>
            <a:r>
              <a:rPr lang="en-US" smtClean="0"/>
              <a:t>Dissatisfied workers are more likely to cause problems in the workplace by stealing, absenteeism, limiting productivity and other negative work outcomes.</a:t>
            </a:r>
          </a:p>
          <a:p>
            <a:endParaRPr lang="en-US" smtClean="0"/>
          </a:p>
          <a:p>
            <a:endParaRPr lang="en-US" smtClean="0"/>
          </a:p>
        </p:txBody>
      </p:sp>
      <p:sp>
        <p:nvSpPr>
          <p:cNvPr id="61443" name="Slide Number Placeholder 3"/>
          <p:cNvSpPr>
            <a:spLocks noGrp="1"/>
          </p:cNvSpPr>
          <p:nvPr>
            <p:ph type="sldNum" sz="quarter" idx="5"/>
          </p:nvPr>
        </p:nvSpPr>
        <p:spPr>
          <a:noFill/>
        </p:spPr>
        <p:txBody>
          <a:bodyPr/>
          <a:lstStyle/>
          <a:p>
            <a:fld id="{F8E16FF4-CF6F-45AC-BB98-7992EC129631}"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r>
              <a:rPr lang="en-US" smtClean="0"/>
              <a:t>Job satisfaction is not solely a US concept, but much of the research has been done in the US so more research is needed to effectively expand these theories to other cultures.  Workers in western cultures do tend to be more satisfied in their jobs, but this could be due to the fact that western cultures put greater emphasis on emotions and individual happiness than other cultures do.</a:t>
            </a:r>
          </a:p>
          <a:p>
            <a:endParaRPr lang="en-US" smtClean="0"/>
          </a:p>
        </p:txBody>
      </p:sp>
      <p:sp>
        <p:nvSpPr>
          <p:cNvPr id="63491" name="Slide Number Placeholder 3"/>
          <p:cNvSpPr>
            <a:spLocks noGrp="1"/>
          </p:cNvSpPr>
          <p:nvPr>
            <p:ph type="sldNum" sz="quarter" idx="5"/>
          </p:nvPr>
        </p:nvSpPr>
        <p:spPr>
          <a:noFill/>
        </p:spPr>
        <p:txBody>
          <a:bodyPr/>
          <a:lstStyle/>
          <a:p>
            <a:fld id="{BE0D9247-85CD-4FDA-B55C-63649EAC974B}"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r>
              <a:rPr lang="en-US" smtClean="0"/>
              <a:t>Attitudes are important components of the workplace and definitely influence behaviors.  Managers should be aware of job attitudes and their influence on job satisfaction.  The most effective way to do this is to focus on making work challenging and interesting especially at higher level jobs where pay is not enough to satisfy workers.</a:t>
            </a:r>
          </a:p>
          <a:p>
            <a:endParaRPr lang="en-US" smtClean="0"/>
          </a:p>
        </p:txBody>
      </p:sp>
      <p:sp>
        <p:nvSpPr>
          <p:cNvPr id="65539" name="Slide Number Placeholder 3"/>
          <p:cNvSpPr>
            <a:spLocks noGrp="1"/>
          </p:cNvSpPr>
          <p:nvPr>
            <p:ph type="sldNum" sz="quarter" idx="5"/>
          </p:nvPr>
        </p:nvSpPr>
        <p:spPr>
          <a:noFill/>
        </p:spPr>
        <p:txBody>
          <a:bodyPr/>
          <a:lstStyle/>
          <a:p>
            <a:fld id="{49195095-E7ED-41B4-B24D-3C1163D500D9}"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r>
              <a:rPr lang="en-US" smtClean="0"/>
              <a:t>It is important that there are a number of different attitudes about jobs that workers bring to the workplace.  Awareness of these attitudes will be helpful in connecting workers to their job and increasing job satisfaction.  </a:t>
            </a:r>
          </a:p>
          <a:p>
            <a:endParaRPr lang="en-US" smtClean="0"/>
          </a:p>
          <a:p>
            <a:r>
              <a:rPr lang="en-US" smtClean="0"/>
              <a:t>Most employees are satisfied with their jobs in general, but when they are not negative actions can be a result.</a:t>
            </a:r>
          </a:p>
        </p:txBody>
      </p:sp>
      <p:sp>
        <p:nvSpPr>
          <p:cNvPr id="67587" name="Slide Number Placeholder 3"/>
          <p:cNvSpPr>
            <a:spLocks noGrp="1"/>
          </p:cNvSpPr>
          <p:nvPr>
            <p:ph type="sldNum" sz="quarter" idx="5"/>
          </p:nvPr>
        </p:nvSpPr>
        <p:spPr>
          <a:noFill/>
        </p:spPr>
        <p:txBody>
          <a:bodyPr/>
          <a:lstStyle/>
          <a:p>
            <a:fld id="{87CA5C9F-6207-4BAD-BF2F-9EA7618B2171}"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smtClean="0"/>
          </a:p>
        </p:txBody>
      </p:sp>
      <p:sp>
        <p:nvSpPr>
          <p:cNvPr id="69635" name="Slide Number Placeholder 3"/>
          <p:cNvSpPr>
            <a:spLocks noGrp="1"/>
          </p:cNvSpPr>
          <p:nvPr>
            <p:ph type="sldNum" sz="quarter" idx="5"/>
          </p:nvPr>
        </p:nvSpPr>
        <p:spPr>
          <a:noFill/>
        </p:spPr>
        <p:txBody>
          <a:bodyPr/>
          <a:lstStyle/>
          <a:p>
            <a:fld id="{E2B4C2B8-A10C-44FB-93BF-148607A0B1B9}" type="slidenum">
              <a:rPr lang="en-US" smtClean="0">
                <a:cs typeface="Arial" charset="0"/>
              </a:rPr>
              <a:pPr/>
              <a:t>16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F28D998D-A173-4FC7-9D99-E16F16250097}" type="slidenum">
              <a:rPr lang="en-US" smtClean="0">
                <a:cs typeface="Arial" charset="0"/>
              </a:rPr>
              <a:pPr/>
              <a:t>2</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Slide Number Placeholder 3"/>
          <p:cNvSpPr>
            <a:spLocks noGrp="1"/>
          </p:cNvSpPr>
          <p:nvPr>
            <p:ph type="sldNum" sz="quarter" idx="5"/>
          </p:nvPr>
        </p:nvSpPr>
        <p:spPr>
          <a:noFill/>
        </p:spPr>
        <p:txBody>
          <a:bodyPr/>
          <a:lstStyle/>
          <a:p>
            <a:fld id="{8DA42EFF-F830-404B-8056-552D43470C72}"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t>Attitudes are statements that make an evaluation about objects, people or events.  They offer a favorable or unfavorable view that reflect how one feels about something. </a:t>
            </a:r>
          </a:p>
          <a:p>
            <a:endParaRPr lang="en-US" smtClean="0"/>
          </a:p>
        </p:txBody>
      </p:sp>
      <p:sp>
        <p:nvSpPr>
          <p:cNvPr id="45059" name="Slide Number Placeholder 3"/>
          <p:cNvSpPr>
            <a:spLocks noGrp="1"/>
          </p:cNvSpPr>
          <p:nvPr>
            <p:ph type="sldNum" sz="quarter" idx="5"/>
          </p:nvPr>
        </p:nvSpPr>
        <p:spPr>
          <a:noFill/>
        </p:spPr>
        <p:txBody>
          <a:bodyPr/>
          <a:lstStyle/>
          <a:p>
            <a:fld id="{A6209027-C8D9-400E-BA83-A621FED3184A}"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r>
              <a:rPr lang="en-US" smtClean="0"/>
              <a:t>Attitudes are made up of three components.  The cognitive component is composed of the belief in the way things are.  The affective component is the more critical part of the attitude as it is calls upon the emotions or feelings.  The behavioral component describes the intention to behave in a certain way toward someone or something.  These three components work together to aid in our understanding of the complexity of an attitude.  </a:t>
            </a:r>
          </a:p>
          <a:p>
            <a:endParaRPr lang="en-US" smtClean="0"/>
          </a:p>
          <a:p>
            <a:endParaRPr lang="en-US" smtClean="0"/>
          </a:p>
        </p:txBody>
      </p:sp>
      <p:sp>
        <p:nvSpPr>
          <p:cNvPr id="47107" name="Slide Number Placeholder 3"/>
          <p:cNvSpPr>
            <a:spLocks noGrp="1"/>
          </p:cNvSpPr>
          <p:nvPr>
            <p:ph type="sldNum" sz="quarter" idx="5"/>
          </p:nvPr>
        </p:nvSpPr>
        <p:spPr>
          <a:noFill/>
        </p:spPr>
        <p:txBody>
          <a:bodyPr/>
          <a:lstStyle/>
          <a:p>
            <a:fld id="{0968BFD4-0B56-40B9-ABA4-A1860CD97D3E}"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r>
              <a:rPr lang="en-US" smtClean="0"/>
              <a:t>Sometimes we observe people who will change what they say so it doesn’t contradict their behavior.  When attitudes and behaviors don’t line up, individuals will experience cognitive dissonance.  This incongruity is uncomfortable, and individuals will seek to reduce the dissonance to find consistency.    </a:t>
            </a:r>
          </a:p>
          <a:p>
            <a:endParaRPr lang="en-US" smtClean="0"/>
          </a:p>
          <a:p>
            <a:r>
              <a:rPr lang="en-US" smtClean="0"/>
              <a:t>People are willing to live with some discomfort, but the degree to which this is true depends upon the importance of the elements, how much influence the individual has in the situation and the rewards that are available.</a:t>
            </a:r>
          </a:p>
          <a:p>
            <a:endParaRPr lang="en-US" smtClean="0"/>
          </a:p>
          <a:p>
            <a:endParaRPr lang="en-US" smtClean="0"/>
          </a:p>
          <a:p>
            <a:endParaRPr lang="en-US" smtClean="0"/>
          </a:p>
        </p:txBody>
      </p:sp>
      <p:sp>
        <p:nvSpPr>
          <p:cNvPr id="49155" name="Slide Number Placeholder 3"/>
          <p:cNvSpPr>
            <a:spLocks noGrp="1"/>
          </p:cNvSpPr>
          <p:nvPr>
            <p:ph type="sldNum" sz="quarter" idx="5"/>
          </p:nvPr>
        </p:nvSpPr>
        <p:spPr>
          <a:noFill/>
        </p:spPr>
        <p:txBody>
          <a:bodyPr/>
          <a:lstStyle/>
          <a:p>
            <a:fld id="{7657223C-D38B-4CAC-BAA7-C5DDC9C8AAEC}"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r>
              <a:rPr lang="en-US" smtClean="0"/>
              <a:t>Some variables do moderate the relationship between attitude and behavior.   These factors include the importance of the attitude, the correspondence of the attitude to the behavior, the accessibility of the attitude, the existence of social pressures on behavior and the personal and direct experience of the attitude.  </a:t>
            </a:r>
          </a:p>
          <a:p>
            <a:endParaRPr lang="en-US" smtClean="0"/>
          </a:p>
          <a:p>
            <a:r>
              <a:rPr lang="en-US" smtClean="0"/>
              <a:t>These variables will impact the ability to estimate how a certain attitude will predict behavior.</a:t>
            </a:r>
          </a:p>
          <a:p>
            <a:endParaRPr lang="en-US" smtClean="0"/>
          </a:p>
        </p:txBody>
      </p:sp>
      <p:sp>
        <p:nvSpPr>
          <p:cNvPr id="51203" name="Slide Number Placeholder 3"/>
          <p:cNvSpPr>
            <a:spLocks noGrp="1"/>
          </p:cNvSpPr>
          <p:nvPr>
            <p:ph type="sldNum" sz="quarter" idx="5"/>
          </p:nvPr>
        </p:nvSpPr>
        <p:spPr>
          <a:noFill/>
        </p:spPr>
        <p:txBody>
          <a:bodyPr/>
          <a:lstStyle/>
          <a:p>
            <a:fld id="{37B94983-5BD8-4B90-BD4D-367DD7C31163}"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The field of Organizational Behavior focuses on how attitudes will influence the work place.  There are several major job attitudes we will look at throughout the book.  The first is job satisfaction, which is the positive feeling about the job resulting from an evaluation of its characteristics.  The second is job involvement.  Job involvement looks at the degree of psychological identification with the job.  An additional job attitude is psychological empowerment, the belief in the degree of influence over the job, competence in the job and job meaningfulness.</a:t>
            </a:r>
          </a:p>
          <a:p>
            <a:pPr>
              <a:defRPr/>
            </a:pPr>
            <a:endParaRPr lang="en-US" dirty="0" smtClean="0"/>
          </a:p>
          <a:p>
            <a:pPr>
              <a:defRPr/>
            </a:pPr>
            <a:r>
              <a:rPr lang="en-US" dirty="0" smtClean="0"/>
              <a:t>A very important job attitude is organizational commitment or identifying with a particular organization and its goals.  There are three dimensions to this job attitude – affective, continuance commitment and normative.  Organizational commitment has been found to have some relationship to performance and in particular for new employees.  Over the years this may be losing importance as people are tending to be more loyal to their profession than to a given employer.</a:t>
            </a:r>
          </a:p>
          <a:p>
            <a:pPr>
              <a:defRPr/>
            </a:pPr>
            <a:endParaRPr lang="en-US" dirty="0" smtClean="0"/>
          </a:p>
          <a:p>
            <a:pPr>
              <a:defRPr/>
            </a:pPr>
            <a:r>
              <a:rPr lang="en-US" dirty="0" smtClean="0"/>
              <a:t>Employees also respond to how they perceive the organization supports them or POS.   The  more support they believe they are receiving the more positive their job attitude will be.  </a:t>
            </a:r>
          </a:p>
          <a:p>
            <a:pPr>
              <a:defRPr/>
            </a:pPr>
            <a:endParaRPr lang="en-US" dirty="0" smtClean="0"/>
          </a:p>
          <a:p>
            <a:pPr>
              <a:defRPr/>
            </a:pPr>
            <a:r>
              <a:rPr lang="en-US" dirty="0" smtClean="0"/>
              <a:t>An emerging concept is employee engagement, an individual’s involvement with, satisfaction with, and enthusiasm for, the work she does.  Engagement is beginning to be linked to many positive work outcomes.  </a:t>
            </a:r>
          </a:p>
        </p:txBody>
      </p:sp>
      <p:sp>
        <p:nvSpPr>
          <p:cNvPr id="53251" name="Slide Number Placeholder 3"/>
          <p:cNvSpPr>
            <a:spLocks noGrp="1"/>
          </p:cNvSpPr>
          <p:nvPr>
            <p:ph type="sldNum" sz="quarter" idx="5"/>
          </p:nvPr>
        </p:nvSpPr>
        <p:spPr>
          <a:noFill/>
        </p:spPr>
        <p:txBody>
          <a:bodyPr/>
          <a:lstStyle/>
          <a:p>
            <a:fld id="{1BBCA2D5-9A2E-4CEB-BB92-476110AB7BFA}"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r>
              <a:rPr lang="en-US" smtClean="0"/>
              <a:t>Discussing job satisfaction is intuitively a good thing in an organization as it is a concept people understand, and it is important to recognize because of its bottom line impact.  However, job satisfaction is something that is not easy to measure.  </a:t>
            </a:r>
          </a:p>
          <a:p>
            <a:endParaRPr lang="en-US" smtClean="0"/>
          </a:p>
          <a:p>
            <a:r>
              <a:rPr lang="en-US" smtClean="0"/>
              <a:t>One method for measure is the Single Global Rating method.  This method asks one question such as  “How satisfied are you with your job?” and gives options such as extremely satisfied to extremely dissatisfied.  It does not go into the many facets of a job, so it does not help the organization break down where the problems are.</a:t>
            </a:r>
          </a:p>
          <a:p>
            <a:endParaRPr lang="en-US" smtClean="0"/>
          </a:p>
          <a:p>
            <a:r>
              <a:rPr lang="en-US" smtClean="0"/>
              <a:t>The Summation Score Method is more sophisticated in that it asks about the various job components and breaks down how employees are specifically feeling about the different aspects of the job, thus it offers a more comprehensive look at job satisfaction.</a:t>
            </a:r>
          </a:p>
        </p:txBody>
      </p:sp>
      <p:sp>
        <p:nvSpPr>
          <p:cNvPr id="55299" name="Slide Number Placeholder 3"/>
          <p:cNvSpPr>
            <a:spLocks noGrp="1"/>
          </p:cNvSpPr>
          <p:nvPr>
            <p:ph type="sldNum" sz="quarter" idx="5"/>
          </p:nvPr>
        </p:nvSpPr>
        <p:spPr>
          <a:noFill/>
        </p:spPr>
        <p:txBody>
          <a:bodyPr/>
          <a:lstStyle/>
          <a:p>
            <a:fld id="{4E55B70F-C28A-4B0E-89C0-FD43DFBF8901}"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Text Box 5"/>
          <p:cNvSpPr txBox="1">
            <a:spLocks noChangeArrowheads="1"/>
          </p:cNvSpPr>
          <p:nvPr userDrawn="1"/>
        </p:nvSpPr>
        <p:spPr bwMode="auto">
          <a:xfrm>
            <a:off x="2066925" y="6161088"/>
            <a:ext cx="6451600" cy="830262"/>
          </a:xfrm>
          <a:prstGeom prst="rect">
            <a:avLst/>
          </a:prstGeom>
          <a:noFill/>
          <a:ln w="9525">
            <a:noFill/>
            <a:miter lim="800000"/>
            <a:headEnd/>
            <a:tailEnd/>
          </a:ln>
          <a:effectLst/>
        </p:spPr>
        <p:txBody>
          <a:bodyPr>
            <a:spAutoFit/>
          </a:bodyPr>
          <a:lstStyle/>
          <a:p>
            <a:pPr algn="ctr">
              <a:defRPr/>
            </a:pPr>
            <a:endParaRPr lang="en-US" sz="1200" dirty="0">
              <a:solidFill>
                <a:srgbClr val="161616"/>
              </a:solidFill>
              <a:cs typeface="+mn-cs"/>
            </a:endParaRPr>
          </a:p>
          <a:p>
            <a:pPr algn="ctr">
              <a:defRPr/>
            </a:pPr>
            <a:r>
              <a:rPr lang="en-US" sz="1200" dirty="0">
                <a:solidFill>
                  <a:srgbClr val="161616"/>
                </a:solidFill>
                <a:cs typeface="+mn-cs"/>
              </a:rPr>
              <a:t>Copyright ©2012 Pearson Education, Inc. Publishing as Prentice Hall</a:t>
            </a:r>
          </a:p>
          <a:p>
            <a:pPr algn="ctr">
              <a:defRPr/>
            </a:pPr>
            <a:endParaRPr lang="en-US" dirty="0">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7/30/2012</a:t>
            </a:r>
            <a:endParaRPr lang="en-US" dirty="0"/>
          </a:p>
        </p:txBody>
      </p:sp>
      <p:sp>
        <p:nvSpPr>
          <p:cNvPr id="9"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0"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r>
              <a:rPr lang="en-US"/>
              <a:t>2-</a:t>
            </a:r>
            <a:fld id="{CD54E385-5800-497E-A3E6-30174F4708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2-</a:t>
            </a:r>
            <a:fld id="{72B1F070-9F23-491E-A055-A2D6B2AD2B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l">
              <a:defRPr/>
            </a:lvl1pPr>
          </a:lstStyle>
          <a:p>
            <a:pPr>
              <a:defRPr/>
            </a:pPr>
            <a:r>
              <a:rPr lang="en-US"/>
              <a:t>7/30/2012</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2-</a:t>
            </a:r>
            <a:fld id="{FBDB3AAD-5DB1-4085-BE97-1C3F07DE269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r">
              <a:defRPr/>
            </a:pPr>
            <a:r>
              <a:rPr lang="en-US" sz="1600" dirty="0">
                <a:solidFill>
                  <a:srgbClr val="161616"/>
                </a:solidFill>
              </a:rPr>
              <a:t>Copyright ©2012 Pearson Education, Inc. Publishing as Prentice Hall</a:t>
            </a:r>
          </a:p>
        </p:txBody>
      </p:sp>
      <p:sp>
        <p:nvSpPr>
          <p:cNvPr id="5" name="Slide Number Placeholder 13"/>
          <p:cNvSpPr>
            <a:spLocks noGrp="1"/>
          </p:cNvSpPr>
          <p:nvPr>
            <p:ph type="sldNum" sz="quarter" idx="10"/>
          </p:nvPr>
        </p:nvSpPr>
        <p:spPr/>
        <p:txBody>
          <a:bodyPr/>
          <a:lstStyle>
            <a:lvl1pPr>
              <a:defRPr/>
            </a:lvl1pPr>
          </a:lstStyle>
          <a:p>
            <a:pPr>
              <a:defRPr/>
            </a:pPr>
            <a:r>
              <a:rPr lang="en-US"/>
              <a:t>1-</a:t>
            </a:r>
            <a:fld id="{C485CB6F-B7BB-4498-8002-7AA065AA9E1D}" type="slidenum">
              <a:rPr lang="en-US"/>
              <a:pPr>
                <a:defRPr/>
              </a:pPr>
              <a:t>‹#›</a:t>
            </a:fld>
            <a:endParaRPr lang="en-US"/>
          </a:p>
        </p:txBody>
      </p:sp>
    </p:spTree>
    <p:extLst>
      <p:ext uri="{BB962C8B-B14F-4D97-AF65-F5344CB8AC3E}">
        <p14:creationId xmlns:p14="http://schemas.microsoft.com/office/powerpoint/2010/main" xmlns="" val="124748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5D20B2-EDF2-4EE5-B324-FEEDC008B6F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69BB53-CE4C-4D83-A22F-1B87DB31965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55FCC-293D-4D86-9D1E-AA98D30DA26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4458FA-27A8-42DA-98A2-25461570F9B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16BEE6-5EA7-43CD-B81F-DFC4CD4BAFC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8A91B3-2B3D-47CE-B9F0-FCF378CA5D6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7B3FFB-0F18-42E1-872C-E1CFA77BBC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5C9F0DD1-D6EF-4E82-8438-59327725230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2ACF93-C8A1-4BD6-AC8F-B82623B03E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3FBD9A-A3D3-4654-B05C-1B31B581FAF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D8173-43A5-4CEB-A6F5-885B8CF7CC0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85D9B7-0CD8-4D1F-A56A-08A16F05C31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D8BF9F-ED11-4073-893E-A8D9575A06D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DE0E7C-06AE-4D69-9BA5-B1AD5723668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28986-DC39-434B-B2DA-370E6A303E8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FD8E74-A5C2-48B0-9C2A-341A200B2D9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17A210-BC32-4797-96BA-4226EEFA6EC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264C09-DE62-4B5E-88B5-AB851B52CB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lgn="l">
              <a:defRPr/>
            </a:lvl1pPr>
          </a:lstStyle>
          <a:p>
            <a:pPr>
              <a:defRPr/>
            </a:pPr>
            <a:r>
              <a:rPr lang="en-US"/>
              <a:t>7/30/2012</a:t>
            </a:r>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2-</a:t>
            </a:r>
            <a:fld id="{7BE6177C-A5EB-4AA7-B6D1-716F69C0482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91EBCC-0693-4A61-80D8-83C619BC5A2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E91728-5171-46F8-854A-485EEFA7A3A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96EE2-278C-46B7-B181-9E40355B4DD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F34D3F-B9FF-41FF-8699-F95FD19FEC1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74D67-7DCF-4167-AEA4-76C109336F2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7/30/2012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ADFF1-B524-47AE-AB8B-9C50C32A2C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246063" y="1379538"/>
            <a:ext cx="184150" cy="461962"/>
          </a:xfrm>
          <a:prstGeom prst="rect">
            <a:avLst/>
          </a:prstGeom>
          <a:noFill/>
        </p:spPr>
        <p:txBody>
          <a:bodyPr wrap="none">
            <a:spAutoFit/>
          </a:bodyPr>
          <a:lstStyle/>
          <a:p>
            <a:pPr algn="ctr">
              <a:defRPr/>
            </a:pPr>
            <a:endParaRPr lang="en-US" dirty="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lgn="l">
              <a:defRPr/>
            </a:lvl1pPr>
          </a:lstStyle>
          <a:p>
            <a:pPr>
              <a:defRPr/>
            </a:pPr>
            <a:r>
              <a:rPr lang="en-US"/>
              <a:t>7/30/2012</a:t>
            </a:r>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r>
              <a:rPr lang="en-US"/>
              <a:t>2-</a:t>
            </a:r>
            <a:fld id="{ECDADE6E-38B6-4DB7-B6F2-F28180800E36}"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l">
              <a:defRPr/>
            </a:lvl1pPr>
          </a:lstStyle>
          <a:p>
            <a:pPr>
              <a:defRPr/>
            </a:pPr>
            <a:r>
              <a:rPr lang="en-US"/>
              <a:t>7/30/2012</a:t>
            </a: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r>
              <a:rPr lang="en-US"/>
              <a:t>2-</a:t>
            </a:r>
            <a:fld id="{04D403E3-6B07-4D90-AE88-20ECA8CB4B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pPr>
              <a:defRPr/>
            </a:pPr>
            <a:r>
              <a:rPr lang="en-US"/>
              <a:t>7/30/2012</a:t>
            </a: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2-</a:t>
            </a:r>
            <a:fld id="{34B65DAB-F73A-4459-9961-7B60889E9E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l">
              <a:defRPr/>
            </a:lvl1pPr>
          </a:lstStyle>
          <a:p>
            <a:pPr>
              <a:defRPr/>
            </a:pPr>
            <a:r>
              <a:rPr lang="en-US"/>
              <a:t>7/30/2012</a:t>
            </a: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r>
              <a:rPr lang="en-US"/>
              <a:t>2-</a:t>
            </a:r>
            <a:fld id="{22977EAA-78BB-437C-8BC3-09B53EEA92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lgn="l">
              <a:defRPr/>
            </a:lvl1pPr>
          </a:lstStyle>
          <a:p>
            <a:pPr>
              <a:defRPr/>
            </a:pPr>
            <a:r>
              <a:rPr lang="en-US"/>
              <a:t>7/30/2012</a:t>
            </a:r>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2-</a:t>
            </a:r>
            <a:fld id="{3A36DCD6-A9BF-4910-839C-9BF768DBCDD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r" eaLnBrk="1" latinLnBrk="0" hangingPunct="1">
              <a:defRPr kumimoji="0" sz="1400">
                <a:solidFill>
                  <a:schemeClr val="tx2"/>
                </a:solidFill>
                <a:cs typeface="+mn-cs"/>
              </a:defRPr>
            </a:lvl1pPr>
          </a:lstStyle>
          <a:p>
            <a:pPr>
              <a:defRPr/>
            </a:pPr>
            <a:r>
              <a:rPr lang="en-US"/>
              <a:t>7/30/2012</a:t>
            </a:r>
            <a:endParaRPr lang="en-US" dirty="0"/>
          </a:p>
        </p:txBody>
      </p:sp>
      <p:sp>
        <p:nvSpPr>
          <p:cNvPr id="3" name="Footer Placeholder 2"/>
          <p:cNvSpPr>
            <a:spLocks noGrp="1"/>
          </p:cNvSpPr>
          <p:nvPr>
            <p:ph type="ftr" sz="quarter" idx="3"/>
          </p:nvPr>
        </p:nvSpPr>
        <p:spPr>
          <a:xfrm>
            <a:off x="609600" y="6248400"/>
            <a:ext cx="5421313" cy="215900"/>
          </a:xfrm>
          <a:prstGeom prst="rect">
            <a:avLst/>
          </a:prstGeom>
        </p:spPr>
        <p:txBody>
          <a:bodyPr vert="horz" anchor="ctr"/>
          <a:lstStyle>
            <a:lvl1pPr algn="r" eaLnBrk="1" latinLnBrk="0" hangingPunct="1">
              <a:defRPr kumimoji="0" sz="1400">
                <a:solidFill>
                  <a:schemeClr val="tx2"/>
                </a:solidFill>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pPr>
              <a:defRPr/>
            </a:pPr>
            <a:r>
              <a:rPr lang="en-US"/>
              <a:t>2-</a:t>
            </a:r>
            <a:fld id="{0A982EEA-A62C-4897-8CCA-DB773A4FEC9E}" type="slidenum">
              <a:rPr lang="en-US"/>
              <a:pPr>
                <a:defRPr/>
              </a:pPr>
              <a:t>‹#›</a:t>
            </a:fld>
            <a:endParaRPr lang="en-US"/>
          </a:p>
        </p:txBody>
      </p:sp>
      <p:sp>
        <p:nvSpPr>
          <p:cNvPr id="10" name="Text Box 6"/>
          <p:cNvSpPr txBox="1">
            <a:spLocks noChangeArrowheads="1"/>
          </p:cNvSpPr>
          <p:nvPr userDrawn="1"/>
        </p:nvSpPr>
        <p:spPr bwMode="auto">
          <a:xfrm>
            <a:off x="0" y="6218238"/>
            <a:ext cx="4873625" cy="646112"/>
          </a:xfrm>
          <a:prstGeom prst="rect">
            <a:avLst/>
          </a:prstGeom>
          <a:noFill/>
          <a:ln w="9525">
            <a:noFill/>
            <a:miter lim="800000"/>
            <a:headEnd/>
            <a:tailEnd/>
          </a:ln>
          <a:effectLst/>
        </p:spPr>
        <p:txBody>
          <a:bodyPr>
            <a:spAutoFit/>
          </a:bodyPr>
          <a:lstStyle/>
          <a:p>
            <a:pPr algn="ctr">
              <a:defRPr/>
            </a:pPr>
            <a:endParaRPr lang="en-US" sz="1200" dirty="0">
              <a:solidFill>
                <a:srgbClr val="161616"/>
              </a:solidFill>
              <a:cs typeface="+mn-cs"/>
            </a:endParaRPr>
          </a:p>
          <a:p>
            <a:pPr algn="ctr">
              <a:defRPr/>
            </a:pPr>
            <a:r>
              <a:rPr lang="en-US" sz="1200" dirty="0">
                <a:solidFill>
                  <a:srgbClr val="161616"/>
                </a:solidFill>
                <a:cs typeface="+mn-cs"/>
              </a:rPr>
              <a:t>Copyright ©2012 Pearson Education, Inc. Publishing as Prentice Hall</a:t>
            </a:r>
          </a:p>
          <a:p>
            <a:pPr algn="ctr">
              <a:defRPr/>
            </a:pPr>
            <a:endParaRPr lang="en-US" sz="1200" dirty="0">
              <a:cs typeface="+mn-cs"/>
            </a:endParaRPr>
          </a:p>
        </p:txBody>
      </p:sp>
    </p:spTree>
  </p:cSld>
  <p:clrMap bg1="lt1" tx1="dk1" bg2="lt2" tx2="dk2" accent1="accent1" accent2="accent2" accent3="accent3" accent4="accent4" accent5="accent5" accent6="accent6" hlink="hlink" folHlink="folHlink"/>
  <p:sldLayoutIdLst>
    <p:sldLayoutId id="2147483762" r:id="rId1"/>
    <p:sldLayoutId id="2147483738"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10033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en-US"/>
              <a:t>7/30/2012</a:t>
            </a:r>
            <a:endParaRPr lang="en-US" dirty="0"/>
          </a:p>
        </p:txBody>
      </p:sp>
      <p:sp>
        <p:nvSpPr>
          <p:cNvPr id="5" name="Footer Placeholder 4"/>
          <p:cNvSpPr>
            <a:spLocks noGrp="1"/>
          </p:cNvSpPr>
          <p:nvPr>
            <p:ph type="ftr" sz="quarter" idx="3"/>
          </p:nvPr>
        </p:nvSpPr>
        <p:spPr>
          <a:xfrm>
            <a:off x="1763713" y="6356350"/>
            <a:ext cx="5160962"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7532688" y="6356350"/>
            <a:ext cx="1154112"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0BCDC3FC-1AA8-4D78-A16E-A3C0ED36F8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en-US"/>
              <a:t>7/30/2012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6B186504-1C14-4609-B0A8-F4C844FE30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subTitle" idx="4294967295"/>
          </p:nvPr>
        </p:nvSpPr>
        <p:spPr>
          <a:xfrm>
            <a:off x="169863" y="620713"/>
            <a:ext cx="8763000" cy="1604962"/>
          </a:xfrm>
          <a:prstGeom prst="rect">
            <a:avLst/>
          </a:prstGeom>
        </p:spPr>
        <p:txBody>
          <a:bodyPr/>
          <a:lstStyle/>
          <a:p>
            <a:pPr algn="ctr" eaLnBrk="1" hangingPunct="1">
              <a:buFont typeface="Wingdings" pitchFamily="2" charset="2"/>
              <a:buNone/>
              <a:defRPr/>
            </a:pPr>
            <a:r>
              <a:rPr lang="en-US" sz="3200" b="1" dirty="0" smtClean="0">
                <a:solidFill>
                  <a:schemeClr val="accent2">
                    <a:lumMod val="75000"/>
                  </a:schemeClr>
                </a:solidFill>
              </a:rPr>
              <a:t>Organizational Behavior</a:t>
            </a:r>
          </a:p>
          <a:p>
            <a:pPr algn="ctr" eaLnBrk="1" hangingPunct="1">
              <a:buFont typeface="Wingdings" pitchFamily="2" charset="2"/>
              <a:buNone/>
              <a:defRPr/>
            </a:pPr>
            <a:r>
              <a:rPr lang="en-US" sz="3200" b="1" dirty="0" smtClean="0">
                <a:solidFill>
                  <a:schemeClr val="accent2">
                    <a:lumMod val="75000"/>
                  </a:schemeClr>
                </a:solidFill>
              </a:rPr>
              <a:t>MBA-542</a:t>
            </a:r>
            <a:endParaRPr lang="en-US" sz="3200" b="1" dirty="0" smtClean="0">
              <a:solidFill>
                <a:schemeClr val="accent2">
                  <a:lumMod val="75000"/>
                </a:schemeClr>
              </a:solidFill>
            </a:endParaRPr>
          </a:p>
          <a:p>
            <a:pPr algn="ctr" eaLnBrk="1" hangingPunct="1">
              <a:buFont typeface="Wingdings" pitchFamily="2" charset="2"/>
              <a:buNone/>
              <a:defRPr/>
            </a:pPr>
            <a:endParaRPr lang="en-US" sz="3200" b="1" dirty="0" smtClean="0">
              <a:solidFill>
                <a:schemeClr val="accent2">
                  <a:lumMod val="75000"/>
                </a:schemeClr>
              </a:solidFill>
            </a:endParaRPr>
          </a:p>
          <a:p>
            <a:pPr algn="ctr" eaLnBrk="1" hangingPunct="1">
              <a:buFont typeface="Wingdings" pitchFamily="2" charset="2"/>
              <a:buNone/>
              <a:defRPr/>
            </a:pPr>
            <a:r>
              <a:rPr lang="en-US" sz="3200" b="1" dirty="0" smtClean="0">
                <a:solidFill>
                  <a:schemeClr val="accent2">
                    <a:lumMod val="75000"/>
                  </a:schemeClr>
                </a:solidFill>
              </a:rPr>
              <a:t>Instructor: Erlan Bakiev, Ph.D.</a:t>
            </a:r>
          </a:p>
        </p:txBody>
      </p:sp>
      <p:sp>
        <p:nvSpPr>
          <p:cNvPr id="15363" name="Rectangle 6"/>
          <p:cNvSpPr>
            <a:spLocks noGrp="1" noChangeArrowheads="1"/>
          </p:cNvSpPr>
          <p:nvPr>
            <p:ph type="sldNum" sz="quarter" idx="10"/>
          </p:nvPr>
        </p:nvSpPr>
        <p:spPr bwMode="auto">
          <a:xfrm>
            <a:off x="8001000" y="228600"/>
            <a:ext cx="838200" cy="381000"/>
          </a:xfrm>
          <a:noFill/>
          <a:ln>
            <a:miter lim="800000"/>
            <a:headEnd/>
            <a:tailEnd/>
          </a:ln>
        </p:spPr>
        <p:txBody>
          <a:bodyPr wrap="square" lIns="91440" tIns="45720" rIns="91440" bIns="45720" numCol="1" compatLnSpc="1">
            <a:prstTxWarp prst="textNoShape">
              <a:avLst/>
            </a:prstTxWarp>
          </a:bodyPr>
          <a:lstStyle/>
          <a:p>
            <a:r>
              <a:rPr lang="en-US" smtClean="0">
                <a:solidFill>
                  <a:schemeClr val="accent1"/>
                </a:solidFill>
                <a:cs typeface="Arial" charset="0"/>
              </a:rPr>
              <a:t>1-</a:t>
            </a:r>
            <a:fld id="{D42E1726-0D6C-40C8-B2CB-5E051B875353}" type="slidenum">
              <a:rPr lang="en-US" smtClean="0">
                <a:solidFill>
                  <a:schemeClr val="accent1"/>
                </a:solidFill>
                <a:cs typeface="Arial" charset="0"/>
              </a:rPr>
              <a:pPr/>
              <a:t>1</a:t>
            </a:fld>
            <a:endParaRPr lang="en-US" smtClean="0">
              <a:solidFill>
                <a:schemeClr val="accent1"/>
              </a:solidFill>
              <a:cs typeface="Arial" charset="0"/>
            </a:endParaRPr>
          </a:p>
        </p:txBody>
      </p:sp>
      <p:sp>
        <p:nvSpPr>
          <p:cNvPr id="15364" name="Rectangle 6"/>
          <p:cNvSpPr txBox="1">
            <a:spLocks noGrp="1" noChangeArrowheads="1"/>
          </p:cNvSpPr>
          <p:nvPr/>
        </p:nvSpPr>
        <p:spPr bwMode="auto">
          <a:xfrm>
            <a:off x="6934200" y="6245225"/>
            <a:ext cx="2133600" cy="47625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a:defRPr/>
            </a:pPr>
            <a:endParaRPr lang="en-US">
              <a:cs typeface="+mn-cs"/>
            </a:endParaRPr>
          </a:p>
        </p:txBody>
      </p:sp>
    </p:spTree>
    <p:extLst>
      <p:ext uri="{BB962C8B-B14F-4D97-AF65-F5344CB8AC3E}">
        <p14:creationId xmlns:p14="http://schemas.microsoft.com/office/powerpoint/2010/main" xmlns="" val="254682672"/>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228600"/>
            <a:ext cx="8229600" cy="1143000"/>
          </a:xfrm>
        </p:spPr>
        <p:txBody>
          <a:bodyPr/>
          <a:lstStyle/>
          <a:p>
            <a:pPr eaLnBrk="1" hangingPunct="1"/>
            <a:r>
              <a:rPr lang="en-US" smtClean="0"/>
              <a:t>What Causes Job Satisfaction?</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2-</a:t>
            </a:r>
            <a:fld id="{6741F598-1B6B-4DC9-99F0-3662A44CFDBD}" type="slidenum">
              <a:rPr lang="en-US"/>
              <a:pPr>
                <a:defRPr/>
              </a:pPr>
              <a:t>10</a:t>
            </a:fld>
            <a:endParaRPr lang="en-US"/>
          </a:p>
        </p:txBody>
      </p:sp>
      <p:sp>
        <p:nvSpPr>
          <p:cNvPr id="11267" name="Rectangle 3"/>
          <p:cNvSpPr>
            <a:spLocks noGrp="1" noChangeArrowheads="1"/>
          </p:cNvSpPr>
          <p:nvPr>
            <p:ph sz="quarter" idx="1"/>
          </p:nvPr>
        </p:nvSpPr>
        <p:spPr>
          <a:xfrm>
            <a:off x="1219200" y="1600200"/>
            <a:ext cx="7086600" cy="4495800"/>
          </a:xfrm>
        </p:spPr>
        <p:txBody>
          <a:bodyPr>
            <a:normAutofit fontScale="92500" lnSpcReduction="20000"/>
          </a:bodyPr>
          <a:lstStyle/>
          <a:p>
            <a:pPr marL="320040" indent="-320040" eaLnBrk="1" fontAlgn="auto" hangingPunct="1">
              <a:lnSpc>
                <a:spcPct val="90000"/>
              </a:lnSpc>
              <a:spcAft>
                <a:spcPts val="1200"/>
              </a:spcAft>
              <a:buFont typeface="Wingdings"/>
              <a:buChar char=""/>
              <a:defRPr/>
            </a:pPr>
            <a:r>
              <a:rPr lang="en-US" b="1" dirty="0" smtClean="0">
                <a:solidFill>
                  <a:schemeClr val="accent1">
                    <a:lumMod val="50000"/>
                  </a:schemeClr>
                </a:solidFill>
              </a:rPr>
              <a:t>The Work Itself </a:t>
            </a:r>
            <a:r>
              <a:rPr lang="en-US" dirty="0" smtClean="0">
                <a:solidFill>
                  <a:schemeClr val="accent1">
                    <a:lumMod val="50000"/>
                  </a:schemeClr>
                </a:solidFill>
              </a:rPr>
              <a:t>– the strongest correlation with overall satisfaction</a:t>
            </a:r>
          </a:p>
          <a:p>
            <a:pPr marL="320040" indent="-320040" eaLnBrk="1" fontAlgn="auto" hangingPunct="1">
              <a:lnSpc>
                <a:spcPct val="90000"/>
              </a:lnSpc>
              <a:spcAft>
                <a:spcPts val="1200"/>
              </a:spcAft>
              <a:buFont typeface="Wingdings"/>
              <a:buChar char=""/>
              <a:defRPr/>
            </a:pPr>
            <a:r>
              <a:rPr lang="en-US" b="1" dirty="0" smtClean="0">
                <a:solidFill>
                  <a:schemeClr val="accent1">
                    <a:lumMod val="50000"/>
                  </a:schemeClr>
                </a:solidFill>
              </a:rPr>
              <a:t>Social Component </a:t>
            </a:r>
            <a:r>
              <a:rPr lang="en-US" dirty="0">
                <a:solidFill>
                  <a:schemeClr val="accent1">
                    <a:lumMod val="50000"/>
                  </a:schemeClr>
                </a:solidFill>
              </a:rPr>
              <a:t>–</a:t>
            </a:r>
            <a:r>
              <a:rPr lang="en-US" dirty="0" smtClean="0">
                <a:solidFill>
                  <a:schemeClr val="accent1">
                    <a:lumMod val="50000"/>
                  </a:schemeClr>
                </a:solidFill>
              </a:rPr>
              <a:t> there is a strong correlation with how people view the social context of their work</a:t>
            </a:r>
            <a:endParaRPr lang="en-US" b="1" dirty="0" smtClean="0">
              <a:solidFill>
                <a:schemeClr val="accent1">
                  <a:lumMod val="50000"/>
                </a:schemeClr>
              </a:solidFill>
            </a:endParaRPr>
          </a:p>
          <a:p>
            <a:pPr marL="320040" indent="-320040" eaLnBrk="1" fontAlgn="auto" hangingPunct="1">
              <a:lnSpc>
                <a:spcPct val="90000"/>
              </a:lnSpc>
              <a:spcAft>
                <a:spcPts val="1200"/>
              </a:spcAft>
              <a:buFont typeface="Wingdings"/>
              <a:buChar char=""/>
              <a:defRPr/>
            </a:pPr>
            <a:r>
              <a:rPr lang="en-US" b="1" dirty="0" smtClean="0">
                <a:solidFill>
                  <a:schemeClr val="accent1">
                    <a:lumMod val="50000"/>
                  </a:schemeClr>
                </a:solidFill>
              </a:rPr>
              <a:t>Pay</a:t>
            </a:r>
            <a:r>
              <a:rPr lang="en-US" dirty="0" smtClean="0">
                <a:solidFill>
                  <a:schemeClr val="accent1">
                    <a:lumMod val="50000"/>
                  </a:schemeClr>
                </a:solidFill>
              </a:rPr>
              <a:t> – not correlated after individual reaches a level of comfortable living</a:t>
            </a:r>
          </a:p>
          <a:p>
            <a:pPr marL="640080" lvl="1" indent="-274320" eaLnBrk="1" fontAlgn="auto" hangingPunct="1">
              <a:lnSpc>
                <a:spcPct val="90000"/>
              </a:lnSpc>
              <a:spcBef>
                <a:spcPts val="2400"/>
              </a:spcBef>
              <a:spcAft>
                <a:spcPts val="1200"/>
              </a:spcAft>
              <a:buFont typeface="Wingdings 2"/>
              <a:buChar char=""/>
              <a:defRPr/>
            </a:pPr>
            <a:r>
              <a:rPr lang="en-US" sz="2400" dirty="0" smtClean="0">
                <a:solidFill>
                  <a:schemeClr val="accent1">
                    <a:lumMod val="50000"/>
                  </a:schemeClr>
                </a:solidFill>
              </a:rPr>
              <a:t>Advancement</a:t>
            </a:r>
          </a:p>
          <a:p>
            <a:pPr marL="640080" lvl="1" indent="-274320" eaLnBrk="1" fontAlgn="auto" hangingPunct="1">
              <a:lnSpc>
                <a:spcPct val="90000"/>
              </a:lnSpc>
              <a:spcAft>
                <a:spcPts val="1200"/>
              </a:spcAft>
              <a:buFont typeface="Wingdings 2"/>
              <a:buChar char=""/>
              <a:defRPr/>
            </a:pPr>
            <a:r>
              <a:rPr lang="en-US" sz="2400" dirty="0" smtClean="0">
                <a:solidFill>
                  <a:schemeClr val="accent1">
                    <a:lumMod val="50000"/>
                  </a:schemeClr>
                </a:solidFill>
              </a:rPr>
              <a:t>Supervision</a:t>
            </a:r>
          </a:p>
          <a:p>
            <a:pPr marL="640080" lvl="1" indent="-274320" eaLnBrk="1" fontAlgn="auto" hangingPunct="1">
              <a:lnSpc>
                <a:spcPct val="90000"/>
              </a:lnSpc>
              <a:spcAft>
                <a:spcPts val="1200"/>
              </a:spcAft>
              <a:buFont typeface="Wingdings 2"/>
              <a:buChar char=""/>
              <a:defRPr/>
            </a:pPr>
            <a:r>
              <a:rPr lang="en-US" sz="2400" dirty="0" smtClean="0">
                <a:solidFill>
                  <a:schemeClr val="accent1">
                    <a:lumMod val="50000"/>
                  </a:schemeClr>
                </a:solidFill>
              </a:rPr>
              <a:t>Coworkers</a:t>
            </a:r>
          </a:p>
        </p:txBody>
      </p:sp>
      <p:pic>
        <p:nvPicPr>
          <p:cNvPr id="69645" name="Picture 13" descr="C:\Users\Bob Stretch\AppData\Local\Microsoft\Windows\Temporary Internet Files\Content.IE5\K0JS0KIR\MPj04386950000[1].jpg"/>
          <p:cNvPicPr>
            <a:picLocks noChangeAspect="1" noChangeArrowheads="1"/>
          </p:cNvPicPr>
          <p:nvPr/>
        </p:nvPicPr>
        <p:blipFill>
          <a:blip r:embed="rId3" cstate="print"/>
          <a:srcRect/>
          <a:stretch>
            <a:fillRect/>
          </a:stretch>
        </p:blipFill>
        <p:spPr bwMode="auto">
          <a:xfrm>
            <a:off x="5254625" y="4187825"/>
            <a:ext cx="2895600" cy="1922463"/>
          </a:xfrm>
          <a:prstGeom prst="rect">
            <a:avLst/>
          </a:prstGeom>
          <a:noFill/>
          <a:ln w="15875">
            <a:solidFill>
              <a:srgbClr val="161616"/>
            </a:solidFill>
            <a:miter lim="800000"/>
            <a:headEnd/>
            <a:tailEnd/>
          </a:ln>
          <a:effectLst>
            <a:outerShdw dist="76201" dir="8100000" algn="tr" rotWithShape="0">
              <a:srgbClr val="000000">
                <a:alpha val="39999"/>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12775" y="228600"/>
            <a:ext cx="8153400" cy="990600"/>
          </a:xfrm>
        </p:spPr>
        <p:txBody>
          <a:bodyPr/>
          <a:lstStyle/>
          <a:p>
            <a:pPr eaLnBrk="1" hangingPunct="1"/>
            <a:r>
              <a:rPr lang="en-US" sz="3600" smtClean="0"/>
              <a:t>The Consequences of Dissatisfaction</a:t>
            </a:r>
          </a:p>
        </p:txBody>
      </p:sp>
      <p:sp>
        <p:nvSpPr>
          <p:cNvPr id="8" name="Rectangle 6"/>
          <p:cNvSpPr>
            <a:spLocks noGrp="1" noChangeArrowheads="1"/>
          </p:cNvSpPr>
          <p:nvPr>
            <p:ph type="sldNum" sz="quarter" idx="12"/>
          </p:nvPr>
        </p:nvSpPr>
        <p:spPr/>
        <p:txBody>
          <a:bodyPr>
            <a:normAutofit fontScale="85000" lnSpcReduction="20000"/>
          </a:bodyPr>
          <a:lstStyle/>
          <a:p>
            <a:pPr>
              <a:defRPr/>
            </a:pPr>
            <a:r>
              <a:rPr lang="en-US"/>
              <a:t>2-</a:t>
            </a:r>
            <a:fld id="{52A5881B-A569-4890-8626-4517337E6280}" type="slidenum">
              <a:rPr lang="en-US"/>
              <a:pPr>
                <a:defRPr/>
              </a:pPr>
              <a:t>11</a:t>
            </a:fld>
            <a:endParaRPr lang="en-US"/>
          </a:p>
        </p:txBody>
      </p:sp>
      <p:graphicFrame>
        <p:nvGraphicFramePr>
          <p:cNvPr id="7" name="Content Placeholder 6"/>
          <p:cNvGraphicFramePr>
            <a:graphicFrameLocks noGrp="1"/>
          </p:cNvGraphicFramePr>
          <p:nvPr>
            <p:ph sz="quarter" idx="1"/>
          </p:nvPr>
        </p:nvGraphicFramePr>
        <p:xfrm>
          <a:off x="1143000" y="2514600"/>
          <a:ext cx="7297738"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Up-Down Arrow 8"/>
          <p:cNvSpPr/>
          <p:nvPr/>
        </p:nvSpPr>
        <p:spPr bwMode="auto">
          <a:xfrm>
            <a:off x="609600" y="2286000"/>
            <a:ext cx="1066800" cy="3962400"/>
          </a:xfrm>
          <a:prstGeom prst="upDownArrow">
            <a:avLst/>
          </a:prstGeom>
          <a:gradFill rotWithShape="0">
            <a:gsLst>
              <a:gs pos="0">
                <a:srgbClr val="FFF200"/>
              </a:gs>
              <a:gs pos="45000">
                <a:srgbClr val="FF7A00"/>
              </a:gs>
              <a:gs pos="70000">
                <a:srgbClr val="FF0300"/>
              </a:gs>
              <a:gs pos="100000">
                <a:srgbClr val="4D0808"/>
              </a:gs>
            </a:gsLst>
            <a:lin ang="5400000" scaled="0"/>
          </a:gradFill>
          <a:ln w="15875" cap="flat" cmpd="sng" algn="ctr">
            <a:solidFill>
              <a:schemeClr val="accent4">
                <a:lumMod val="10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vert="vert270" wrap="none" anchor="ctr"/>
          <a:lstStyle/>
          <a:p>
            <a:pPr algn="ctr">
              <a:defRPr/>
            </a:pPr>
            <a:r>
              <a:rPr lang="en-US" b="1" dirty="0">
                <a:cs typeface="+mn-cs"/>
              </a:rPr>
              <a:t>Passive to Active</a:t>
            </a:r>
          </a:p>
        </p:txBody>
      </p:sp>
      <p:sp>
        <p:nvSpPr>
          <p:cNvPr id="10" name="Left-Right Arrow 9"/>
          <p:cNvSpPr/>
          <p:nvPr/>
        </p:nvSpPr>
        <p:spPr bwMode="auto">
          <a:xfrm>
            <a:off x="1828800" y="1447800"/>
            <a:ext cx="5943600" cy="990600"/>
          </a:xfrm>
          <a:prstGeom prst="leftRightArrow">
            <a:avLst/>
          </a:prstGeom>
          <a:gradFill flip="none" rotWithShape="1">
            <a:gsLst>
              <a:gs pos="0">
                <a:srgbClr val="FFF200"/>
              </a:gs>
              <a:gs pos="45000">
                <a:srgbClr val="FF7A00"/>
              </a:gs>
              <a:gs pos="70000">
                <a:srgbClr val="FF0300"/>
              </a:gs>
              <a:gs pos="100000">
                <a:srgbClr val="4D0808"/>
              </a:gs>
            </a:gsLst>
            <a:lin ang="0" scaled="1"/>
            <a:tileRect/>
          </a:gradFill>
          <a:ln w="15875" cap="flat" cmpd="sng" algn="ctr">
            <a:solidFill>
              <a:schemeClr val="accent4">
                <a:lumMod val="10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wrap="none" anchor="ctr"/>
          <a:lstStyle/>
          <a:p>
            <a:pPr algn="ctr">
              <a:defRPr/>
            </a:pPr>
            <a:r>
              <a:rPr lang="en-US" b="1" dirty="0">
                <a:cs typeface="+mn-cs"/>
              </a:rPr>
              <a:t>Destructive to Constructive</a:t>
            </a:r>
          </a:p>
        </p:txBody>
      </p:sp>
      <p:pic>
        <p:nvPicPr>
          <p:cNvPr id="70662" name="Picture 6" descr="C:\Users\Bob Stretch\AppData\Local\Microsoft\Windows\Temporary Internet Files\Content.IE5\A7X84Z83\MPj04015670000[1].jpg"/>
          <p:cNvPicPr>
            <a:picLocks noChangeAspect="1" noChangeArrowheads="1"/>
          </p:cNvPicPr>
          <p:nvPr/>
        </p:nvPicPr>
        <p:blipFill>
          <a:blip r:embed="rId8" cstate="print"/>
          <a:srcRect t="35352" r="24378" b="6055"/>
          <a:stretch>
            <a:fillRect/>
          </a:stretch>
        </p:blipFill>
        <p:spPr bwMode="auto">
          <a:xfrm>
            <a:off x="4116388" y="3429000"/>
            <a:ext cx="1270000" cy="1474788"/>
          </a:xfrm>
          <a:prstGeom prst="rect">
            <a:avLst/>
          </a:prstGeom>
          <a:noFill/>
          <a:ln w="15875">
            <a:solidFill>
              <a:schemeClr val="accent4">
                <a:lumMod val="10000"/>
              </a:schemeClr>
            </a:solidFill>
          </a:ln>
          <a:effectLst>
            <a:outerShdw blurRad="50800" dist="635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Content Placeholder 2"/>
          <p:cNvSpPr>
            <a:spLocks noGrp="1"/>
          </p:cNvSpPr>
          <p:nvPr>
            <p:ph sz="quarter" idx="1"/>
          </p:nvPr>
        </p:nvSpPr>
        <p:spPr>
          <a:xfrm>
            <a:off x="1460500" y="1531938"/>
            <a:ext cx="7305675" cy="44958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Better job and organizational performance</a:t>
            </a:r>
          </a:p>
          <a:p>
            <a:pPr marL="320040" indent="-320040" eaLnBrk="1" fontAlgn="auto" hangingPunct="1">
              <a:spcAft>
                <a:spcPts val="0"/>
              </a:spcAft>
              <a:buFont typeface="Wingdings"/>
              <a:buChar char=""/>
              <a:defRPr/>
            </a:pPr>
            <a:r>
              <a:rPr lang="en-US" dirty="0" smtClean="0">
                <a:solidFill>
                  <a:schemeClr val="accent2">
                    <a:lumMod val="50000"/>
                  </a:schemeClr>
                </a:solidFill>
              </a:rPr>
              <a:t>Better organizational citizenship behaviors </a:t>
            </a:r>
          </a:p>
          <a:p>
            <a:pPr lvl="2" eaLnBrk="1" fontAlgn="auto" hangingPunct="1">
              <a:spcAft>
                <a:spcPts val="0"/>
              </a:spcAft>
              <a:buFont typeface="Wingdings"/>
              <a:buChar char=""/>
              <a:defRPr/>
            </a:pPr>
            <a:r>
              <a:rPr lang="en-US" dirty="0" smtClean="0">
                <a:solidFill>
                  <a:schemeClr val="accent2">
                    <a:lumMod val="50000"/>
                  </a:schemeClr>
                </a:solidFill>
              </a:rPr>
              <a:t>(OCB – Discretionary behaviors that contribute to organizational effectiveness but are not part of employees’ formal job description)</a:t>
            </a:r>
          </a:p>
          <a:p>
            <a:pPr marL="320040" indent="-320040" eaLnBrk="1" fontAlgn="auto" hangingPunct="1">
              <a:spcAft>
                <a:spcPts val="0"/>
              </a:spcAft>
              <a:buFont typeface="Wingdings"/>
              <a:buChar char=""/>
              <a:defRPr/>
            </a:pPr>
            <a:r>
              <a:rPr lang="en-US" dirty="0" smtClean="0">
                <a:solidFill>
                  <a:schemeClr val="accent2">
                    <a:lumMod val="50000"/>
                  </a:schemeClr>
                </a:solidFill>
              </a:rPr>
              <a:t>Greater levels of customer satisfaction</a:t>
            </a:r>
          </a:p>
          <a:p>
            <a:pPr marL="320040" indent="-320040" eaLnBrk="1" fontAlgn="auto" hangingPunct="1">
              <a:spcAft>
                <a:spcPts val="0"/>
              </a:spcAft>
              <a:buFont typeface="Wingdings"/>
              <a:buChar char=""/>
              <a:defRPr/>
            </a:pPr>
            <a:r>
              <a:rPr lang="en-US" dirty="0" smtClean="0">
                <a:solidFill>
                  <a:schemeClr val="accent2">
                    <a:lumMod val="50000"/>
                  </a:schemeClr>
                </a:solidFill>
              </a:rPr>
              <a:t>Generally lower absenteeism and turnover</a:t>
            </a:r>
          </a:p>
          <a:p>
            <a:pPr marL="320040" indent="-320040" eaLnBrk="1" fontAlgn="auto" hangingPunct="1">
              <a:spcAft>
                <a:spcPts val="0"/>
              </a:spcAft>
              <a:buFont typeface="Wingdings"/>
              <a:buChar char=""/>
              <a:defRPr/>
            </a:pPr>
            <a:r>
              <a:rPr lang="en-US" dirty="0" smtClean="0">
                <a:solidFill>
                  <a:schemeClr val="accent2">
                    <a:lumMod val="50000"/>
                  </a:schemeClr>
                </a:solidFill>
              </a:rPr>
              <a:t>Decreased instances of workplace deviance</a:t>
            </a:r>
          </a:p>
        </p:txBody>
      </p:sp>
      <p:sp>
        <p:nvSpPr>
          <p:cNvPr id="60418" name="Title 1"/>
          <p:cNvSpPr>
            <a:spLocks noGrp="1"/>
          </p:cNvSpPr>
          <p:nvPr>
            <p:ph type="title"/>
          </p:nvPr>
        </p:nvSpPr>
        <p:spPr/>
        <p:txBody>
          <a:bodyPr/>
          <a:lstStyle/>
          <a:p>
            <a:pPr eaLnBrk="1" hangingPunct="1"/>
            <a:r>
              <a:rPr lang="en-US" smtClean="0"/>
              <a:t>The Benefits of Satisfaction</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21B0BEA6-CF90-4453-A3DD-3DC513E9CA57}" type="slidenum">
              <a:rPr lang="en-US"/>
              <a:pPr>
                <a:defRPr/>
              </a:pPr>
              <a:t>12</a:t>
            </a:fld>
            <a:endParaRPr lang="en-US"/>
          </a:p>
        </p:txBody>
      </p:sp>
      <p:pic>
        <p:nvPicPr>
          <p:cNvPr id="10" name="Picture 9" descr="C:\Users\Bob Stretch\AppData\Local\Microsoft\Windows\Temporary Internet Files\Content.IE5\SEQ5QILQ\MPj03415130000[1].jpg"/>
          <p:cNvPicPr>
            <a:picLocks noChangeAspect="1" noChangeArrowheads="1"/>
          </p:cNvPicPr>
          <p:nvPr/>
        </p:nvPicPr>
        <p:blipFill>
          <a:blip r:embed="rId3" cstate="print"/>
          <a:srcRect/>
          <a:stretch>
            <a:fillRect/>
          </a:stretch>
        </p:blipFill>
        <p:spPr bwMode="auto">
          <a:xfrm>
            <a:off x="169863" y="1608138"/>
            <a:ext cx="1290637" cy="43434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12775" y="228600"/>
            <a:ext cx="8153400" cy="990600"/>
          </a:xfrm>
        </p:spPr>
        <p:txBody>
          <a:bodyPr/>
          <a:lstStyle/>
          <a:p>
            <a:pPr eaLnBrk="1" hangingPunct="1"/>
            <a:r>
              <a:rPr lang="en-US" sz="3600" smtClean="0"/>
              <a:t>Global Implications</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2-</a:t>
            </a:r>
            <a:fld id="{C82868D0-97CC-4935-8F88-D04F502F3369}" type="slidenum">
              <a:rPr lang="en-US"/>
              <a:pPr>
                <a:defRPr/>
              </a:pPr>
              <a:t>13</a:t>
            </a:fld>
            <a:endParaRPr lang="en-US"/>
          </a:p>
        </p:txBody>
      </p:sp>
      <p:sp>
        <p:nvSpPr>
          <p:cNvPr id="20484" name="Rectangle 3"/>
          <p:cNvSpPr>
            <a:spLocks noGrp="1" noChangeArrowheads="1"/>
          </p:cNvSpPr>
          <p:nvPr>
            <p:ph sz="quarter" idx="1"/>
          </p:nvPr>
        </p:nvSpPr>
        <p:spPr>
          <a:xfrm>
            <a:off x="0" y="1911350"/>
            <a:ext cx="3584575" cy="4325938"/>
          </a:xfrm>
        </p:spPr>
        <p:txBody>
          <a:bodyPr>
            <a:normAutofit fontScale="85000" lnSpcReduction="20000"/>
          </a:bodyPr>
          <a:lstStyle/>
          <a:p>
            <a:pPr marL="463550" indent="-463550" eaLnBrk="1" fontAlgn="auto" hangingPunct="1">
              <a:spcAft>
                <a:spcPts val="0"/>
              </a:spcAft>
              <a:buFontTx/>
              <a:buNone/>
              <a:defRPr/>
            </a:pPr>
            <a:r>
              <a:rPr lang="en-US" b="1" dirty="0" smtClean="0">
                <a:solidFill>
                  <a:schemeClr val="accent1">
                    <a:lumMod val="50000"/>
                  </a:schemeClr>
                </a:solidFill>
              </a:rPr>
              <a:t>Is job satisfaction a U.S. concept?</a:t>
            </a:r>
            <a:endParaRPr lang="en-US" dirty="0" smtClean="0">
              <a:solidFill>
                <a:schemeClr val="accent1">
                  <a:lumMod val="50000"/>
                </a:schemeClr>
              </a:solidFill>
            </a:endParaRPr>
          </a:p>
          <a:p>
            <a:pPr marL="863600" lvl="1" indent="-463550" eaLnBrk="1" fontAlgn="auto" hangingPunct="1">
              <a:spcAft>
                <a:spcPts val="0"/>
              </a:spcAft>
              <a:buFont typeface="Wingdings 2"/>
              <a:buChar char=""/>
              <a:defRPr/>
            </a:pPr>
            <a:r>
              <a:rPr lang="en-US" sz="2400" dirty="0" smtClean="0">
                <a:solidFill>
                  <a:schemeClr val="accent1">
                    <a:lumMod val="50000"/>
                  </a:schemeClr>
                </a:solidFill>
              </a:rPr>
              <a:t>Cross-cultural differences do exist but job satisfaction seems to be a global concern</a:t>
            </a:r>
          </a:p>
          <a:p>
            <a:pPr marL="0" indent="0" eaLnBrk="1" fontAlgn="auto" hangingPunct="1">
              <a:spcBef>
                <a:spcPts val="1800"/>
              </a:spcBef>
              <a:spcAft>
                <a:spcPts val="0"/>
              </a:spcAft>
              <a:buFontTx/>
              <a:buNone/>
              <a:defRPr/>
            </a:pPr>
            <a:r>
              <a:rPr lang="en-US" b="1" dirty="0" smtClean="0">
                <a:solidFill>
                  <a:schemeClr val="accent1">
                    <a:lumMod val="50000"/>
                  </a:schemeClr>
                </a:solidFill>
              </a:rPr>
              <a:t>Are employees in Western cultures more satisfied with their jobs?</a:t>
            </a:r>
            <a:endParaRPr lang="en-US" dirty="0" smtClean="0">
              <a:solidFill>
                <a:schemeClr val="accent1">
                  <a:lumMod val="50000"/>
                </a:schemeClr>
              </a:solidFill>
            </a:endParaRPr>
          </a:p>
          <a:p>
            <a:pPr marL="863600" lvl="1" indent="-463550" eaLnBrk="1" fontAlgn="auto" hangingPunct="1">
              <a:spcAft>
                <a:spcPts val="0"/>
              </a:spcAft>
              <a:buFont typeface="Wingdings 2"/>
              <a:buChar char=""/>
              <a:defRPr/>
            </a:pPr>
            <a:r>
              <a:rPr lang="en-US" sz="2400" dirty="0" smtClean="0">
                <a:solidFill>
                  <a:schemeClr val="accent1">
                    <a:lumMod val="50000"/>
                  </a:schemeClr>
                </a:solidFill>
              </a:rPr>
              <a:t>Yes, but that may be due to the greater value Westerners put on positive emotions and happiness.</a:t>
            </a:r>
          </a:p>
        </p:txBody>
      </p:sp>
      <p:pic>
        <p:nvPicPr>
          <p:cNvPr id="62468" name="Picture 8" descr="C:\Users\Bob Stretch\AppData\Local\Microsoft\Windows\Temporary Internet Files\Content.IE5\A7X84Z83\MPj0433092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18250" y="0"/>
            <a:ext cx="2487613" cy="2019300"/>
          </a:xfrm>
          <a:prstGeom prst="rect">
            <a:avLst/>
          </a:prstGeom>
          <a:noFill/>
          <a:ln w="9525">
            <a:noFill/>
            <a:miter lim="800000"/>
            <a:headEnd/>
            <a:tailEnd/>
          </a:ln>
        </p:spPr>
      </p:pic>
      <p:pic>
        <p:nvPicPr>
          <p:cNvPr id="62469" name="Picture 7" descr="AAJFGVG0"/>
          <p:cNvPicPr>
            <a:picLocks noChangeAspect="1" noChangeArrowheads="1"/>
          </p:cNvPicPr>
          <p:nvPr/>
        </p:nvPicPr>
        <p:blipFill>
          <a:blip r:embed="rId4" cstate="print"/>
          <a:srcRect/>
          <a:stretch>
            <a:fillRect/>
          </a:stretch>
        </p:blipFill>
        <p:spPr bwMode="auto">
          <a:xfrm>
            <a:off x="3586163" y="1911350"/>
            <a:ext cx="5407025" cy="418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12775" y="228600"/>
            <a:ext cx="8153400" cy="990600"/>
          </a:xfrm>
        </p:spPr>
        <p:txBody>
          <a:bodyPr/>
          <a:lstStyle/>
          <a:p>
            <a:pPr eaLnBrk="1" hangingPunct="1"/>
            <a:r>
              <a:rPr lang="en-US" smtClean="0"/>
              <a:t>Implications for Managers</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D5DDAD0E-BC20-47F9-B8F0-E27825B0113D}" type="slidenum">
              <a:rPr lang="en-US"/>
              <a:pPr>
                <a:defRPr/>
              </a:pPr>
              <a:t>14</a:t>
            </a:fld>
            <a:endParaRPr lang="en-US"/>
          </a:p>
        </p:txBody>
      </p:sp>
      <p:sp>
        <p:nvSpPr>
          <p:cNvPr id="15363" name="Rectangle 3"/>
          <p:cNvSpPr>
            <a:spLocks noGrp="1" noChangeArrowheads="1"/>
          </p:cNvSpPr>
          <p:nvPr>
            <p:ph sz="quarter" idx="1"/>
          </p:nvPr>
        </p:nvSpPr>
        <p:spPr>
          <a:xfrm>
            <a:off x="685800" y="1524000"/>
            <a:ext cx="7772400" cy="4572000"/>
          </a:xfrm>
        </p:spPr>
        <p:txBody>
          <a:bodyPr>
            <a:normAutofit lnSpcReduction="10000"/>
          </a:bodyPr>
          <a:lstStyle/>
          <a:p>
            <a:pPr marL="4763" lvl="1" indent="-4763" algn="ctr" eaLnBrk="1" fontAlgn="auto" hangingPunct="1">
              <a:spcAft>
                <a:spcPts val="1800"/>
              </a:spcAft>
              <a:buFont typeface="Wingdings" pitchFamily="2" charset="2"/>
              <a:buNone/>
              <a:defRPr/>
            </a:pPr>
            <a:r>
              <a:rPr lang="en-US" sz="3200" dirty="0" smtClean="0">
                <a:solidFill>
                  <a:schemeClr val="accent2">
                    <a:lumMod val="50000"/>
                  </a:schemeClr>
                </a:solidFill>
              </a:rPr>
              <a:t>Employee attitudes give warnings of potential problems and influence behavior</a:t>
            </a:r>
          </a:p>
          <a:p>
            <a:pPr marL="320040" indent="-320040" eaLnBrk="1" fontAlgn="auto" hangingPunct="1">
              <a:spcAft>
                <a:spcPts val="0"/>
              </a:spcAft>
              <a:buFont typeface="Wingdings"/>
              <a:buChar char=""/>
              <a:defRPr/>
            </a:pPr>
            <a:r>
              <a:rPr lang="en-US" sz="2400" dirty="0" smtClean="0">
                <a:solidFill>
                  <a:schemeClr val="accent2">
                    <a:lumMod val="50000"/>
                  </a:schemeClr>
                </a:solidFill>
              </a:rPr>
              <a:t>Satisfied and committed employees exhibit behaviors that increase organizational outcomes</a:t>
            </a:r>
          </a:p>
          <a:p>
            <a:pPr marL="320040" indent="-320040" eaLnBrk="1" fontAlgn="auto" hangingPunct="1">
              <a:spcAft>
                <a:spcPts val="0"/>
              </a:spcAft>
              <a:buFont typeface="Wingdings"/>
              <a:buChar char=""/>
              <a:defRPr/>
            </a:pPr>
            <a:r>
              <a:rPr lang="en-US" sz="2400" dirty="0" smtClean="0">
                <a:solidFill>
                  <a:schemeClr val="accent2">
                    <a:lumMod val="50000"/>
                  </a:schemeClr>
                </a:solidFill>
              </a:rPr>
              <a:t>Managers must measure job attitudes in order to improve them</a:t>
            </a:r>
          </a:p>
          <a:p>
            <a:pPr marL="320040" indent="-320040" eaLnBrk="1" fontAlgn="auto" hangingPunct="1">
              <a:spcAft>
                <a:spcPts val="0"/>
              </a:spcAft>
              <a:buFont typeface="Wingdings"/>
              <a:buChar char=""/>
              <a:defRPr/>
            </a:pPr>
            <a:r>
              <a:rPr lang="en-US" sz="2400" dirty="0" smtClean="0">
                <a:solidFill>
                  <a:schemeClr val="accent2">
                    <a:lumMod val="50000"/>
                  </a:schemeClr>
                </a:solidFill>
              </a:rPr>
              <a:t>Most important elements a manager can focus on are the intrinsic parts of the job:  making the work challenging and interesting</a:t>
            </a:r>
          </a:p>
          <a:p>
            <a:pPr marL="320040" indent="-320040" eaLnBrk="1" fontAlgn="auto" hangingPunct="1">
              <a:spcAft>
                <a:spcPts val="0"/>
              </a:spcAft>
              <a:buFont typeface="Wingdings"/>
              <a:buChar char=""/>
              <a:defRPr/>
            </a:pPr>
            <a:r>
              <a:rPr lang="en-US" sz="2400" dirty="0" smtClean="0">
                <a:solidFill>
                  <a:schemeClr val="accent2">
                    <a:lumMod val="50000"/>
                  </a:schemeClr>
                </a:solidFill>
              </a:rPr>
              <a:t>High pay is not enough to create satisfaction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pPr eaLnBrk="1" hangingPunct="1"/>
            <a:r>
              <a:rPr lang="en-US" smtClean="0"/>
              <a:t>Keep in Mind…</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50D72AF3-8BDD-4C5C-B0AD-DD707DEE03B6}" type="slidenum">
              <a:rPr lang="en-US"/>
              <a:pPr>
                <a:defRPr/>
              </a:pPr>
              <a:t>15</a:t>
            </a:fld>
            <a:endParaRPr lang="en-US"/>
          </a:p>
        </p:txBody>
      </p:sp>
      <p:sp>
        <p:nvSpPr>
          <p:cNvPr id="16387" name="Content Placeholder 2"/>
          <p:cNvSpPr>
            <a:spLocks noGrp="1"/>
          </p:cNvSpPr>
          <p:nvPr>
            <p:ph sz="quarter" idx="1"/>
          </p:nvPr>
        </p:nvSpPr>
        <p:spPr>
          <a:xfrm>
            <a:off x="838200" y="1600200"/>
            <a:ext cx="7907338" cy="44958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Individuals have many kinds of attitudes about their job.  </a:t>
            </a:r>
          </a:p>
          <a:p>
            <a:pPr marL="320040" indent="-320040" eaLnBrk="1" fontAlgn="auto" hangingPunct="1">
              <a:spcAft>
                <a:spcPts val="0"/>
              </a:spcAft>
              <a:buFont typeface="Wingdings"/>
              <a:buChar char=""/>
              <a:defRPr/>
            </a:pPr>
            <a:r>
              <a:rPr lang="en-US" dirty="0" smtClean="0">
                <a:solidFill>
                  <a:schemeClr val="accent2">
                    <a:lumMod val="50000"/>
                  </a:schemeClr>
                </a:solidFill>
              </a:rPr>
              <a:t>Job satisfaction is related to organizational effectiveness.</a:t>
            </a:r>
          </a:p>
          <a:p>
            <a:pPr marL="320040" indent="-320040" eaLnBrk="1" fontAlgn="auto" hangingPunct="1">
              <a:spcAft>
                <a:spcPts val="0"/>
              </a:spcAft>
              <a:buFont typeface="Wingdings"/>
              <a:buChar char=""/>
              <a:defRPr/>
            </a:pPr>
            <a:r>
              <a:rPr lang="en-US" dirty="0" smtClean="0">
                <a:solidFill>
                  <a:schemeClr val="accent2">
                    <a:lumMod val="50000"/>
                  </a:schemeClr>
                </a:solidFill>
              </a:rPr>
              <a:t>Most employees are satisfied with their jobs, but when they are not, a host of actions in response to the satisfaction might be expected.</a:t>
            </a:r>
          </a:p>
          <a:p>
            <a:pPr marL="320040" indent="-320040" eaLnBrk="1" fontAlgn="auto" hangingPunct="1">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12775" y="228600"/>
            <a:ext cx="8153400" cy="990600"/>
          </a:xfrm>
        </p:spPr>
        <p:txBody>
          <a:bodyPr/>
          <a:lstStyle/>
          <a:p>
            <a:pPr eaLnBrk="1" hangingPunct="1"/>
            <a:r>
              <a:rPr lang="en-US" smtClean="0"/>
              <a:t>Summary</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C83F4CE2-F5E2-46FE-B4E0-CA95951FC520}" type="slidenum">
              <a:rPr lang="en-US"/>
              <a:pPr>
                <a:defRPr/>
              </a:pPr>
              <a:t>16</a:t>
            </a:fld>
            <a:endParaRPr lang="en-US"/>
          </a:p>
        </p:txBody>
      </p:sp>
      <p:sp>
        <p:nvSpPr>
          <p:cNvPr id="17411" name="Rectangle 3"/>
          <p:cNvSpPr>
            <a:spLocks noGrp="1" noChangeArrowheads="1"/>
          </p:cNvSpPr>
          <p:nvPr>
            <p:ph sz="quarter" idx="1"/>
          </p:nvPr>
        </p:nvSpPr>
        <p:spPr>
          <a:xfrm>
            <a:off x="914400" y="1600200"/>
            <a:ext cx="7620000" cy="4495800"/>
          </a:xfrm>
        </p:spPr>
        <p:txBody>
          <a:bodyPr>
            <a:normAutofit/>
          </a:bodyPr>
          <a:lstStyle/>
          <a:p>
            <a:pPr marL="609600" indent="-609600" eaLnBrk="1" fontAlgn="auto" hangingPunct="1">
              <a:lnSpc>
                <a:spcPct val="90000"/>
              </a:lnSpc>
              <a:spcAft>
                <a:spcPts val="0"/>
              </a:spcAft>
              <a:buFontTx/>
              <a:buAutoNum type="arabicPeriod"/>
              <a:defRPr/>
            </a:pPr>
            <a:r>
              <a:rPr lang="en-US" sz="2400" dirty="0" smtClean="0">
                <a:solidFill>
                  <a:schemeClr val="accent2">
                    <a:lumMod val="50000"/>
                  </a:schemeClr>
                </a:solidFill>
              </a:rPr>
              <a:t>Contrasted the three components of an attitude. </a:t>
            </a:r>
          </a:p>
          <a:p>
            <a:pPr marL="609600" indent="-609600" eaLnBrk="1" fontAlgn="auto" hangingPunct="1">
              <a:lnSpc>
                <a:spcPct val="90000"/>
              </a:lnSpc>
              <a:spcAft>
                <a:spcPts val="0"/>
              </a:spcAft>
              <a:buFontTx/>
              <a:buAutoNum type="arabicPeriod"/>
              <a:defRPr/>
            </a:pPr>
            <a:r>
              <a:rPr lang="en-US" sz="2400" dirty="0" smtClean="0">
                <a:solidFill>
                  <a:schemeClr val="accent2">
                    <a:lumMod val="50000"/>
                  </a:schemeClr>
                </a:solidFill>
              </a:rPr>
              <a:t>Summarized the relationship between attitudes and behavior.</a:t>
            </a:r>
          </a:p>
          <a:p>
            <a:pPr marL="609600" indent="-609600" eaLnBrk="1" fontAlgn="auto" hangingPunct="1">
              <a:lnSpc>
                <a:spcPct val="90000"/>
              </a:lnSpc>
              <a:spcAft>
                <a:spcPts val="0"/>
              </a:spcAft>
              <a:buFontTx/>
              <a:buAutoNum type="arabicPeriod"/>
              <a:defRPr/>
            </a:pPr>
            <a:r>
              <a:rPr lang="en-US" sz="2400" dirty="0" smtClean="0">
                <a:solidFill>
                  <a:schemeClr val="accent2">
                    <a:lumMod val="50000"/>
                  </a:schemeClr>
                </a:solidFill>
              </a:rPr>
              <a:t>Compared and contrasted the major job attitudes.</a:t>
            </a:r>
          </a:p>
          <a:p>
            <a:pPr marL="609600" indent="-609600" eaLnBrk="1" fontAlgn="auto" hangingPunct="1">
              <a:lnSpc>
                <a:spcPct val="90000"/>
              </a:lnSpc>
              <a:spcAft>
                <a:spcPts val="0"/>
              </a:spcAft>
              <a:buFontTx/>
              <a:buAutoNum type="arabicPeriod"/>
              <a:defRPr/>
            </a:pPr>
            <a:r>
              <a:rPr lang="en-US" sz="2400" dirty="0" smtClean="0">
                <a:solidFill>
                  <a:schemeClr val="accent2">
                    <a:lumMod val="50000"/>
                  </a:schemeClr>
                </a:solidFill>
              </a:rPr>
              <a:t>Defined job satisfaction and showed how we can measure it.</a:t>
            </a:r>
          </a:p>
          <a:p>
            <a:pPr marL="609600" indent="-609600" eaLnBrk="1" fontAlgn="auto" hangingPunct="1">
              <a:lnSpc>
                <a:spcPct val="90000"/>
              </a:lnSpc>
              <a:spcAft>
                <a:spcPts val="0"/>
              </a:spcAft>
              <a:buFontTx/>
              <a:buAutoNum type="arabicPeriod"/>
              <a:defRPr/>
            </a:pPr>
            <a:r>
              <a:rPr lang="en-US" sz="2400" dirty="0" smtClean="0">
                <a:solidFill>
                  <a:schemeClr val="accent2">
                    <a:lumMod val="50000"/>
                  </a:schemeClr>
                </a:solidFill>
              </a:rPr>
              <a:t>Summarized the main causes of job satisfaction.</a:t>
            </a:r>
          </a:p>
          <a:p>
            <a:pPr marL="609600" indent="-609600" eaLnBrk="1" fontAlgn="auto" hangingPunct="1">
              <a:lnSpc>
                <a:spcPct val="90000"/>
              </a:lnSpc>
              <a:spcAft>
                <a:spcPts val="0"/>
              </a:spcAft>
              <a:buFontTx/>
              <a:buAutoNum type="arabicPeriod"/>
              <a:defRPr/>
            </a:pPr>
            <a:r>
              <a:rPr lang="en-US" sz="2400" dirty="0" smtClean="0">
                <a:solidFill>
                  <a:schemeClr val="accent2">
                    <a:lumMod val="50000"/>
                  </a:schemeClr>
                </a:solidFill>
              </a:rPr>
              <a:t>Showed that job satisfaction is a relevant concept in countries other than the United States.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a:xfrm>
            <a:off x="457200" y="3352800"/>
            <a:ext cx="8229600" cy="2743200"/>
          </a:xfrm>
        </p:spPr>
        <p:txBody>
          <a:bodyPr/>
          <a:lstStyle/>
          <a:p>
            <a:pPr eaLnBrk="1" fontAlgn="auto" hangingPunct="1">
              <a:spcAft>
                <a:spcPts val="0"/>
              </a:spcAft>
              <a:buFont typeface="Wingdings"/>
              <a:buNone/>
              <a:defRPr/>
            </a:pPr>
            <a:r>
              <a:rPr lang="en-US" b="1" dirty="0" smtClean="0">
                <a:solidFill>
                  <a:schemeClr val="accent1">
                    <a:lumMod val="50000"/>
                  </a:schemeClr>
                </a:solidFill>
              </a:rPr>
              <a:t>Chapter 2</a:t>
            </a:r>
          </a:p>
          <a:p>
            <a:pPr eaLnBrk="1" fontAlgn="auto" hangingPunct="1">
              <a:spcAft>
                <a:spcPts val="0"/>
              </a:spcAft>
              <a:buFont typeface="Wingdings"/>
              <a:buNone/>
              <a:defRPr/>
            </a:pPr>
            <a:endParaRPr lang="en-US" sz="1000" b="1" dirty="0" smtClean="0">
              <a:solidFill>
                <a:schemeClr val="accent1">
                  <a:lumMod val="50000"/>
                </a:schemeClr>
              </a:solidFill>
            </a:endParaRPr>
          </a:p>
          <a:p>
            <a:pPr eaLnBrk="1" fontAlgn="auto" hangingPunct="1">
              <a:spcAft>
                <a:spcPts val="0"/>
              </a:spcAft>
              <a:buFont typeface="Wingdings"/>
              <a:buNone/>
              <a:defRPr/>
            </a:pPr>
            <a:r>
              <a:rPr lang="en-US" sz="4400" b="1" i="1" dirty="0" smtClean="0">
                <a:solidFill>
                  <a:schemeClr val="accent1">
                    <a:lumMod val="50000"/>
                  </a:schemeClr>
                </a:solidFill>
              </a:rPr>
              <a:t>Attitudes &amp; Job Satisfaction</a:t>
            </a:r>
            <a:endParaRPr lang="en-US" sz="4000" dirty="0" smtClean="0">
              <a:solidFill>
                <a:schemeClr val="accent1">
                  <a:lumMod val="50000"/>
                </a:schemeClr>
              </a:solidFill>
            </a:endParaRPr>
          </a:p>
        </p:txBody>
      </p:sp>
      <p:sp>
        <p:nvSpPr>
          <p:cNvPr id="39938" name="Rectangle 6"/>
          <p:cNvSpPr>
            <a:spLocks noGrp="1" noChangeArrowheads="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cs typeface="Arial" charset="0"/>
              </a:rPr>
              <a:t>2-</a:t>
            </a:r>
            <a:fld id="{B3A58120-3FE6-4023-8F04-D1F69D413E71}" type="slidenum">
              <a:rPr lang="en-US" smtClean="0">
                <a:cs typeface="Arial" charset="0"/>
              </a:rPr>
              <a:pPr/>
              <a:t>2</a:t>
            </a:fld>
            <a:endParaRPr lang="en-US" smtClean="0">
              <a:cs typeface="Arial" charset="0"/>
            </a:endParaRPr>
          </a:p>
        </p:txBody>
      </p:sp>
      <p:sp>
        <p:nvSpPr>
          <p:cNvPr id="39939" name="Line 6"/>
          <p:cNvSpPr>
            <a:spLocks noChangeShapeType="1"/>
          </p:cNvSpPr>
          <p:nvPr/>
        </p:nvSpPr>
        <p:spPr bwMode="auto">
          <a:xfrm>
            <a:off x="457200" y="3124200"/>
            <a:ext cx="8305800" cy="0"/>
          </a:xfrm>
          <a:prstGeom prst="line">
            <a:avLst/>
          </a:prstGeom>
          <a:noFill/>
          <a:ln w="38100">
            <a:solidFill>
              <a:schemeClr val="tx1"/>
            </a:solidFill>
            <a:round/>
            <a:headEnd/>
            <a:tailEnd/>
          </a:ln>
        </p:spPr>
        <p:txBody>
          <a:bodyPr wrap="none" anchor="ctr"/>
          <a:lstStyle/>
          <a:p>
            <a:endParaRPr lang="en-US"/>
          </a:p>
        </p:txBody>
      </p:sp>
      <p:sp>
        <p:nvSpPr>
          <p:cNvPr id="9" name="Rectangle 3"/>
          <p:cNvSpPr txBox="1">
            <a:spLocks noChangeArrowheads="1"/>
          </p:cNvSpPr>
          <p:nvPr/>
        </p:nvSpPr>
        <p:spPr bwMode="auto">
          <a:xfrm>
            <a:off x="381000" y="685800"/>
            <a:ext cx="8763000" cy="1981200"/>
          </a:xfrm>
          <a:prstGeom prst="rect">
            <a:avLst/>
          </a:prstGeom>
          <a:noFill/>
          <a:ln w="9525">
            <a:noFill/>
            <a:miter lim="800000"/>
            <a:headEnd/>
            <a:tailEnd/>
          </a:ln>
        </p:spPr>
        <p:txBody>
          <a:bodyPr/>
          <a:lstStyle/>
          <a:p>
            <a:pPr algn="ctr">
              <a:spcBef>
                <a:spcPct val="20000"/>
              </a:spcBef>
              <a:defRPr/>
            </a:pPr>
            <a:r>
              <a:rPr lang="en-US" sz="3200" b="1" kern="0" dirty="0">
                <a:solidFill>
                  <a:schemeClr val="accent2">
                    <a:lumMod val="75000"/>
                  </a:schemeClr>
                </a:solidFill>
                <a:latin typeface="+mj-lt"/>
                <a:ea typeface="Tahoma" pitchFamily="34" charset="0"/>
                <a:cs typeface="Tahoma" pitchFamily="34" charset="0"/>
              </a:rPr>
              <a:t>Essentials of </a:t>
            </a:r>
          </a:p>
          <a:p>
            <a:pPr algn="ctr">
              <a:spcBef>
                <a:spcPct val="20000"/>
              </a:spcBef>
              <a:defRPr/>
            </a:pPr>
            <a:r>
              <a:rPr lang="en-US" sz="3200" b="1" kern="0" dirty="0">
                <a:solidFill>
                  <a:schemeClr val="accent2">
                    <a:lumMod val="75000"/>
                  </a:schemeClr>
                </a:solidFill>
                <a:latin typeface="+mj-lt"/>
                <a:ea typeface="Tahoma" pitchFamily="34" charset="0"/>
                <a:cs typeface="Tahoma" pitchFamily="34" charset="0"/>
              </a:rPr>
              <a:t>Organizational Behavior</a:t>
            </a:r>
            <a:r>
              <a:rPr lang="en-US" sz="3200" kern="0" dirty="0">
                <a:solidFill>
                  <a:schemeClr val="accent2">
                    <a:lumMod val="75000"/>
                  </a:schemeClr>
                </a:solidFill>
                <a:latin typeface="+mj-lt"/>
                <a:ea typeface="Tahoma" pitchFamily="34" charset="0"/>
                <a:cs typeface="Tahoma" pitchFamily="34" charset="0"/>
              </a:rPr>
              <a:t>, </a:t>
            </a:r>
            <a:r>
              <a:rPr lang="en-US" sz="3200" b="1" kern="0" dirty="0">
                <a:solidFill>
                  <a:schemeClr val="accent2">
                    <a:lumMod val="75000"/>
                  </a:schemeClr>
                </a:solidFill>
                <a:latin typeface="+mj-lt"/>
                <a:ea typeface="Tahoma" pitchFamily="34" charset="0"/>
                <a:cs typeface="Tahoma" pitchFamily="34" charset="0"/>
              </a:rPr>
              <a:t>11/e</a:t>
            </a:r>
          </a:p>
          <a:p>
            <a:pPr algn="ctr">
              <a:spcBef>
                <a:spcPct val="20000"/>
              </a:spcBef>
              <a:defRPr/>
            </a:pPr>
            <a:endParaRPr lang="en-US" b="1" kern="0" dirty="0">
              <a:solidFill>
                <a:schemeClr val="accent2">
                  <a:lumMod val="75000"/>
                </a:schemeClr>
              </a:solidFill>
              <a:latin typeface="+mj-lt"/>
              <a:ea typeface="Tahoma" pitchFamily="34" charset="0"/>
              <a:cs typeface="Tahoma" pitchFamily="34" charset="0"/>
            </a:endParaRPr>
          </a:p>
          <a:p>
            <a:pPr algn="ctr">
              <a:spcBef>
                <a:spcPct val="20000"/>
              </a:spcBef>
              <a:defRPr/>
            </a:pPr>
            <a:r>
              <a:rPr lang="en-US" b="1" kern="0" dirty="0">
                <a:solidFill>
                  <a:schemeClr val="accent2">
                    <a:lumMod val="75000"/>
                  </a:schemeClr>
                </a:solidFill>
                <a:latin typeface="+mj-lt"/>
                <a:ea typeface="Tahoma" pitchFamily="34" charset="0"/>
                <a:cs typeface="Tahoma" pitchFamily="34" charset="0"/>
              </a:rPr>
              <a:t>Stephen P. Robbins &amp; Timothy A. Judge</a:t>
            </a:r>
          </a:p>
        </p:txBody>
      </p:sp>
    </p:spTree>
    <p:extLst>
      <p:ext uri="{BB962C8B-B14F-4D97-AF65-F5344CB8AC3E}">
        <p14:creationId xmlns:p14="http://schemas.microsoft.com/office/powerpoint/2010/main" xmlns="" val="393686013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US" dirty="0" smtClean="0">
                <a:solidFill>
                  <a:schemeClr val="accent2">
                    <a:lumMod val="75000"/>
                  </a:schemeClr>
                </a:solidFill>
              </a:rPr>
              <a:t>Contrast the three components of an attitude. </a:t>
            </a:r>
          </a:p>
          <a:p>
            <a:pPr marL="320040" indent="-320040" eaLnBrk="1" fontAlgn="auto" hangingPunct="1">
              <a:spcAft>
                <a:spcPts val="0"/>
              </a:spcAft>
              <a:buFont typeface="Wingdings"/>
              <a:buChar char=""/>
              <a:defRPr/>
            </a:pPr>
            <a:r>
              <a:rPr lang="en-US" dirty="0" smtClean="0">
                <a:solidFill>
                  <a:schemeClr val="accent2">
                    <a:lumMod val="75000"/>
                  </a:schemeClr>
                </a:solidFill>
              </a:rPr>
              <a:t>Summarize the relationship between attitudes and behavior.</a:t>
            </a:r>
          </a:p>
          <a:p>
            <a:pPr marL="320040" indent="-320040" eaLnBrk="1" fontAlgn="auto" hangingPunct="1">
              <a:spcAft>
                <a:spcPts val="0"/>
              </a:spcAft>
              <a:buFont typeface="Wingdings"/>
              <a:buChar char=""/>
              <a:defRPr/>
            </a:pPr>
            <a:r>
              <a:rPr lang="en-US" dirty="0" smtClean="0">
                <a:solidFill>
                  <a:schemeClr val="accent2">
                    <a:lumMod val="75000"/>
                  </a:schemeClr>
                </a:solidFill>
              </a:rPr>
              <a:t>Compare and contrast the major job attitudes.</a:t>
            </a:r>
          </a:p>
          <a:p>
            <a:pPr marL="320040" indent="-320040" eaLnBrk="1" fontAlgn="auto" hangingPunct="1">
              <a:spcAft>
                <a:spcPts val="0"/>
              </a:spcAft>
              <a:buFont typeface="Wingdings"/>
              <a:buChar char=""/>
              <a:defRPr/>
            </a:pPr>
            <a:r>
              <a:rPr lang="en-US" dirty="0" smtClean="0">
                <a:solidFill>
                  <a:schemeClr val="accent2">
                    <a:lumMod val="75000"/>
                  </a:schemeClr>
                </a:solidFill>
              </a:rPr>
              <a:t>Define job satisfaction and show how we can measure it.</a:t>
            </a:r>
          </a:p>
          <a:p>
            <a:pPr marL="320040" indent="-320040" eaLnBrk="1" fontAlgn="auto" hangingPunct="1">
              <a:spcAft>
                <a:spcPts val="0"/>
              </a:spcAft>
              <a:buFont typeface="Wingdings"/>
              <a:buChar char=""/>
              <a:defRPr/>
            </a:pPr>
            <a:r>
              <a:rPr lang="en-US" dirty="0" smtClean="0">
                <a:solidFill>
                  <a:schemeClr val="accent2">
                    <a:lumMod val="75000"/>
                  </a:schemeClr>
                </a:solidFill>
              </a:rPr>
              <a:t>Summarize the main causes of job satisfaction. </a:t>
            </a:r>
          </a:p>
          <a:p>
            <a:pPr marL="320040" indent="-320040" eaLnBrk="1" fontAlgn="auto" hangingPunct="1">
              <a:spcAft>
                <a:spcPts val="0"/>
              </a:spcAft>
              <a:buFont typeface="Wingdings"/>
              <a:buChar char=""/>
              <a:defRPr/>
            </a:pPr>
            <a:r>
              <a:rPr lang="en-US" dirty="0" smtClean="0">
                <a:solidFill>
                  <a:schemeClr val="accent2">
                    <a:lumMod val="75000"/>
                  </a:schemeClr>
                </a:solidFill>
              </a:rPr>
              <a:t>Show whether job satisfaction is a relevant concept in countries other than the United States.</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91EF1E48-F5E1-4784-87C8-405EF75FF98F}" type="slidenum">
              <a:rPr lang="en-US"/>
              <a:pPr>
                <a:defRPr/>
              </a:pPr>
              <a:t>3</a:t>
            </a:fld>
            <a:endParaRPr lang="en-US"/>
          </a:p>
        </p:txBody>
      </p:sp>
      <p:sp>
        <p:nvSpPr>
          <p:cNvPr id="41987" name="Rectangle 2"/>
          <p:cNvSpPr>
            <a:spLocks noGrp="1" noChangeArrowheads="1"/>
          </p:cNvSpPr>
          <p:nvPr>
            <p:ph type="title"/>
          </p:nvPr>
        </p:nvSpPr>
        <p:spPr>
          <a:xfrm>
            <a:off x="0" y="228600"/>
            <a:ext cx="9353550" cy="990600"/>
          </a:xfrm>
        </p:spPr>
        <p:txBody>
          <a:bodyPr/>
          <a:lstStyle/>
          <a:p>
            <a:pPr eaLnBrk="1" hangingPunct="1"/>
            <a:r>
              <a:rPr lang="en-US" sz="3500" smtClean="0"/>
              <a:t>After studying this chapter, you should be able 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281363" y="241300"/>
            <a:ext cx="5257800" cy="1143000"/>
          </a:xfrm>
        </p:spPr>
        <p:txBody>
          <a:bodyPr/>
          <a:lstStyle/>
          <a:p>
            <a:pPr eaLnBrk="1" hangingPunct="1"/>
            <a:r>
              <a:rPr lang="en-US" smtClean="0"/>
              <a:t>Attitudes</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2-</a:t>
            </a:r>
            <a:fld id="{4AE60AEF-9A8B-4677-866D-FC2DECA06715}" type="slidenum">
              <a:rPr lang="en-US"/>
              <a:pPr>
                <a:defRPr/>
              </a:pPr>
              <a:t>4</a:t>
            </a:fld>
            <a:endParaRPr lang="en-US"/>
          </a:p>
        </p:txBody>
      </p:sp>
      <p:sp>
        <p:nvSpPr>
          <p:cNvPr id="5123" name="Rectangle 3"/>
          <p:cNvSpPr>
            <a:spLocks noGrp="1" noChangeArrowheads="1"/>
          </p:cNvSpPr>
          <p:nvPr>
            <p:ph sz="quarter" idx="1"/>
          </p:nvPr>
        </p:nvSpPr>
        <p:spPr>
          <a:xfrm>
            <a:off x="3276600" y="1905000"/>
            <a:ext cx="5468938" cy="4191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Evaluative statements – either favorable or unfavorable – concerning objects, people or events</a:t>
            </a:r>
          </a:p>
          <a:p>
            <a:pPr marL="320040" indent="-320040" eaLnBrk="1" fontAlgn="auto" hangingPunct="1">
              <a:spcBef>
                <a:spcPts val="2400"/>
              </a:spcBef>
              <a:spcAft>
                <a:spcPts val="0"/>
              </a:spcAft>
              <a:buFont typeface="Wingdings"/>
              <a:buChar char=""/>
              <a:defRPr/>
            </a:pPr>
            <a:r>
              <a:rPr lang="en-US" dirty="0" smtClean="0">
                <a:solidFill>
                  <a:schemeClr val="accent2">
                    <a:lumMod val="50000"/>
                  </a:schemeClr>
                </a:solidFill>
              </a:rPr>
              <a:t>Attitudes reflect how one feels about something</a:t>
            </a:r>
          </a:p>
        </p:txBody>
      </p:sp>
      <p:pic>
        <p:nvPicPr>
          <p:cNvPr id="62469" name="Picture 5" descr="C:\Users\Bob Stretch\AppData\Local\Microsoft\Windows\Temporary Internet Files\Content.IE5\SEQ5QILQ\MPj04393790000[1].jpg"/>
          <p:cNvPicPr>
            <a:picLocks noChangeAspect="1" noChangeArrowheads="1"/>
          </p:cNvPicPr>
          <p:nvPr/>
        </p:nvPicPr>
        <p:blipFill>
          <a:blip r:embed="rId3" cstate="print"/>
          <a:srcRect/>
          <a:stretch>
            <a:fillRect/>
          </a:stretch>
        </p:blipFill>
        <p:spPr bwMode="auto">
          <a:xfrm>
            <a:off x="322263" y="1682750"/>
            <a:ext cx="2752725" cy="4651375"/>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46063" y="228600"/>
            <a:ext cx="8520112" cy="990600"/>
          </a:xfrm>
        </p:spPr>
        <p:txBody>
          <a:bodyPr/>
          <a:lstStyle/>
          <a:p>
            <a:pPr eaLnBrk="1" hangingPunct="1"/>
            <a:r>
              <a:rPr lang="en-US" smtClean="0"/>
              <a:t>Three Main Components of Attitudes</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A6FAE839-8ABC-4910-B53E-51A517D82DC4}" type="slidenum">
              <a:rPr lang="en-US"/>
              <a:pPr>
                <a:defRPr/>
              </a:pPr>
              <a:t>5</a:t>
            </a:fld>
            <a:endParaRPr lang="en-US"/>
          </a:p>
        </p:txBody>
      </p:sp>
      <p:sp>
        <p:nvSpPr>
          <p:cNvPr id="63491" name="Rectangle 3"/>
          <p:cNvSpPr>
            <a:spLocks noGrp="1" noChangeArrowheads="1"/>
          </p:cNvSpPr>
          <p:nvPr>
            <p:ph sz="quarter" idx="1"/>
          </p:nvPr>
        </p:nvSpPr>
        <p:spPr>
          <a:xfrm>
            <a:off x="838200" y="1600200"/>
            <a:ext cx="7907338" cy="4495800"/>
          </a:xfrm>
        </p:spPr>
        <p:txBody>
          <a:bodyPr>
            <a:normAutofit/>
          </a:bodyPr>
          <a:lstStyle/>
          <a:p>
            <a:pPr marL="320040" indent="-320040" eaLnBrk="1" fontAlgn="auto" hangingPunct="1">
              <a:spcAft>
                <a:spcPts val="0"/>
              </a:spcAft>
              <a:buFontTx/>
              <a:buNone/>
              <a:defRPr/>
            </a:pPr>
            <a:r>
              <a:rPr lang="en-US" b="1" dirty="0">
                <a:solidFill>
                  <a:schemeClr val="accent2">
                    <a:lumMod val="75000"/>
                  </a:schemeClr>
                </a:solidFill>
              </a:rPr>
              <a:t>Cognition</a:t>
            </a:r>
            <a:r>
              <a:rPr lang="en-US" dirty="0">
                <a:solidFill>
                  <a:schemeClr val="accent2">
                    <a:lumMod val="75000"/>
                  </a:schemeClr>
                </a:solidFill>
              </a:rPr>
              <a:t> – an opinion or </a:t>
            </a:r>
            <a:r>
              <a:rPr lang="en-US" dirty="0" smtClean="0">
                <a:solidFill>
                  <a:schemeClr val="accent2">
                    <a:lumMod val="75000"/>
                  </a:schemeClr>
                </a:solidFill>
              </a:rPr>
              <a:t>belief</a:t>
            </a:r>
          </a:p>
          <a:p>
            <a:pPr marL="796925" lvl="1" indent="-339725" eaLnBrk="1" fontAlgn="auto" hangingPunct="1">
              <a:spcAft>
                <a:spcPts val="0"/>
              </a:spcAft>
              <a:buFont typeface="Wingdings" pitchFamily="2" charset="2"/>
              <a:buNone/>
              <a:defRPr/>
            </a:pPr>
            <a:r>
              <a:rPr lang="en-US" sz="2000" dirty="0" smtClean="0"/>
              <a:t>	</a:t>
            </a:r>
            <a:r>
              <a:rPr lang="en-US" sz="2000" dirty="0" smtClean="0">
                <a:solidFill>
                  <a:schemeClr val="accent1">
                    <a:lumMod val="50000"/>
                  </a:schemeClr>
                </a:solidFill>
              </a:rPr>
              <a:t>“I just found out I am paid 20% less than my coworkers.”</a:t>
            </a:r>
            <a:endParaRPr lang="en-US" sz="2000" dirty="0">
              <a:solidFill>
                <a:schemeClr val="accent1">
                  <a:lumMod val="50000"/>
                </a:schemeClr>
              </a:solidFill>
            </a:endParaRPr>
          </a:p>
          <a:p>
            <a:pPr marL="320040" indent="-320040" eaLnBrk="1" fontAlgn="auto" hangingPunct="1">
              <a:spcBef>
                <a:spcPts val="1800"/>
              </a:spcBef>
              <a:spcAft>
                <a:spcPts val="0"/>
              </a:spcAft>
              <a:buFontTx/>
              <a:buNone/>
              <a:defRPr/>
            </a:pPr>
            <a:r>
              <a:rPr lang="en-US" b="1" dirty="0">
                <a:solidFill>
                  <a:schemeClr val="accent2">
                    <a:lumMod val="75000"/>
                  </a:schemeClr>
                </a:solidFill>
              </a:rPr>
              <a:t>Affect</a:t>
            </a:r>
            <a:r>
              <a:rPr lang="en-US" dirty="0">
                <a:solidFill>
                  <a:schemeClr val="accent2">
                    <a:lumMod val="75000"/>
                  </a:schemeClr>
                </a:solidFill>
              </a:rPr>
              <a:t> – the emotional or feeling </a:t>
            </a:r>
            <a:r>
              <a:rPr lang="en-US" dirty="0" smtClean="0">
                <a:solidFill>
                  <a:schemeClr val="accent2">
                    <a:lumMod val="75000"/>
                  </a:schemeClr>
                </a:solidFill>
              </a:rPr>
              <a:t>segment </a:t>
            </a:r>
            <a:r>
              <a:rPr lang="en-US" dirty="0" smtClean="0">
                <a:solidFill>
                  <a:schemeClr val="accent2">
                    <a:lumMod val="50000"/>
                  </a:schemeClr>
                </a:solidFill>
              </a:rPr>
              <a:t>associated with that belief</a:t>
            </a:r>
          </a:p>
          <a:p>
            <a:pPr marL="796925" lvl="1" indent="-339725" eaLnBrk="1" fontAlgn="auto" hangingPunct="1">
              <a:spcAft>
                <a:spcPts val="0"/>
              </a:spcAft>
              <a:buFont typeface="Wingdings" pitchFamily="2" charset="2"/>
              <a:buNone/>
              <a:defRPr/>
            </a:pPr>
            <a:r>
              <a:rPr lang="en-US" sz="2000" dirty="0" smtClean="0"/>
              <a:t>	</a:t>
            </a:r>
            <a:r>
              <a:rPr lang="en-US" sz="2000" dirty="0" smtClean="0">
                <a:solidFill>
                  <a:schemeClr val="accent1">
                    <a:lumMod val="50000"/>
                  </a:schemeClr>
                </a:solidFill>
              </a:rPr>
              <a:t>“I feel angry that I am not being treated fairly.”</a:t>
            </a:r>
            <a:endParaRPr lang="en-US" sz="2000" dirty="0">
              <a:solidFill>
                <a:schemeClr val="accent1">
                  <a:lumMod val="50000"/>
                </a:schemeClr>
              </a:solidFill>
            </a:endParaRPr>
          </a:p>
          <a:p>
            <a:pPr marL="320040" indent="-320040" eaLnBrk="1" fontAlgn="auto" hangingPunct="1">
              <a:spcBef>
                <a:spcPts val="1800"/>
              </a:spcBef>
              <a:spcAft>
                <a:spcPts val="0"/>
              </a:spcAft>
              <a:buFontTx/>
              <a:buNone/>
              <a:defRPr/>
            </a:pPr>
            <a:r>
              <a:rPr lang="en-US" b="1" dirty="0">
                <a:solidFill>
                  <a:schemeClr val="accent2">
                    <a:lumMod val="75000"/>
                  </a:schemeClr>
                </a:solidFill>
              </a:rPr>
              <a:t>Behavior</a:t>
            </a:r>
            <a:r>
              <a:rPr lang="en-US" dirty="0">
                <a:solidFill>
                  <a:schemeClr val="accent2">
                    <a:lumMod val="75000"/>
                  </a:schemeClr>
                </a:solidFill>
              </a:rPr>
              <a:t> – the intention to behave in a certain </a:t>
            </a:r>
            <a:r>
              <a:rPr lang="en-US" dirty="0" smtClean="0">
                <a:solidFill>
                  <a:schemeClr val="accent2">
                    <a:lumMod val="75000"/>
                  </a:schemeClr>
                </a:solidFill>
              </a:rPr>
              <a:t>way</a:t>
            </a:r>
          </a:p>
          <a:p>
            <a:pPr marL="919163" lvl="1" indent="-122238" eaLnBrk="1" fontAlgn="auto" hangingPunct="1">
              <a:spcAft>
                <a:spcPts val="0"/>
              </a:spcAft>
              <a:buFont typeface="Wingdings" pitchFamily="2" charset="2"/>
              <a:buNone/>
              <a:defRPr/>
            </a:pPr>
            <a:r>
              <a:rPr lang="en-US" sz="2000" dirty="0" smtClean="0">
                <a:solidFill>
                  <a:schemeClr val="accent1">
                    <a:lumMod val="50000"/>
                  </a:schemeClr>
                </a:solidFill>
              </a:rPr>
              <a:t>“I am going to quit this job soon as I can and tell everyone how terrible this company is.”</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69863" y="165100"/>
            <a:ext cx="8974137" cy="990600"/>
          </a:xfrm>
        </p:spPr>
        <p:txBody>
          <a:bodyPr/>
          <a:lstStyle/>
          <a:p>
            <a:pPr eaLnBrk="1" hangingPunct="1"/>
            <a:r>
              <a:rPr lang="en-US" sz="3600" smtClean="0"/>
              <a:t>Attitudes Follow Behavior: Cognitive Dissonance</a:t>
            </a:r>
          </a:p>
        </p:txBody>
      </p:sp>
      <p:sp>
        <p:nvSpPr>
          <p:cNvPr id="4" name="Rectangle 6"/>
          <p:cNvSpPr>
            <a:spLocks noGrp="1" noChangeArrowheads="1"/>
          </p:cNvSpPr>
          <p:nvPr>
            <p:ph type="sldNum" sz="quarter" idx="12"/>
          </p:nvPr>
        </p:nvSpPr>
        <p:spPr/>
        <p:txBody>
          <a:bodyPr>
            <a:normAutofit fontScale="85000" lnSpcReduction="20000"/>
          </a:bodyPr>
          <a:lstStyle/>
          <a:p>
            <a:pPr>
              <a:defRPr/>
            </a:pPr>
            <a:r>
              <a:rPr lang="en-US"/>
              <a:t>2-</a:t>
            </a:r>
            <a:fld id="{8FA4A135-CB98-48C4-AB1E-9425D1DB224E}" type="slidenum">
              <a:rPr lang="en-US"/>
              <a:pPr>
                <a:defRPr/>
              </a:pPr>
              <a:t>6</a:t>
            </a:fld>
            <a:endParaRPr lang="en-US"/>
          </a:p>
        </p:txBody>
      </p:sp>
      <p:sp>
        <p:nvSpPr>
          <p:cNvPr id="65539" name="Rectangle 3"/>
          <p:cNvSpPr>
            <a:spLocks noGrp="1" noChangeArrowheads="1"/>
          </p:cNvSpPr>
          <p:nvPr>
            <p:ph sz="quarter" idx="1"/>
          </p:nvPr>
        </p:nvSpPr>
        <p:spPr>
          <a:xfrm>
            <a:off x="762000" y="1524000"/>
            <a:ext cx="7966075" cy="4800600"/>
          </a:xfrm>
        </p:spPr>
        <p:txBody>
          <a:bodyPr>
            <a:normAutofit/>
          </a:bodyPr>
          <a:lstStyle/>
          <a:p>
            <a:pPr marL="3175" indent="-3175" algn="ctr" eaLnBrk="1" fontAlgn="auto" hangingPunct="1">
              <a:lnSpc>
                <a:spcPct val="90000"/>
              </a:lnSpc>
              <a:spcAft>
                <a:spcPts val="1800"/>
              </a:spcAft>
              <a:buFontTx/>
              <a:buNone/>
              <a:defRPr/>
            </a:pPr>
            <a:r>
              <a:rPr lang="en-US" dirty="0">
                <a:solidFill>
                  <a:schemeClr val="accent2">
                    <a:lumMod val="50000"/>
                  </a:schemeClr>
                </a:solidFill>
              </a:rPr>
              <a:t>Any inconsistency between two or more attitudes, or between behavior and attitudes</a:t>
            </a:r>
          </a:p>
          <a:p>
            <a:pPr marL="320040" indent="-320040" eaLnBrk="1" fontAlgn="auto" hangingPunct="1">
              <a:lnSpc>
                <a:spcPct val="90000"/>
              </a:lnSpc>
              <a:spcAft>
                <a:spcPts val="1200"/>
              </a:spcAft>
              <a:buFont typeface="Wingdings"/>
              <a:buChar char=""/>
              <a:defRPr/>
            </a:pPr>
            <a:r>
              <a:rPr lang="en-US" sz="2400" dirty="0">
                <a:solidFill>
                  <a:schemeClr val="accent2">
                    <a:lumMod val="50000"/>
                  </a:schemeClr>
                </a:solidFill>
              </a:rPr>
              <a:t>Individuals seek to minimize dissonance</a:t>
            </a:r>
          </a:p>
          <a:p>
            <a:pPr marL="320040" indent="-320040" eaLnBrk="1" fontAlgn="auto" hangingPunct="1">
              <a:lnSpc>
                <a:spcPct val="90000"/>
              </a:lnSpc>
              <a:spcAft>
                <a:spcPts val="1200"/>
              </a:spcAft>
              <a:buFont typeface="Wingdings"/>
              <a:buChar char=""/>
              <a:defRPr/>
            </a:pPr>
            <a:r>
              <a:rPr lang="en-US" sz="2400" dirty="0">
                <a:solidFill>
                  <a:schemeClr val="accent2">
                    <a:lumMod val="50000"/>
                  </a:schemeClr>
                </a:solidFill>
              </a:rPr>
              <a:t>The desire to reduce dissonance is determined by:</a:t>
            </a:r>
          </a:p>
          <a:p>
            <a:pPr marL="640080" lvl="1" indent="-274320" eaLnBrk="1" fontAlgn="auto" hangingPunct="1">
              <a:lnSpc>
                <a:spcPct val="90000"/>
              </a:lnSpc>
              <a:spcAft>
                <a:spcPts val="0"/>
              </a:spcAft>
              <a:buFont typeface="Wingdings 2"/>
              <a:buChar char=""/>
              <a:defRPr/>
            </a:pPr>
            <a:r>
              <a:rPr lang="en-US" sz="2400" dirty="0">
                <a:solidFill>
                  <a:schemeClr val="accent2">
                    <a:lumMod val="50000"/>
                  </a:schemeClr>
                </a:solidFill>
              </a:rPr>
              <a:t>The </a:t>
            </a:r>
            <a:r>
              <a:rPr lang="en-US" sz="2400" b="1" dirty="0">
                <a:solidFill>
                  <a:schemeClr val="accent2">
                    <a:lumMod val="50000"/>
                  </a:schemeClr>
                </a:solidFill>
              </a:rPr>
              <a:t>importance</a:t>
            </a:r>
            <a:r>
              <a:rPr lang="en-US" sz="2400" dirty="0">
                <a:solidFill>
                  <a:schemeClr val="accent2">
                    <a:lumMod val="50000"/>
                  </a:schemeClr>
                </a:solidFill>
              </a:rPr>
              <a:t> of the elements creating the dissonance</a:t>
            </a:r>
          </a:p>
          <a:p>
            <a:pPr marL="640080" lvl="1" indent="-274320" eaLnBrk="1" fontAlgn="auto" hangingPunct="1">
              <a:lnSpc>
                <a:spcPct val="90000"/>
              </a:lnSpc>
              <a:spcAft>
                <a:spcPts val="0"/>
              </a:spcAft>
              <a:buFont typeface="Wingdings 2"/>
              <a:buChar char=""/>
              <a:defRPr/>
            </a:pPr>
            <a:r>
              <a:rPr lang="en-US" sz="2400" dirty="0">
                <a:solidFill>
                  <a:schemeClr val="accent2">
                    <a:lumMod val="50000"/>
                  </a:schemeClr>
                </a:solidFill>
              </a:rPr>
              <a:t>The </a:t>
            </a:r>
            <a:r>
              <a:rPr lang="en-US" sz="2400" b="1" dirty="0">
                <a:solidFill>
                  <a:schemeClr val="accent2">
                    <a:lumMod val="50000"/>
                  </a:schemeClr>
                </a:solidFill>
              </a:rPr>
              <a:t>degree of influence </a:t>
            </a:r>
            <a:r>
              <a:rPr lang="en-US" sz="2400" dirty="0">
                <a:solidFill>
                  <a:schemeClr val="accent2">
                    <a:lumMod val="50000"/>
                  </a:schemeClr>
                </a:solidFill>
              </a:rPr>
              <a:t>the individual believes he or she has over the elements</a:t>
            </a:r>
          </a:p>
          <a:p>
            <a:pPr marL="640080" lvl="1" indent="-274320" eaLnBrk="1" fontAlgn="auto" hangingPunct="1">
              <a:lnSpc>
                <a:spcPct val="90000"/>
              </a:lnSpc>
              <a:spcAft>
                <a:spcPts val="0"/>
              </a:spcAft>
              <a:buFont typeface="Wingdings 2"/>
              <a:buChar char=""/>
              <a:defRPr/>
            </a:pPr>
            <a:r>
              <a:rPr lang="en-US" sz="2400" dirty="0">
                <a:solidFill>
                  <a:schemeClr val="accent2">
                    <a:lumMod val="50000"/>
                  </a:schemeClr>
                </a:solidFill>
              </a:rPr>
              <a:t>The </a:t>
            </a:r>
            <a:r>
              <a:rPr lang="en-US" sz="2400" b="1" dirty="0">
                <a:solidFill>
                  <a:schemeClr val="accent2">
                    <a:lumMod val="50000"/>
                  </a:schemeClr>
                </a:solidFill>
              </a:rPr>
              <a:t>rewards</a:t>
            </a:r>
            <a:r>
              <a:rPr lang="en-US" sz="2400" dirty="0">
                <a:solidFill>
                  <a:schemeClr val="accent2">
                    <a:lumMod val="50000"/>
                  </a:schemeClr>
                </a:solidFill>
              </a:rPr>
              <a:t> that may be involved in dissonance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228600"/>
            <a:ext cx="9144000" cy="990600"/>
          </a:xfrm>
        </p:spPr>
        <p:txBody>
          <a:bodyPr/>
          <a:lstStyle/>
          <a:p>
            <a:pPr eaLnBrk="1" hangingPunct="1"/>
            <a:r>
              <a:rPr lang="en-US" sz="3500" smtClean="0"/>
              <a:t>Behavior Follows Attitudes: Moderating Variables</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2-</a:t>
            </a:r>
            <a:fld id="{EDA51B58-7618-4DB1-987F-255AE08602F7}" type="slidenum">
              <a:rPr lang="en-US"/>
              <a:pPr>
                <a:defRPr/>
              </a:pPr>
              <a:t>7</a:t>
            </a:fld>
            <a:endParaRPr lang="en-US"/>
          </a:p>
        </p:txBody>
      </p:sp>
      <p:sp>
        <p:nvSpPr>
          <p:cNvPr id="66563" name="Rectangle 3"/>
          <p:cNvSpPr>
            <a:spLocks noGrp="1" noChangeArrowheads="1"/>
          </p:cNvSpPr>
          <p:nvPr>
            <p:ph sz="quarter" idx="1"/>
          </p:nvPr>
        </p:nvSpPr>
        <p:spPr>
          <a:xfrm>
            <a:off x="990600" y="1676400"/>
            <a:ext cx="7754938" cy="4419600"/>
          </a:xfrm>
        </p:spPr>
        <p:txBody>
          <a:bodyPr>
            <a:normAutofit/>
          </a:bodyPr>
          <a:lstStyle/>
          <a:p>
            <a:pPr marL="0" indent="0" eaLnBrk="1" fontAlgn="auto" hangingPunct="1">
              <a:spcAft>
                <a:spcPts val="1200"/>
              </a:spcAft>
              <a:buFontTx/>
              <a:buNone/>
              <a:defRPr/>
            </a:pPr>
            <a:r>
              <a:rPr lang="en-US" dirty="0" smtClean="0">
                <a:solidFill>
                  <a:schemeClr val="accent2">
                    <a:lumMod val="50000"/>
                  </a:schemeClr>
                </a:solidFill>
              </a:rPr>
              <a:t>The most powerful moderators of the attitude-behavior relationships are:</a:t>
            </a:r>
          </a:p>
          <a:p>
            <a:pPr marL="320040" indent="-320040" eaLnBrk="1" fontAlgn="auto" hangingPunct="1">
              <a:spcAft>
                <a:spcPts val="0"/>
              </a:spcAft>
              <a:buFont typeface="Wingdings"/>
              <a:buChar char=""/>
              <a:defRPr/>
            </a:pPr>
            <a:r>
              <a:rPr lang="en-US" sz="2400" dirty="0" smtClean="0">
                <a:solidFill>
                  <a:schemeClr val="accent2">
                    <a:lumMod val="50000"/>
                  </a:schemeClr>
                </a:solidFill>
              </a:rPr>
              <a:t>Importance</a:t>
            </a:r>
            <a:endParaRPr lang="en-US" sz="2400" dirty="0">
              <a:solidFill>
                <a:schemeClr val="accent2">
                  <a:lumMod val="50000"/>
                </a:schemeClr>
              </a:solidFill>
            </a:endParaRPr>
          </a:p>
          <a:p>
            <a:pPr marL="320040" indent="-320040" eaLnBrk="1" fontAlgn="auto" hangingPunct="1">
              <a:spcAft>
                <a:spcPts val="0"/>
              </a:spcAft>
              <a:buFont typeface="Wingdings"/>
              <a:buChar char=""/>
              <a:defRPr/>
            </a:pPr>
            <a:r>
              <a:rPr lang="en-US" sz="2400" dirty="0" smtClean="0">
                <a:solidFill>
                  <a:schemeClr val="accent2">
                    <a:lumMod val="50000"/>
                  </a:schemeClr>
                </a:solidFill>
              </a:rPr>
              <a:t>Correspondence to behavior</a:t>
            </a:r>
            <a:endParaRPr lang="en-US" sz="2400" dirty="0">
              <a:solidFill>
                <a:schemeClr val="accent2">
                  <a:lumMod val="50000"/>
                </a:schemeClr>
              </a:solidFill>
            </a:endParaRPr>
          </a:p>
          <a:p>
            <a:pPr marL="320040" indent="-320040" eaLnBrk="1" fontAlgn="auto" hangingPunct="1">
              <a:spcAft>
                <a:spcPts val="0"/>
              </a:spcAft>
              <a:buFont typeface="Wingdings"/>
              <a:buChar char=""/>
              <a:defRPr/>
            </a:pPr>
            <a:r>
              <a:rPr lang="en-US" sz="2400" dirty="0" smtClean="0">
                <a:solidFill>
                  <a:schemeClr val="accent2">
                    <a:lumMod val="50000"/>
                  </a:schemeClr>
                </a:solidFill>
              </a:rPr>
              <a:t>Accessibility</a:t>
            </a:r>
            <a:endParaRPr lang="en-US" sz="2400" dirty="0">
              <a:solidFill>
                <a:schemeClr val="accent2">
                  <a:lumMod val="50000"/>
                </a:schemeClr>
              </a:solidFill>
            </a:endParaRPr>
          </a:p>
          <a:p>
            <a:pPr marL="320040" indent="-320040" eaLnBrk="1" fontAlgn="auto" hangingPunct="1">
              <a:spcAft>
                <a:spcPts val="0"/>
              </a:spcAft>
              <a:buFont typeface="Wingdings"/>
              <a:buChar char=""/>
              <a:defRPr/>
            </a:pPr>
            <a:r>
              <a:rPr lang="en-US" sz="2400" dirty="0" smtClean="0">
                <a:solidFill>
                  <a:schemeClr val="accent2">
                    <a:lumMod val="50000"/>
                  </a:schemeClr>
                </a:solidFill>
              </a:rPr>
              <a:t>Social pressures</a:t>
            </a:r>
            <a:endParaRPr lang="en-US" sz="2400" dirty="0">
              <a:solidFill>
                <a:schemeClr val="accent2">
                  <a:lumMod val="50000"/>
                </a:schemeClr>
              </a:solidFill>
            </a:endParaRPr>
          </a:p>
          <a:p>
            <a:pPr marL="320040" indent="-320040" eaLnBrk="1" fontAlgn="auto" hangingPunct="1">
              <a:spcAft>
                <a:spcPts val="1200"/>
              </a:spcAft>
              <a:buFont typeface="Wingdings"/>
              <a:buChar char=""/>
              <a:defRPr/>
            </a:pPr>
            <a:r>
              <a:rPr lang="en-US" sz="2400" dirty="0" smtClean="0">
                <a:solidFill>
                  <a:schemeClr val="accent2">
                    <a:lumMod val="50000"/>
                  </a:schemeClr>
                </a:solidFill>
              </a:rPr>
              <a:t>Direct personal experience</a:t>
            </a:r>
          </a:p>
          <a:p>
            <a:pPr marL="320040" indent="-320040" eaLnBrk="1" fontAlgn="auto" hangingPunct="1">
              <a:spcBef>
                <a:spcPts val="1200"/>
              </a:spcBef>
              <a:spcAft>
                <a:spcPts val="0"/>
              </a:spcAft>
              <a:buFontTx/>
              <a:buNone/>
              <a:defRPr/>
            </a:pPr>
            <a:r>
              <a:rPr lang="en-US" dirty="0" smtClean="0">
                <a:solidFill>
                  <a:schemeClr val="accent2">
                    <a:lumMod val="50000"/>
                  </a:schemeClr>
                </a:solidFill>
              </a:rPr>
              <a:t>Knowing attitudes helps predict behavior</a:t>
            </a:r>
            <a:endParaRPr lang="en-US" dirty="0">
              <a:solidFill>
                <a:schemeClr val="accent2">
                  <a:lumMod val="50000"/>
                </a:schemeClr>
              </a:solidFill>
            </a:endParaRPr>
          </a:p>
        </p:txBody>
      </p:sp>
      <p:pic>
        <p:nvPicPr>
          <p:cNvPr id="66564" name="Picture 4" descr="MPj04003320000[1]"/>
          <p:cNvPicPr>
            <a:picLocks noChangeAspect="1" noChangeArrowheads="1"/>
          </p:cNvPicPr>
          <p:nvPr/>
        </p:nvPicPr>
        <p:blipFill>
          <a:blip r:embed="rId3" cstate="print"/>
          <a:srcRect r="26079"/>
          <a:stretch>
            <a:fillRect/>
          </a:stretch>
        </p:blipFill>
        <p:spPr bwMode="auto">
          <a:xfrm>
            <a:off x="5638800" y="2895600"/>
            <a:ext cx="2362200" cy="2128838"/>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98463" y="317500"/>
            <a:ext cx="5486400" cy="1143000"/>
          </a:xfrm>
        </p:spPr>
        <p:txBody>
          <a:bodyPr/>
          <a:lstStyle/>
          <a:p>
            <a:pPr eaLnBrk="1" hangingPunct="1"/>
            <a:r>
              <a:rPr lang="en-US" smtClean="0"/>
              <a:t>Major Job Attitudes</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2-</a:t>
            </a:r>
            <a:fld id="{4B7E0FB2-884F-4805-A0B9-C752C41CBEA6}" type="slidenum">
              <a:rPr lang="en-US"/>
              <a:pPr>
                <a:defRPr/>
              </a:pPr>
              <a:t>8</a:t>
            </a:fld>
            <a:endParaRPr lang="en-US"/>
          </a:p>
        </p:txBody>
      </p:sp>
      <p:sp>
        <p:nvSpPr>
          <p:cNvPr id="20484" name="Rectangle 3"/>
          <p:cNvSpPr>
            <a:spLocks noGrp="1" noChangeArrowheads="1"/>
          </p:cNvSpPr>
          <p:nvPr>
            <p:ph sz="quarter" idx="1"/>
          </p:nvPr>
        </p:nvSpPr>
        <p:spPr>
          <a:xfrm>
            <a:off x="838200" y="1600200"/>
            <a:ext cx="7162800" cy="4876800"/>
          </a:xfrm>
        </p:spPr>
        <p:txBody>
          <a:bodyPr/>
          <a:lstStyle/>
          <a:p>
            <a:pPr eaLnBrk="1" hangingPunct="1">
              <a:lnSpc>
                <a:spcPct val="90000"/>
              </a:lnSpc>
              <a:spcAft>
                <a:spcPts val="1200"/>
              </a:spcAft>
              <a:defRPr/>
            </a:pPr>
            <a:r>
              <a:rPr lang="en-US" sz="2800" dirty="0" smtClean="0">
                <a:solidFill>
                  <a:schemeClr val="accent1">
                    <a:lumMod val="50000"/>
                  </a:schemeClr>
                </a:solidFill>
              </a:rPr>
              <a:t>Job Satisfaction</a:t>
            </a:r>
          </a:p>
          <a:p>
            <a:pPr eaLnBrk="1" hangingPunct="1">
              <a:lnSpc>
                <a:spcPct val="90000"/>
              </a:lnSpc>
              <a:spcAft>
                <a:spcPts val="1200"/>
              </a:spcAft>
              <a:defRPr/>
            </a:pPr>
            <a:r>
              <a:rPr lang="en-US" sz="2800" dirty="0" smtClean="0">
                <a:solidFill>
                  <a:schemeClr val="accent1">
                    <a:lumMod val="50000"/>
                  </a:schemeClr>
                </a:solidFill>
              </a:rPr>
              <a:t>Job Involvement</a:t>
            </a:r>
          </a:p>
          <a:p>
            <a:pPr eaLnBrk="1" hangingPunct="1">
              <a:lnSpc>
                <a:spcPct val="90000"/>
              </a:lnSpc>
              <a:spcAft>
                <a:spcPts val="1200"/>
              </a:spcAft>
              <a:defRPr/>
            </a:pPr>
            <a:r>
              <a:rPr lang="en-US" sz="2800" dirty="0" smtClean="0">
                <a:solidFill>
                  <a:schemeClr val="accent1">
                    <a:lumMod val="50000"/>
                  </a:schemeClr>
                </a:solidFill>
              </a:rPr>
              <a:t>Psychological Empowerment</a:t>
            </a:r>
          </a:p>
          <a:p>
            <a:pPr eaLnBrk="1" hangingPunct="1">
              <a:lnSpc>
                <a:spcPct val="90000"/>
              </a:lnSpc>
              <a:defRPr/>
            </a:pPr>
            <a:r>
              <a:rPr lang="en-US" sz="2800" dirty="0" smtClean="0">
                <a:solidFill>
                  <a:schemeClr val="accent1">
                    <a:lumMod val="50000"/>
                  </a:schemeClr>
                </a:solidFill>
              </a:rPr>
              <a:t>Organizational Commitment</a:t>
            </a:r>
          </a:p>
          <a:p>
            <a:pPr lvl="1" eaLnBrk="1" hangingPunct="1">
              <a:lnSpc>
                <a:spcPct val="90000"/>
              </a:lnSpc>
              <a:defRPr/>
            </a:pPr>
            <a:r>
              <a:rPr lang="en-US" sz="2400" dirty="0" smtClean="0">
                <a:solidFill>
                  <a:schemeClr val="accent1">
                    <a:lumMod val="50000"/>
                  </a:schemeClr>
                </a:solidFill>
              </a:rPr>
              <a:t>Affective commitment</a:t>
            </a:r>
          </a:p>
          <a:p>
            <a:pPr lvl="1" eaLnBrk="1" hangingPunct="1">
              <a:lnSpc>
                <a:spcPct val="90000"/>
              </a:lnSpc>
              <a:defRPr/>
            </a:pPr>
            <a:r>
              <a:rPr lang="en-US" sz="2400" dirty="0" smtClean="0">
                <a:solidFill>
                  <a:schemeClr val="accent1">
                    <a:lumMod val="50000"/>
                  </a:schemeClr>
                </a:solidFill>
              </a:rPr>
              <a:t>Continuance commitment</a:t>
            </a:r>
          </a:p>
          <a:p>
            <a:pPr lvl="1" eaLnBrk="1" hangingPunct="1">
              <a:lnSpc>
                <a:spcPct val="90000"/>
              </a:lnSpc>
              <a:spcAft>
                <a:spcPts val="1200"/>
              </a:spcAft>
              <a:defRPr/>
            </a:pPr>
            <a:r>
              <a:rPr lang="en-US" sz="2400" dirty="0" smtClean="0">
                <a:solidFill>
                  <a:schemeClr val="accent1">
                    <a:lumMod val="50000"/>
                  </a:schemeClr>
                </a:solidFill>
              </a:rPr>
              <a:t>Normative commitment</a:t>
            </a:r>
          </a:p>
          <a:p>
            <a:pPr eaLnBrk="1" hangingPunct="1">
              <a:lnSpc>
                <a:spcPct val="90000"/>
              </a:lnSpc>
              <a:spcAft>
                <a:spcPts val="1200"/>
              </a:spcAft>
              <a:defRPr/>
            </a:pPr>
            <a:r>
              <a:rPr lang="en-US" sz="2800" dirty="0" smtClean="0">
                <a:solidFill>
                  <a:schemeClr val="accent1">
                    <a:lumMod val="50000"/>
                  </a:schemeClr>
                </a:solidFill>
              </a:rPr>
              <a:t>Perceived Organizational Support (POS)</a:t>
            </a:r>
          </a:p>
          <a:p>
            <a:pPr eaLnBrk="1" hangingPunct="1">
              <a:lnSpc>
                <a:spcPct val="90000"/>
              </a:lnSpc>
              <a:defRPr/>
            </a:pPr>
            <a:r>
              <a:rPr lang="en-US" sz="2800" dirty="0" smtClean="0">
                <a:solidFill>
                  <a:schemeClr val="accent1">
                    <a:lumMod val="50000"/>
                  </a:schemeClr>
                </a:solidFill>
              </a:rPr>
              <a:t>Employee Engagement</a:t>
            </a:r>
          </a:p>
        </p:txBody>
      </p:sp>
      <p:pic>
        <p:nvPicPr>
          <p:cNvPr id="68616" name="Picture 8" descr="C:\Users\Bob Stretch\AppData\Local\Microsoft\Windows\Temporary Internet Files\Content.IE5\SEQ5QILQ\MPj04386530000[1].jpg"/>
          <p:cNvPicPr>
            <a:picLocks noChangeAspect="1" noChangeArrowheads="1"/>
          </p:cNvPicPr>
          <p:nvPr/>
        </p:nvPicPr>
        <p:blipFill>
          <a:blip r:embed="rId3" cstate="print"/>
          <a:srcRect/>
          <a:stretch>
            <a:fillRect/>
          </a:stretch>
        </p:blipFill>
        <p:spPr bwMode="auto">
          <a:xfrm>
            <a:off x="5943600" y="381000"/>
            <a:ext cx="2803525" cy="47244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t>Measuring Job Satisfaction</a:t>
            </a:r>
          </a:p>
        </p:txBody>
      </p:sp>
      <p:sp>
        <p:nvSpPr>
          <p:cNvPr id="5" name="Rectangle 6"/>
          <p:cNvSpPr>
            <a:spLocks noGrp="1" noChangeArrowheads="1"/>
          </p:cNvSpPr>
          <p:nvPr>
            <p:ph type="sldNum" sz="quarter" idx="12"/>
          </p:nvPr>
        </p:nvSpPr>
        <p:spPr/>
        <p:txBody>
          <a:bodyPr>
            <a:normAutofit fontScale="85000" lnSpcReduction="20000"/>
          </a:bodyPr>
          <a:lstStyle/>
          <a:p>
            <a:pPr>
              <a:defRPr/>
            </a:pPr>
            <a:r>
              <a:rPr lang="en-US"/>
              <a:t>2-</a:t>
            </a:r>
            <a:fld id="{B97E72D3-A1F4-4E61-AB75-FF546CA1C2DC}" type="slidenum">
              <a:rPr lang="en-US"/>
              <a:pPr>
                <a:defRPr/>
              </a:pPr>
              <a:t>9</a:t>
            </a:fld>
            <a:endParaRPr lang="en-US"/>
          </a:p>
        </p:txBody>
      </p:sp>
      <p:sp>
        <p:nvSpPr>
          <p:cNvPr id="10243" name="Content Placeholder 2"/>
          <p:cNvSpPr>
            <a:spLocks noGrp="1"/>
          </p:cNvSpPr>
          <p:nvPr>
            <p:ph sz="quarter" idx="1"/>
          </p:nvPr>
        </p:nvSpPr>
        <p:spPr>
          <a:xfrm>
            <a:off x="4572000" y="1682750"/>
            <a:ext cx="4400550" cy="4410075"/>
          </a:xfrm>
        </p:spPr>
        <p:txBody>
          <a:bodyPr/>
          <a:lstStyle/>
          <a:p>
            <a:pPr eaLnBrk="1" hangingPunct="1">
              <a:defRPr/>
            </a:pPr>
            <a:r>
              <a:rPr lang="en-US" dirty="0" smtClean="0">
                <a:solidFill>
                  <a:schemeClr val="accent1">
                    <a:lumMod val="50000"/>
                  </a:schemeClr>
                </a:solidFill>
              </a:rPr>
              <a:t>Single Global Rating Method</a:t>
            </a:r>
          </a:p>
          <a:p>
            <a:pPr lvl="1" eaLnBrk="1" hangingPunct="1">
              <a:defRPr/>
            </a:pPr>
            <a:r>
              <a:rPr lang="en-US" dirty="0" smtClean="0">
                <a:solidFill>
                  <a:schemeClr val="accent1">
                    <a:lumMod val="50000"/>
                  </a:schemeClr>
                </a:solidFill>
              </a:rPr>
              <a:t>Only a few general questions</a:t>
            </a:r>
          </a:p>
          <a:p>
            <a:pPr lvl="1" eaLnBrk="1" hangingPunct="1">
              <a:defRPr/>
            </a:pPr>
            <a:r>
              <a:rPr lang="en-US" dirty="0" smtClean="0">
                <a:solidFill>
                  <a:schemeClr val="accent1">
                    <a:lumMod val="50000"/>
                  </a:schemeClr>
                </a:solidFill>
              </a:rPr>
              <a:t>Remarkably accurate</a:t>
            </a:r>
          </a:p>
          <a:p>
            <a:pPr eaLnBrk="1" hangingPunct="1">
              <a:defRPr/>
            </a:pPr>
            <a:r>
              <a:rPr lang="en-US" dirty="0" smtClean="0">
                <a:solidFill>
                  <a:schemeClr val="accent1">
                    <a:lumMod val="50000"/>
                  </a:schemeClr>
                </a:solidFill>
              </a:rPr>
              <a:t>Summation Score Method</a:t>
            </a:r>
          </a:p>
          <a:p>
            <a:pPr lvl="1" eaLnBrk="1" hangingPunct="1">
              <a:defRPr/>
            </a:pPr>
            <a:r>
              <a:rPr lang="en-US" dirty="0" smtClean="0">
                <a:solidFill>
                  <a:schemeClr val="accent1">
                    <a:lumMod val="50000"/>
                  </a:schemeClr>
                </a:solidFill>
              </a:rPr>
              <a:t>Identifies key elements in the job and asks for specific feeling about them</a:t>
            </a:r>
          </a:p>
        </p:txBody>
      </p:sp>
      <p:pic>
        <p:nvPicPr>
          <p:cNvPr id="54276" name="Picture 7" descr="AAJFGVD0"/>
          <p:cNvPicPr>
            <a:picLocks noChangeAspect="1" noChangeArrowheads="1"/>
          </p:cNvPicPr>
          <p:nvPr/>
        </p:nvPicPr>
        <p:blipFill>
          <a:blip r:embed="rId3" cstate="print"/>
          <a:srcRect/>
          <a:stretch>
            <a:fillRect/>
          </a:stretch>
        </p:blipFill>
        <p:spPr bwMode="auto">
          <a:xfrm>
            <a:off x="169863" y="1987550"/>
            <a:ext cx="4325937" cy="4251325"/>
          </a:xfrm>
          <a:prstGeom prst="rect">
            <a:avLst/>
          </a:prstGeom>
          <a:noFill/>
          <a:ln w="9525">
            <a:noFill/>
            <a:miter lim="800000"/>
            <a:headEnd/>
            <a:tailEnd/>
          </a:ln>
        </p:spPr>
      </p:pic>
      <p:sp>
        <p:nvSpPr>
          <p:cNvPr id="21511" name="TextBox 8"/>
          <p:cNvSpPr txBox="1">
            <a:spLocks noChangeArrowheads="1"/>
          </p:cNvSpPr>
          <p:nvPr/>
        </p:nvSpPr>
        <p:spPr bwMode="auto">
          <a:xfrm>
            <a:off x="0" y="1531938"/>
            <a:ext cx="4648200" cy="400050"/>
          </a:xfrm>
          <a:prstGeom prst="rect">
            <a:avLst/>
          </a:prstGeom>
          <a:noFill/>
          <a:ln w="9525">
            <a:noFill/>
            <a:miter lim="800000"/>
            <a:headEnd/>
            <a:tailEnd/>
          </a:ln>
        </p:spPr>
        <p:txBody>
          <a:bodyPr>
            <a:spAutoFit/>
          </a:bodyPr>
          <a:lstStyle/>
          <a:p>
            <a:pPr algn="ctr">
              <a:defRPr/>
            </a:pPr>
            <a:r>
              <a:rPr lang="en-US" sz="2000" dirty="0">
                <a:solidFill>
                  <a:schemeClr val="accent2">
                    <a:lumMod val="50000"/>
                  </a:schemeClr>
                </a:solidFill>
                <a:cs typeface="+mn-cs"/>
              </a:rPr>
              <a:t>Average Job Satisfaction by Facets</a:t>
            </a:r>
          </a:p>
        </p:txBody>
      </p:sp>
    </p:spTree>
    <p:extLst>
      <p:ext uri="{BB962C8B-B14F-4D97-AF65-F5344CB8AC3E}">
        <p14:creationId xmlns:p14="http://schemas.microsoft.com/office/powerpoint/2010/main" xmlns="" val="297485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3245</TotalTime>
  <Words>1748</Words>
  <Application>Microsoft Office PowerPoint</Application>
  <PresentationFormat>Экран (4:3)</PresentationFormat>
  <Paragraphs>173</Paragraphs>
  <Slides>16</Slides>
  <Notes>16</Notes>
  <HiddenSlides>0</HiddenSlides>
  <MMClips>0</MMClips>
  <ScaleCrop>false</ScaleCrop>
  <HeadingPairs>
    <vt:vector size="4" baseType="variant">
      <vt:variant>
        <vt:lpstr>Тема</vt:lpstr>
      </vt:variant>
      <vt:variant>
        <vt:i4>3</vt:i4>
      </vt:variant>
      <vt:variant>
        <vt:lpstr>Заголовки слайдов</vt:lpstr>
      </vt:variant>
      <vt:variant>
        <vt:i4>16</vt:i4>
      </vt:variant>
    </vt:vector>
  </HeadingPairs>
  <TitlesOfParts>
    <vt:vector size="19" baseType="lpstr">
      <vt:lpstr>Median</vt:lpstr>
      <vt:lpstr>1_Custom Design</vt:lpstr>
      <vt:lpstr>Custom Design</vt:lpstr>
      <vt:lpstr>Слайд 1</vt:lpstr>
      <vt:lpstr>Слайд 2</vt:lpstr>
      <vt:lpstr>After studying this chapter, you should be able to:</vt:lpstr>
      <vt:lpstr>Attitudes</vt:lpstr>
      <vt:lpstr>Three Main Components of Attitudes</vt:lpstr>
      <vt:lpstr>Attitudes Follow Behavior: Cognitive Dissonance</vt:lpstr>
      <vt:lpstr>Behavior Follows Attitudes: Moderating Variables</vt:lpstr>
      <vt:lpstr>Major Job Attitudes</vt:lpstr>
      <vt:lpstr>Measuring Job Satisfaction</vt:lpstr>
      <vt:lpstr>What Causes Job Satisfaction?</vt:lpstr>
      <vt:lpstr>The Consequences of Dissatisfaction</vt:lpstr>
      <vt:lpstr>The Benefits of Satisfaction</vt:lpstr>
      <vt:lpstr>Global Implications</vt:lpstr>
      <vt:lpstr>Implications for Managers</vt:lpstr>
      <vt:lpstr>Keep in Mind…</vt:lpstr>
      <vt:lpstr>Summary</vt:lpstr>
    </vt:vector>
  </TitlesOfParts>
  <Company>MTC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Job Attitudes</dc:title>
  <dc:subject>Robbins/Judge Essentials of Org. Behavior 10th</dc:subject>
  <dc:creator>Bob Stretch</dc:creator>
  <cp:lastModifiedBy>User</cp:lastModifiedBy>
  <cp:revision>130</cp:revision>
  <dcterms:created xsi:type="dcterms:W3CDTF">2004-01-27T19:28:35Z</dcterms:created>
  <dcterms:modified xsi:type="dcterms:W3CDTF">2014-01-24T04:37:48Z</dcterms:modified>
  <cp:category>Basic PowerPoints</cp:category>
</cp:coreProperties>
</file>