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7"/>
  </p:notesMasterIdLst>
  <p:sldIdLst>
    <p:sldId id="259" r:id="rId2"/>
    <p:sldId id="538" r:id="rId3"/>
    <p:sldId id="573" r:id="rId4"/>
    <p:sldId id="574" r:id="rId5"/>
    <p:sldId id="575" r:id="rId6"/>
    <p:sldId id="539" r:id="rId7"/>
    <p:sldId id="540" r:id="rId8"/>
    <p:sldId id="541" r:id="rId9"/>
    <p:sldId id="542" r:id="rId10"/>
    <p:sldId id="543" r:id="rId11"/>
    <p:sldId id="544" r:id="rId12"/>
    <p:sldId id="545" r:id="rId13"/>
    <p:sldId id="546" r:id="rId14"/>
    <p:sldId id="547" r:id="rId15"/>
    <p:sldId id="548" r:id="rId16"/>
    <p:sldId id="549" r:id="rId17"/>
    <p:sldId id="550" r:id="rId18"/>
    <p:sldId id="551" r:id="rId19"/>
    <p:sldId id="552" r:id="rId20"/>
    <p:sldId id="553" r:id="rId21"/>
    <p:sldId id="554" r:id="rId22"/>
    <p:sldId id="555" r:id="rId23"/>
    <p:sldId id="556" r:id="rId24"/>
    <p:sldId id="557" r:id="rId25"/>
    <p:sldId id="561" r:id="rId26"/>
    <p:sldId id="562" r:id="rId27"/>
    <p:sldId id="563" r:id="rId28"/>
    <p:sldId id="564" r:id="rId29"/>
    <p:sldId id="565" r:id="rId30"/>
    <p:sldId id="567" r:id="rId31"/>
    <p:sldId id="568" r:id="rId32"/>
    <p:sldId id="569" r:id="rId33"/>
    <p:sldId id="570" r:id="rId34"/>
    <p:sldId id="571" r:id="rId35"/>
    <p:sldId id="572" r:id="rId36"/>
  </p:sldIdLst>
  <p:sldSz cx="9144000" cy="6858000" type="screen4x3"/>
  <p:notesSz cx="6858000" cy="9144000"/>
  <p:defaultTextStyle>
    <a:defPPr>
      <a:defRPr lang="tr-TR"/>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CC0000"/>
    <a:srgbClr val="1533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76810" autoAdjust="0"/>
  </p:normalViewPr>
  <p:slideViewPr>
    <p:cSldViewPr>
      <p:cViewPr varScale="1">
        <p:scale>
          <a:sx n="98" d="100"/>
          <a:sy n="98" d="100"/>
        </p:scale>
        <p:origin x="19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59536B0-7C9E-400D-B6EC-C85B4ED7AE47}" type="datetimeFigureOut">
              <a:rPr lang="tr-TR"/>
              <a:pPr>
                <a:defRPr/>
              </a:pPr>
              <a:t>10.4.2018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CB7BBF-8CBD-4063-A934-C81312895199}" type="slidenum">
              <a:rPr lang="tr-TR"/>
              <a:pPr>
                <a:defRPr/>
              </a:pPr>
              <a:t>‹#›</a:t>
            </a:fld>
            <a:endParaRPr lang="tr-TR"/>
          </a:p>
        </p:txBody>
      </p:sp>
    </p:spTree>
    <p:extLst>
      <p:ext uri="{BB962C8B-B14F-4D97-AF65-F5344CB8AC3E}">
        <p14:creationId xmlns:p14="http://schemas.microsoft.com/office/powerpoint/2010/main" val="3727914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2757E5-2BD6-4EFC-8017-3583052B37CB}" type="slidenum">
              <a:rPr lang="en-US" altLang="ru-RU"/>
              <a:pPr/>
              <a:t>2</a:t>
            </a:fld>
            <a:endParaRPr lang="en-US" altLang="ru-RU"/>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AU" altLang="ru-RU"/>
          </a:p>
        </p:txBody>
      </p:sp>
    </p:spTree>
    <p:extLst>
      <p:ext uri="{BB962C8B-B14F-4D97-AF65-F5344CB8AC3E}">
        <p14:creationId xmlns:p14="http://schemas.microsoft.com/office/powerpoint/2010/main" val="3803564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72D48A-4D3D-4B7A-95B7-7F830B9F54FD}" type="slidenum">
              <a:rPr lang="en-US" altLang="ru-RU"/>
              <a:pPr/>
              <a:t>11</a:t>
            </a:fld>
            <a:endParaRPr lang="en-US" altLang="ru-RU"/>
          </a:p>
        </p:txBody>
      </p:sp>
      <p:sp>
        <p:nvSpPr>
          <p:cNvPr id="143362"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43363"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52392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4692F-9476-4C41-9E5C-F5B78759601C}" type="slidenum">
              <a:rPr lang="en-US" altLang="ru-RU"/>
              <a:pPr/>
              <a:t>12</a:t>
            </a:fld>
            <a:endParaRPr lang="en-US" altLang="ru-RU"/>
          </a:p>
        </p:txBody>
      </p:sp>
      <p:sp>
        <p:nvSpPr>
          <p:cNvPr id="139266"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39267"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3990828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230A2E-12CE-4063-B6A2-42B44CA1B3AF}" type="slidenum">
              <a:rPr lang="en-US" altLang="ru-RU"/>
              <a:pPr/>
              <a:t>13</a:t>
            </a:fld>
            <a:endParaRPr lang="en-US" altLang="ru-RU"/>
          </a:p>
        </p:txBody>
      </p:sp>
      <p:sp>
        <p:nvSpPr>
          <p:cNvPr id="147458"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47459"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409092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B6C4F8-BC60-43D8-BE1C-9DE4ECA4C062}" type="slidenum">
              <a:rPr lang="en-US" altLang="ru-RU"/>
              <a:pPr/>
              <a:t>14</a:t>
            </a:fld>
            <a:endParaRPr lang="en-US" altLang="ru-RU"/>
          </a:p>
        </p:txBody>
      </p:sp>
      <p:sp>
        <p:nvSpPr>
          <p:cNvPr id="156674"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56675"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3506790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5DAEB-A389-48C1-A30B-D54671A771DC}" type="slidenum">
              <a:rPr lang="en-US" altLang="ru-RU"/>
              <a:pPr/>
              <a:t>15</a:t>
            </a:fld>
            <a:endParaRPr lang="en-US" altLang="ru-RU"/>
          </a:p>
        </p:txBody>
      </p:sp>
      <p:sp>
        <p:nvSpPr>
          <p:cNvPr id="158722"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58723"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4188220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C34BA8-4F53-4DA1-9D4E-3375EDEF3AB1}" type="slidenum">
              <a:rPr lang="en-US" altLang="ru-RU"/>
              <a:pPr/>
              <a:t>16</a:t>
            </a:fld>
            <a:endParaRPr lang="en-US" altLang="ru-RU"/>
          </a:p>
        </p:txBody>
      </p:sp>
      <p:sp>
        <p:nvSpPr>
          <p:cNvPr id="162818"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62819"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3808245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6AAA63-09D4-4CF8-807A-0B4E9DB2DB62}" type="slidenum">
              <a:rPr lang="en-US" altLang="ru-RU"/>
              <a:pPr/>
              <a:t>17</a:t>
            </a:fld>
            <a:endParaRPr lang="en-US" altLang="ru-RU"/>
          </a:p>
        </p:txBody>
      </p:sp>
      <p:sp>
        <p:nvSpPr>
          <p:cNvPr id="164866"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64867"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3544385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3C2FB9-D38D-4A7E-AECD-5A0A9316E7E2}" type="slidenum">
              <a:rPr lang="en-US" altLang="ru-RU"/>
              <a:pPr/>
              <a:t>18</a:t>
            </a:fld>
            <a:endParaRPr lang="en-US" altLang="ru-RU"/>
          </a:p>
        </p:txBody>
      </p:sp>
      <p:sp>
        <p:nvSpPr>
          <p:cNvPr id="166914"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66915"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942427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26400-9D3D-4A75-BC72-83C1B8869F9C}" type="slidenum">
              <a:rPr lang="en-US" altLang="ru-RU"/>
              <a:pPr/>
              <a:t>19</a:t>
            </a:fld>
            <a:endParaRPr lang="en-US" altLang="ru-RU"/>
          </a:p>
        </p:txBody>
      </p:sp>
      <p:sp>
        <p:nvSpPr>
          <p:cNvPr id="168962"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68963"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2768770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FEE7C5-C3E3-4F2A-92AA-174368389CD2}" type="slidenum">
              <a:rPr lang="en-US" altLang="ru-RU"/>
              <a:pPr/>
              <a:t>20</a:t>
            </a:fld>
            <a:endParaRPr lang="en-US" altLang="ru-RU"/>
          </a:p>
        </p:txBody>
      </p:sp>
      <p:sp>
        <p:nvSpPr>
          <p:cNvPr id="171010"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71011"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3167872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3337E-E01A-4CCC-A247-E24CE22B0449}" type="slidenum">
              <a:rPr lang="zh-TW" altLang="en-US"/>
              <a:pPr/>
              <a:t>3</a:t>
            </a:fld>
            <a:endParaRPr lang="en-US" altLang="zh-TW"/>
          </a:p>
        </p:txBody>
      </p:sp>
      <p:sp>
        <p:nvSpPr>
          <p:cNvPr id="526338" name="Rectangle 2"/>
          <p:cNvSpPr>
            <a:spLocks noChangeArrowheads="1" noTextEdit="1"/>
          </p:cNvSpPr>
          <p:nvPr>
            <p:ph type="sldImg"/>
          </p:nvPr>
        </p:nvSpPr>
        <p:spPr>
          <a:ln/>
        </p:spPr>
      </p:sp>
      <p:sp>
        <p:nvSpPr>
          <p:cNvPr id="526339" name="Rectangle 3"/>
          <p:cNvSpPr>
            <a:spLocks noGrp="1" noChangeArrowheads="1"/>
          </p:cNvSpPr>
          <p:nvPr>
            <p:ph type="body" idx="1"/>
          </p:nvPr>
        </p:nvSpPr>
        <p:spPr/>
        <p:txBody>
          <a:bodyPr/>
          <a:lstStyle/>
          <a:p>
            <a:r>
              <a:rPr lang="en-US" altLang="zh-TW" b="1"/>
              <a:t>RISK MANAGEMENT</a:t>
            </a:r>
          </a:p>
          <a:p>
            <a:r>
              <a:rPr lang="en-US" altLang="zh-TW"/>
              <a:t>“If you know the enemy and know yourself, you need not fear the result of a hundred battles. </a:t>
            </a:r>
          </a:p>
          <a:p>
            <a:r>
              <a:rPr lang="en-US" altLang="zh-TW"/>
              <a:t>If you know yourself but not the enemy, for every victory gained you will also suffer a defeat. </a:t>
            </a:r>
          </a:p>
          <a:p>
            <a:r>
              <a:rPr lang="en-US" altLang="zh-TW"/>
              <a:t>If you know neither the enemy nor yourself, you will succumb in every battle.” (Sun Tzu)</a:t>
            </a:r>
          </a:p>
          <a:p>
            <a:endParaRPr lang="zh-TW" altLang="en-US"/>
          </a:p>
        </p:txBody>
      </p:sp>
    </p:spTree>
    <p:extLst>
      <p:ext uri="{BB962C8B-B14F-4D97-AF65-F5344CB8AC3E}">
        <p14:creationId xmlns:p14="http://schemas.microsoft.com/office/powerpoint/2010/main" val="21617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E3EEEA-8A4C-4EC0-AF2A-6DB08C75C8D7}" type="slidenum">
              <a:rPr lang="en-US" altLang="ru-RU"/>
              <a:pPr/>
              <a:t>21</a:t>
            </a:fld>
            <a:endParaRPr lang="en-US" altLang="ru-RU"/>
          </a:p>
        </p:txBody>
      </p:sp>
      <p:sp>
        <p:nvSpPr>
          <p:cNvPr id="173058"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73059"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24643983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029060-E329-43B0-96DC-6A1DB15FAA36}" type="slidenum">
              <a:rPr lang="en-US" altLang="ru-RU"/>
              <a:pPr/>
              <a:t>22</a:t>
            </a:fld>
            <a:endParaRPr lang="en-US" altLang="ru-RU"/>
          </a:p>
        </p:txBody>
      </p:sp>
      <p:sp>
        <p:nvSpPr>
          <p:cNvPr id="175106"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75107"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1019305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1CFD8D-8EF2-4CE1-9C80-3F616E6084C8}" type="slidenum">
              <a:rPr lang="en-US" altLang="ru-RU"/>
              <a:pPr/>
              <a:t>23</a:t>
            </a:fld>
            <a:endParaRPr lang="en-US" altLang="ru-RU"/>
          </a:p>
        </p:txBody>
      </p:sp>
      <p:sp>
        <p:nvSpPr>
          <p:cNvPr id="177154"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77155"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1493590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8EDF4-61B6-41D1-AB97-B8FB14CABC69}" type="slidenum">
              <a:rPr lang="en-US" altLang="ru-RU"/>
              <a:pPr/>
              <a:t>24</a:t>
            </a:fld>
            <a:endParaRPr lang="en-US" altLang="ru-RU"/>
          </a:p>
        </p:txBody>
      </p:sp>
      <p:sp>
        <p:nvSpPr>
          <p:cNvPr id="179202"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79203"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1625021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A80B4-DBED-4F7C-A376-B4FBA6D03896}" type="slidenum">
              <a:rPr lang="zh-TW" altLang="en-US"/>
              <a:pPr/>
              <a:t>25</a:t>
            </a:fld>
            <a:endParaRPr lang="en-US" altLang="zh-TW"/>
          </a:p>
        </p:txBody>
      </p:sp>
      <p:sp>
        <p:nvSpPr>
          <p:cNvPr id="529410" name="Rectangle 2"/>
          <p:cNvSpPr>
            <a:spLocks noChangeArrowheads="1" noTextEdit="1"/>
          </p:cNvSpPr>
          <p:nvPr>
            <p:ph type="sldImg"/>
          </p:nvPr>
        </p:nvSpPr>
        <p:spPr>
          <a:ln/>
        </p:spPr>
      </p:sp>
      <p:sp>
        <p:nvSpPr>
          <p:cNvPr id="529411" name="Rectangle 3"/>
          <p:cNvSpPr>
            <a:spLocks noGrp="1" noChangeArrowheads="1"/>
          </p:cNvSpPr>
          <p:nvPr>
            <p:ph type="body" idx="1"/>
          </p:nvPr>
        </p:nvSpPr>
        <p:spPr/>
        <p:txBody>
          <a:bodyPr/>
          <a:lstStyle/>
          <a:p>
            <a:r>
              <a:rPr lang="en-US" altLang="zh-TW" b="1"/>
              <a:t>Accountability for Risk Management</a:t>
            </a:r>
          </a:p>
          <a:p>
            <a:pPr>
              <a:spcBef>
                <a:spcPts val="500"/>
              </a:spcBef>
              <a:spcAft>
                <a:spcPts val="500"/>
              </a:spcAft>
            </a:pPr>
            <a:r>
              <a:rPr lang="en-US" altLang="zh-TW">
                <a:cs typeface="Times New Roman" panose="02020603050405020304" pitchFamily="18" charset="0"/>
              </a:rPr>
              <a:t>It is the responsibility of each of the organization’s communities of interest to manage the risks the organization encounters. Each community of interest has a role to play.</a:t>
            </a:r>
          </a:p>
          <a:p>
            <a:pPr>
              <a:spcBef>
                <a:spcPts val="500"/>
              </a:spcBef>
              <a:spcAft>
                <a:spcPts val="500"/>
              </a:spcAft>
            </a:pPr>
            <a:r>
              <a:rPr lang="en-US" altLang="zh-TW">
                <a:cs typeface="Times New Roman" panose="02020603050405020304" pitchFamily="18" charset="0"/>
              </a:rPr>
              <a:t>Information Security - best understand the threats and attacks that introduce risk into the organization.</a:t>
            </a:r>
          </a:p>
          <a:p>
            <a:pPr>
              <a:spcBef>
                <a:spcPts val="500"/>
              </a:spcBef>
              <a:spcAft>
                <a:spcPts val="500"/>
              </a:spcAft>
            </a:pPr>
            <a:r>
              <a:rPr lang="en-US" altLang="zh-TW">
                <a:cs typeface="Times New Roman" panose="02020603050405020304" pitchFamily="18" charset="0"/>
              </a:rPr>
              <a:t>Management and Users – play a part in the early detection and response process. They also insure sufficient resources) are allocated</a:t>
            </a:r>
          </a:p>
          <a:p>
            <a:pPr>
              <a:spcBef>
                <a:spcPts val="500"/>
              </a:spcBef>
              <a:spcAft>
                <a:spcPts val="500"/>
              </a:spcAft>
            </a:pPr>
            <a:r>
              <a:rPr lang="en-US" altLang="zh-TW">
                <a:cs typeface="Times New Roman" panose="02020603050405020304" pitchFamily="18" charset="0"/>
              </a:rPr>
              <a:t>Information Technology – must assist in building secure systems and operating them safely. </a:t>
            </a:r>
          </a:p>
          <a:p>
            <a:pPr>
              <a:spcBef>
                <a:spcPts val="500"/>
              </a:spcBef>
              <a:spcAft>
                <a:spcPts val="500"/>
              </a:spcAft>
            </a:pPr>
            <a:r>
              <a:rPr lang="en-US" altLang="zh-TW">
                <a:cs typeface="Times New Roman" panose="02020603050405020304" pitchFamily="18" charset="0"/>
              </a:rPr>
              <a:t>General management, IT management, and information security management are accountable for identifying and classifying risk.  </a:t>
            </a:r>
          </a:p>
          <a:p>
            <a:pPr>
              <a:spcBef>
                <a:spcPts val="500"/>
              </a:spcBef>
              <a:spcAft>
                <a:spcPts val="500"/>
              </a:spcAft>
            </a:pPr>
            <a:r>
              <a:rPr lang="en-US" altLang="zh-TW">
                <a:cs typeface="Times New Roman" panose="02020603050405020304" pitchFamily="18" charset="0"/>
              </a:rPr>
              <a:t>All three communities of interest are also responsible for:</a:t>
            </a:r>
          </a:p>
          <a:p>
            <a:pPr>
              <a:spcBef>
                <a:spcPts val="500"/>
              </a:spcBef>
              <a:spcAft>
                <a:spcPts val="500"/>
              </a:spcAft>
            </a:pPr>
            <a:r>
              <a:rPr lang="en-US" altLang="zh-TW">
                <a:cs typeface="Times New Roman" panose="02020603050405020304" pitchFamily="18" charset="0"/>
              </a:rPr>
              <a:t>Evaluating the risk controls</a:t>
            </a:r>
          </a:p>
          <a:p>
            <a:pPr>
              <a:spcBef>
                <a:spcPts val="500"/>
              </a:spcBef>
              <a:spcAft>
                <a:spcPts val="500"/>
              </a:spcAft>
            </a:pPr>
            <a:r>
              <a:rPr lang="en-US" altLang="zh-TW">
                <a:cs typeface="Times New Roman" panose="02020603050405020304" pitchFamily="18" charset="0"/>
              </a:rPr>
              <a:t>Determining which control options are cost effective for the organization</a:t>
            </a:r>
          </a:p>
          <a:p>
            <a:pPr>
              <a:spcBef>
                <a:spcPts val="500"/>
              </a:spcBef>
              <a:spcAft>
                <a:spcPts val="500"/>
              </a:spcAft>
            </a:pPr>
            <a:r>
              <a:rPr lang="en-US" altLang="zh-TW">
                <a:cs typeface="Times New Roman" panose="02020603050405020304" pitchFamily="18" charset="0"/>
              </a:rPr>
              <a:t>Acquiring or installing the needed controls</a:t>
            </a:r>
          </a:p>
          <a:p>
            <a:pPr>
              <a:spcBef>
                <a:spcPts val="500"/>
              </a:spcBef>
              <a:spcAft>
                <a:spcPts val="500"/>
              </a:spcAft>
            </a:pPr>
            <a:r>
              <a:rPr lang="en-US" altLang="zh-TW">
                <a:cs typeface="Times New Roman" panose="02020603050405020304" pitchFamily="18" charset="0"/>
              </a:rPr>
              <a:t>Overseeing that the controls remain effective in controlling risk</a:t>
            </a:r>
          </a:p>
        </p:txBody>
      </p:sp>
    </p:spTree>
    <p:extLst>
      <p:ext uri="{BB962C8B-B14F-4D97-AF65-F5344CB8AC3E}">
        <p14:creationId xmlns:p14="http://schemas.microsoft.com/office/powerpoint/2010/main" val="1299585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583873-B09E-41C6-9AE0-498A79763010}" type="slidenum">
              <a:rPr lang="zh-TW" altLang="en-US"/>
              <a:pPr/>
              <a:t>26</a:t>
            </a:fld>
            <a:endParaRPr lang="en-US" altLang="zh-TW"/>
          </a:p>
        </p:txBody>
      </p:sp>
      <p:sp>
        <p:nvSpPr>
          <p:cNvPr id="571394" name="Rectangle 2"/>
          <p:cNvSpPr>
            <a:spLocks noChangeArrowheads="1" noTextEdit="1"/>
          </p:cNvSpPr>
          <p:nvPr>
            <p:ph type="sldImg"/>
          </p:nvPr>
        </p:nvSpPr>
        <p:spPr>
          <a:ln/>
        </p:spPr>
      </p:sp>
      <p:sp>
        <p:nvSpPr>
          <p:cNvPr id="571395" name="Rectangle 3"/>
          <p:cNvSpPr>
            <a:spLocks noGrp="1" noChangeArrowheads="1"/>
          </p:cNvSpPr>
          <p:nvPr>
            <p:ph type="body" idx="1"/>
          </p:nvPr>
        </p:nvSpPr>
        <p:spPr/>
        <p:txBody>
          <a:bodyPr/>
          <a:lstStyle/>
          <a:p>
            <a:r>
              <a:rPr lang="en-US" altLang="zh-TW" b="1"/>
              <a:t>Accountability for Risk Management</a:t>
            </a:r>
          </a:p>
          <a:p>
            <a:pPr>
              <a:spcBef>
                <a:spcPts val="500"/>
              </a:spcBef>
              <a:spcAft>
                <a:spcPts val="500"/>
              </a:spcAft>
            </a:pPr>
            <a:r>
              <a:rPr lang="en-US" altLang="zh-TW">
                <a:cs typeface="Times New Roman" panose="02020603050405020304" pitchFamily="18" charset="0"/>
              </a:rPr>
              <a:t>It is the responsibility of each of the organization’s communities of interest to manage the risks the organization encounters. Each community of interest has a role to play.</a:t>
            </a:r>
          </a:p>
          <a:p>
            <a:pPr>
              <a:spcBef>
                <a:spcPts val="500"/>
              </a:spcBef>
              <a:spcAft>
                <a:spcPts val="500"/>
              </a:spcAft>
            </a:pPr>
            <a:r>
              <a:rPr lang="en-US" altLang="zh-TW">
                <a:cs typeface="Times New Roman" panose="02020603050405020304" pitchFamily="18" charset="0"/>
              </a:rPr>
              <a:t>Information Security - best understand the threats and attacks that introduce risk into the organization.</a:t>
            </a:r>
          </a:p>
          <a:p>
            <a:pPr>
              <a:spcBef>
                <a:spcPts val="500"/>
              </a:spcBef>
              <a:spcAft>
                <a:spcPts val="500"/>
              </a:spcAft>
            </a:pPr>
            <a:r>
              <a:rPr lang="en-US" altLang="zh-TW">
                <a:cs typeface="Times New Roman" panose="02020603050405020304" pitchFamily="18" charset="0"/>
              </a:rPr>
              <a:t>Management and Users – play a part in the early detection and response process. They also insure sufficient resources) are allocated</a:t>
            </a:r>
          </a:p>
          <a:p>
            <a:pPr>
              <a:spcBef>
                <a:spcPts val="500"/>
              </a:spcBef>
              <a:spcAft>
                <a:spcPts val="500"/>
              </a:spcAft>
            </a:pPr>
            <a:r>
              <a:rPr lang="en-US" altLang="zh-TW">
                <a:cs typeface="Times New Roman" panose="02020603050405020304" pitchFamily="18" charset="0"/>
              </a:rPr>
              <a:t>Information Technology – must assist in building secure systems and operating them safely. </a:t>
            </a:r>
          </a:p>
          <a:p>
            <a:pPr>
              <a:spcBef>
                <a:spcPts val="500"/>
              </a:spcBef>
              <a:spcAft>
                <a:spcPts val="500"/>
              </a:spcAft>
            </a:pPr>
            <a:r>
              <a:rPr lang="en-US" altLang="zh-TW">
                <a:cs typeface="Times New Roman" panose="02020603050405020304" pitchFamily="18" charset="0"/>
              </a:rPr>
              <a:t>General management, IT management, and information security management are accountable for identifying and classifying risk.  </a:t>
            </a:r>
          </a:p>
          <a:p>
            <a:pPr>
              <a:spcBef>
                <a:spcPts val="500"/>
              </a:spcBef>
              <a:spcAft>
                <a:spcPts val="500"/>
              </a:spcAft>
            </a:pPr>
            <a:r>
              <a:rPr lang="en-US" altLang="zh-TW">
                <a:cs typeface="Times New Roman" panose="02020603050405020304" pitchFamily="18" charset="0"/>
              </a:rPr>
              <a:t>All three communities of interest are also responsible for:</a:t>
            </a:r>
          </a:p>
          <a:p>
            <a:pPr>
              <a:spcBef>
                <a:spcPts val="500"/>
              </a:spcBef>
              <a:spcAft>
                <a:spcPts val="500"/>
              </a:spcAft>
            </a:pPr>
            <a:r>
              <a:rPr lang="en-US" altLang="zh-TW">
                <a:cs typeface="Times New Roman" panose="02020603050405020304" pitchFamily="18" charset="0"/>
              </a:rPr>
              <a:t>Evaluating the risk controls</a:t>
            </a:r>
          </a:p>
          <a:p>
            <a:pPr>
              <a:spcBef>
                <a:spcPts val="500"/>
              </a:spcBef>
              <a:spcAft>
                <a:spcPts val="500"/>
              </a:spcAft>
            </a:pPr>
            <a:r>
              <a:rPr lang="en-US" altLang="zh-TW">
                <a:cs typeface="Times New Roman" panose="02020603050405020304" pitchFamily="18" charset="0"/>
              </a:rPr>
              <a:t>Determining which control options are cost effective for the organization</a:t>
            </a:r>
          </a:p>
          <a:p>
            <a:pPr>
              <a:spcBef>
                <a:spcPts val="500"/>
              </a:spcBef>
              <a:spcAft>
                <a:spcPts val="500"/>
              </a:spcAft>
            </a:pPr>
            <a:r>
              <a:rPr lang="en-US" altLang="zh-TW">
                <a:cs typeface="Times New Roman" panose="02020603050405020304" pitchFamily="18" charset="0"/>
              </a:rPr>
              <a:t>Acquiring or installing the needed controls</a:t>
            </a:r>
          </a:p>
          <a:p>
            <a:pPr>
              <a:spcBef>
                <a:spcPts val="500"/>
              </a:spcBef>
              <a:spcAft>
                <a:spcPts val="500"/>
              </a:spcAft>
            </a:pPr>
            <a:r>
              <a:rPr lang="en-US" altLang="zh-TW">
                <a:cs typeface="Times New Roman" panose="02020603050405020304" pitchFamily="18" charset="0"/>
              </a:rPr>
              <a:t>Overseeing that the controls remain effective in controlling risk</a:t>
            </a:r>
          </a:p>
        </p:txBody>
      </p:sp>
    </p:spTree>
    <p:extLst>
      <p:ext uri="{BB962C8B-B14F-4D97-AF65-F5344CB8AC3E}">
        <p14:creationId xmlns:p14="http://schemas.microsoft.com/office/powerpoint/2010/main" val="22132006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7101CC-98C9-469B-93BE-08D22238223B}" type="slidenum">
              <a:rPr lang="zh-TW" altLang="en-US"/>
              <a:pPr/>
              <a:t>27</a:t>
            </a:fld>
            <a:endParaRPr lang="en-US" altLang="zh-TW"/>
          </a:p>
        </p:txBody>
      </p:sp>
      <p:sp>
        <p:nvSpPr>
          <p:cNvPr id="567298" name="Rectangle 2"/>
          <p:cNvSpPr>
            <a:spLocks noChangeArrowheads="1" noTextEdit="1"/>
          </p:cNvSpPr>
          <p:nvPr>
            <p:ph type="sldImg"/>
          </p:nvPr>
        </p:nvSpPr>
        <p:spPr>
          <a:ln/>
        </p:spPr>
      </p:sp>
      <p:sp>
        <p:nvSpPr>
          <p:cNvPr id="567299" name="Rectangle 3"/>
          <p:cNvSpPr>
            <a:spLocks noGrp="1" noChangeArrowheads="1"/>
          </p:cNvSpPr>
          <p:nvPr>
            <p:ph type="body" idx="1"/>
          </p:nvPr>
        </p:nvSpPr>
        <p:spPr/>
        <p:txBody>
          <a:bodyPr/>
          <a:lstStyle/>
          <a:p>
            <a:r>
              <a:rPr lang="en-US" altLang="zh-TW" b="1"/>
              <a:t>Risk management process</a:t>
            </a:r>
          </a:p>
          <a:p>
            <a:r>
              <a:rPr lang="en-US" altLang="zh-TW"/>
              <a:t>1)	The first focus of management review is asset inventory. </a:t>
            </a:r>
          </a:p>
          <a:p>
            <a:r>
              <a:rPr lang="en-US" altLang="zh-TW"/>
              <a:t>2)	Next the threats and vulnerabilities that have been identified as dangerous to the asset inventory must be reviewed and verified as complete and current, and the potential controls and mitigation strategies should be reviewed for completeness. </a:t>
            </a:r>
          </a:p>
          <a:p>
            <a:r>
              <a:rPr lang="en-US" altLang="zh-TW"/>
              <a:t>3)	The cost effectiveness of each control should be reviewed as well, and the decisions about deployment of controls revisited.  </a:t>
            </a:r>
          </a:p>
          <a:p>
            <a:r>
              <a:rPr lang="en-US" altLang="zh-TW"/>
              <a:t>4)	Further, managers of all levels are accountable on a regular schedule for insuring the ongoing effectiveness of every control deployed.  </a:t>
            </a:r>
          </a:p>
          <a:p>
            <a:endParaRPr lang="en-US" altLang="zh-TW"/>
          </a:p>
          <a:p>
            <a:endParaRPr lang="en-US" altLang="zh-TW"/>
          </a:p>
          <a:p>
            <a:endParaRPr lang="en-US" altLang="zh-TW"/>
          </a:p>
        </p:txBody>
      </p:sp>
    </p:spTree>
    <p:extLst>
      <p:ext uri="{BB962C8B-B14F-4D97-AF65-F5344CB8AC3E}">
        <p14:creationId xmlns:p14="http://schemas.microsoft.com/office/powerpoint/2010/main" val="23874590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948D12-E29E-46B0-A360-63557220FFF6}" type="slidenum">
              <a:rPr lang="zh-TW" altLang="en-US"/>
              <a:pPr/>
              <a:t>28</a:t>
            </a:fld>
            <a:endParaRPr lang="en-US" altLang="zh-TW"/>
          </a:p>
        </p:txBody>
      </p:sp>
      <p:sp>
        <p:nvSpPr>
          <p:cNvPr id="532482" name="Rectangle 2"/>
          <p:cNvSpPr>
            <a:spLocks noChangeArrowheads="1" noTextEdit="1"/>
          </p:cNvSpPr>
          <p:nvPr>
            <p:ph type="sldImg"/>
          </p:nvPr>
        </p:nvSpPr>
        <p:spPr>
          <a:ln/>
        </p:spPr>
      </p:sp>
      <p:sp>
        <p:nvSpPr>
          <p:cNvPr id="532483" name="Rectangle 3"/>
          <p:cNvSpPr>
            <a:spLocks noGrp="1" noChangeArrowheads="1"/>
          </p:cNvSpPr>
          <p:nvPr>
            <p:ph type="body" idx="1"/>
          </p:nvPr>
        </p:nvSpPr>
        <p:spPr/>
        <p:txBody>
          <a:bodyPr/>
          <a:lstStyle/>
          <a:p>
            <a:r>
              <a:rPr lang="en-US" altLang="zh-TW" b="1"/>
              <a:t>Risk Identification</a:t>
            </a:r>
          </a:p>
          <a:p>
            <a:r>
              <a:rPr lang="en-US" altLang="zh-TW">
                <a:cs typeface="Times New Roman" panose="02020603050405020304" pitchFamily="18" charset="0"/>
              </a:rPr>
              <a:t>A risk management strategy calls on us to “know ourselves” by identifying, classifying, and prioritizing the organization’s information assets. </a:t>
            </a:r>
          </a:p>
          <a:p>
            <a:r>
              <a:rPr lang="en-US" altLang="zh-TW">
                <a:cs typeface="Times New Roman" panose="02020603050405020304" pitchFamily="18" charset="0"/>
              </a:rPr>
              <a:t>These assets are the targets of various threats and threat agents and our goal is to protect them from these threats. </a:t>
            </a:r>
          </a:p>
          <a:p>
            <a:r>
              <a:rPr lang="en-US" altLang="zh-TW">
                <a:cs typeface="Times New Roman" panose="02020603050405020304" pitchFamily="18" charset="0"/>
              </a:rPr>
              <a:t>Once we have gone through the process of self-examination, we then move into threat identification. </a:t>
            </a:r>
          </a:p>
          <a:p>
            <a:r>
              <a:rPr lang="en-US" altLang="zh-TW">
                <a:cs typeface="Times New Roman" panose="02020603050405020304" pitchFamily="18" charset="0"/>
              </a:rPr>
              <a:t>We must assess the circumstances and setting of each information asset. </a:t>
            </a:r>
          </a:p>
          <a:p>
            <a:r>
              <a:rPr lang="en-US" altLang="zh-TW">
                <a:cs typeface="Times New Roman" panose="02020603050405020304" pitchFamily="18" charset="0"/>
              </a:rPr>
              <a:t>To begin managing the risk from the vulnerabilities, we must identify those vulnerabilities and begin exploring the controls that might be used to manage the risks.</a:t>
            </a:r>
          </a:p>
          <a:p>
            <a:r>
              <a:rPr lang="en-US" altLang="zh-TW">
                <a:cs typeface="Times New Roman" panose="02020603050405020304" pitchFamily="18" charset="0"/>
              </a:rPr>
              <a:t>We begin the process by identifying and assessing the value of our information assets.</a:t>
            </a:r>
          </a:p>
          <a:p>
            <a:endParaRPr lang="en-US" altLang="zh-TW"/>
          </a:p>
          <a:p>
            <a:endParaRPr lang="en-US" altLang="zh-TW"/>
          </a:p>
          <a:p>
            <a:endParaRPr lang="zh-TW" altLang="en-US"/>
          </a:p>
        </p:txBody>
      </p:sp>
    </p:spTree>
    <p:extLst>
      <p:ext uri="{BB962C8B-B14F-4D97-AF65-F5344CB8AC3E}">
        <p14:creationId xmlns:p14="http://schemas.microsoft.com/office/powerpoint/2010/main" val="15609201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FC10EE-D100-4BC6-B15E-5EE99C4840DE}" type="slidenum">
              <a:rPr lang="zh-TW" altLang="en-US"/>
              <a:pPr/>
              <a:t>29</a:t>
            </a:fld>
            <a:endParaRPr lang="en-US" altLang="zh-TW"/>
          </a:p>
        </p:txBody>
      </p:sp>
      <p:sp>
        <p:nvSpPr>
          <p:cNvPr id="534530" name="Rectangle 2"/>
          <p:cNvSpPr>
            <a:spLocks noChangeArrowheads="1" noTextEdit="1"/>
          </p:cNvSpPr>
          <p:nvPr>
            <p:ph type="sldImg"/>
          </p:nvPr>
        </p:nvSpPr>
        <p:spPr>
          <a:ln/>
        </p:spPr>
      </p:sp>
      <p:sp>
        <p:nvSpPr>
          <p:cNvPr id="534531" name="Rectangle 3"/>
          <p:cNvSpPr>
            <a:spLocks noGrp="1" noChangeArrowheads="1"/>
          </p:cNvSpPr>
          <p:nvPr>
            <p:ph type="body" idx="1"/>
          </p:nvPr>
        </p:nvSpPr>
        <p:spPr/>
        <p:txBody>
          <a:bodyPr/>
          <a:lstStyle/>
          <a:p>
            <a:r>
              <a:rPr lang="en-US" altLang="zh-TW" b="1"/>
              <a:t>Asset Identification and Valuation</a:t>
            </a:r>
          </a:p>
          <a:p>
            <a:r>
              <a:rPr lang="en-US" altLang="zh-TW">
                <a:cs typeface="Times New Roman" panose="02020603050405020304" pitchFamily="18" charset="0"/>
              </a:rPr>
              <a:t>This iterative process begins with the identification of assets, including all of the elements of an organization’s system: people, procedures, data and information, software, hardware and networking elements. </a:t>
            </a:r>
          </a:p>
          <a:p>
            <a:r>
              <a:rPr lang="en-US" altLang="zh-TW">
                <a:cs typeface="Times New Roman" panose="02020603050405020304" pitchFamily="18" charset="0"/>
              </a:rPr>
              <a:t>Then, we classify and categorize the assets adding details as we dig deeper into the analysis.</a:t>
            </a:r>
            <a:r>
              <a:rPr lang="en-US" altLang="zh-TW"/>
              <a:t> </a:t>
            </a:r>
          </a:p>
          <a:p>
            <a:endParaRPr lang="zh-TW" altLang="en-US"/>
          </a:p>
        </p:txBody>
      </p:sp>
    </p:spTree>
    <p:extLst>
      <p:ext uri="{BB962C8B-B14F-4D97-AF65-F5344CB8AC3E}">
        <p14:creationId xmlns:p14="http://schemas.microsoft.com/office/powerpoint/2010/main" val="3420825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BC4241-5A30-4381-878F-A983F9FB32CC}" type="slidenum">
              <a:rPr lang="zh-TW" altLang="en-US"/>
              <a:pPr/>
              <a:t>30</a:t>
            </a:fld>
            <a:endParaRPr lang="en-US" altLang="zh-TW"/>
          </a:p>
        </p:txBody>
      </p:sp>
      <p:sp>
        <p:nvSpPr>
          <p:cNvPr id="538626" name="Rectangle 2"/>
          <p:cNvSpPr>
            <a:spLocks noChangeArrowheads="1" noTextEdit="1"/>
          </p:cNvSpPr>
          <p:nvPr>
            <p:ph type="sldImg"/>
          </p:nvPr>
        </p:nvSpPr>
        <p:spPr>
          <a:ln/>
        </p:spPr>
      </p:sp>
      <p:sp>
        <p:nvSpPr>
          <p:cNvPr id="538627" name="Rectangle 3"/>
          <p:cNvSpPr>
            <a:spLocks noGrp="1" noChangeArrowheads="1"/>
          </p:cNvSpPr>
          <p:nvPr>
            <p:ph type="body" idx="1"/>
          </p:nvPr>
        </p:nvSpPr>
        <p:spPr/>
        <p:txBody>
          <a:bodyPr/>
          <a:lstStyle/>
          <a:p>
            <a:r>
              <a:rPr lang="en-US" altLang="zh-TW" b="1"/>
              <a:t>People, Procedures, and Data Asset Identification</a:t>
            </a:r>
          </a:p>
          <a:p>
            <a:pPr>
              <a:spcBef>
                <a:spcPts val="500"/>
              </a:spcBef>
              <a:spcAft>
                <a:spcPts val="500"/>
              </a:spcAft>
            </a:pPr>
            <a:r>
              <a:rPr lang="en-US" altLang="zh-TW"/>
              <a:t>Unlike the tangible hardware and software elements already described, the human resources, documentation, and data information assets are not as readily discovered and documented. </a:t>
            </a:r>
          </a:p>
          <a:p>
            <a:pPr>
              <a:spcBef>
                <a:spcPts val="500"/>
              </a:spcBef>
              <a:spcAft>
                <a:spcPts val="500"/>
              </a:spcAft>
            </a:pPr>
            <a:r>
              <a:rPr lang="en-US" altLang="zh-TW"/>
              <a:t>These assets should be identified, described, and evaluated by people using knowledge, experience, and judgment. </a:t>
            </a:r>
          </a:p>
          <a:p>
            <a:pPr>
              <a:spcBef>
                <a:spcPts val="500"/>
              </a:spcBef>
              <a:spcAft>
                <a:spcPts val="500"/>
              </a:spcAft>
            </a:pPr>
            <a:r>
              <a:rPr lang="en-US" altLang="zh-TW"/>
              <a:t>As these elements are identified, they should also be recorded into some reliable data handling process. </a:t>
            </a:r>
          </a:p>
          <a:p>
            <a:endParaRPr lang="en-US" altLang="zh-TW"/>
          </a:p>
        </p:txBody>
      </p:sp>
    </p:spTree>
    <p:extLst>
      <p:ext uri="{BB962C8B-B14F-4D97-AF65-F5344CB8AC3E}">
        <p14:creationId xmlns:p14="http://schemas.microsoft.com/office/powerpoint/2010/main" val="1787350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B89C81-E81A-4894-87D6-E6D4466FD3AB}" type="slidenum">
              <a:rPr lang="zh-TW" altLang="en-US"/>
              <a:pPr/>
              <a:t>4</a:t>
            </a:fld>
            <a:endParaRPr lang="en-US" altLang="zh-TW"/>
          </a:p>
        </p:txBody>
      </p:sp>
      <p:sp>
        <p:nvSpPr>
          <p:cNvPr id="527362" name="Rectangle 2"/>
          <p:cNvSpPr>
            <a:spLocks noChangeArrowheads="1" noTextEdit="1"/>
          </p:cNvSpPr>
          <p:nvPr>
            <p:ph type="sldImg"/>
          </p:nvPr>
        </p:nvSpPr>
        <p:spPr>
          <a:ln/>
        </p:spPr>
      </p:sp>
      <p:sp>
        <p:nvSpPr>
          <p:cNvPr id="527363" name="Rectangle 3"/>
          <p:cNvSpPr>
            <a:spLocks noGrp="1" noChangeArrowheads="1"/>
          </p:cNvSpPr>
          <p:nvPr>
            <p:ph type="body" idx="1"/>
          </p:nvPr>
        </p:nvSpPr>
        <p:spPr/>
        <p:txBody>
          <a:bodyPr/>
          <a:lstStyle/>
          <a:p>
            <a:r>
              <a:rPr lang="en-US" altLang="zh-TW" b="1"/>
              <a:t>KNOW OURSELVES</a:t>
            </a:r>
          </a:p>
          <a:p>
            <a:r>
              <a:rPr lang="en-US" altLang="zh-TW">
                <a:cs typeface="Times New Roman" panose="02020603050405020304" pitchFamily="18" charset="0"/>
              </a:rPr>
              <a:t>First, we must identify, examine, and understand the information, and systems, currently in place.  </a:t>
            </a:r>
          </a:p>
          <a:p>
            <a:r>
              <a:rPr lang="en-US" altLang="zh-TW">
                <a:cs typeface="Times New Roman" panose="02020603050405020304" pitchFamily="18" charset="0"/>
              </a:rPr>
              <a:t>In order to protect our assets, defined here as the information and the systems that use, store, and transmit it, we have to understand everything about the information. </a:t>
            </a:r>
          </a:p>
          <a:p>
            <a:r>
              <a:rPr lang="en-US" altLang="zh-TW">
                <a:cs typeface="Times New Roman" panose="02020603050405020304" pitchFamily="18" charset="0"/>
              </a:rPr>
              <a:t>Once we have examined these aspects, we can then look at what we are already doing to protect the information and systems from the threats.  </a:t>
            </a:r>
            <a:endParaRPr lang="en-US" altLang="zh-TW"/>
          </a:p>
          <a:p>
            <a:endParaRPr lang="en-US" altLang="zh-TW"/>
          </a:p>
        </p:txBody>
      </p:sp>
    </p:spTree>
    <p:extLst>
      <p:ext uri="{BB962C8B-B14F-4D97-AF65-F5344CB8AC3E}">
        <p14:creationId xmlns:p14="http://schemas.microsoft.com/office/powerpoint/2010/main" val="5219578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886E1-917D-4B50-84CC-AC29199C74B9}" type="slidenum">
              <a:rPr lang="zh-TW" altLang="en-US"/>
              <a:pPr/>
              <a:t>31</a:t>
            </a:fld>
            <a:endParaRPr lang="en-US" altLang="zh-TW"/>
          </a:p>
        </p:txBody>
      </p:sp>
      <p:sp>
        <p:nvSpPr>
          <p:cNvPr id="539650" name="Rectangle 2"/>
          <p:cNvSpPr>
            <a:spLocks noChangeArrowheads="1" noTextEdit="1"/>
          </p:cNvSpPr>
          <p:nvPr>
            <p:ph type="sldImg"/>
          </p:nvPr>
        </p:nvSpPr>
        <p:spPr>
          <a:ln/>
        </p:spPr>
      </p:sp>
      <p:sp>
        <p:nvSpPr>
          <p:cNvPr id="539651" name="Rectangle 3"/>
          <p:cNvSpPr>
            <a:spLocks noGrp="1" noChangeArrowheads="1"/>
          </p:cNvSpPr>
          <p:nvPr>
            <p:ph type="body" idx="1"/>
          </p:nvPr>
        </p:nvSpPr>
        <p:spPr/>
        <p:txBody>
          <a:bodyPr/>
          <a:lstStyle/>
          <a:p>
            <a:pPr>
              <a:spcBef>
                <a:spcPts val="500"/>
              </a:spcBef>
              <a:spcAft>
                <a:spcPts val="500"/>
              </a:spcAft>
            </a:pPr>
            <a:r>
              <a:rPr lang="en-US" altLang="zh-TW" b="1"/>
              <a:t>People, Procedures, and Data Asset Identification</a:t>
            </a:r>
          </a:p>
          <a:p>
            <a:pPr>
              <a:spcBef>
                <a:spcPts val="500"/>
              </a:spcBef>
              <a:spcAft>
                <a:spcPts val="500"/>
              </a:spcAft>
            </a:pPr>
            <a:r>
              <a:rPr lang="en-US" altLang="zh-TW" b="1"/>
              <a:t>For People:</a:t>
            </a:r>
          </a:p>
          <a:p>
            <a:pPr lvl="1">
              <a:spcBef>
                <a:spcPts val="500"/>
              </a:spcBef>
              <a:spcAft>
                <a:spcPts val="500"/>
              </a:spcAft>
            </a:pPr>
            <a:r>
              <a:rPr lang="en-US" altLang="zh-TW"/>
              <a:t>Position name/number/ID – try to stay aware from names and stick to identifying positions, roles or functions</a:t>
            </a:r>
          </a:p>
          <a:p>
            <a:pPr lvl="1">
              <a:spcBef>
                <a:spcPts val="500"/>
              </a:spcBef>
              <a:spcAft>
                <a:spcPts val="500"/>
              </a:spcAft>
            </a:pPr>
            <a:r>
              <a:rPr lang="en-US" altLang="zh-TW"/>
              <a:t>Supervisor</a:t>
            </a:r>
          </a:p>
          <a:p>
            <a:pPr lvl="1">
              <a:spcBef>
                <a:spcPts val="500"/>
              </a:spcBef>
              <a:spcAft>
                <a:spcPts val="500"/>
              </a:spcAft>
            </a:pPr>
            <a:r>
              <a:rPr lang="en-US" altLang="zh-TW"/>
              <a:t>Security clearance level</a:t>
            </a:r>
          </a:p>
          <a:p>
            <a:pPr lvl="1">
              <a:spcBef>
                <a:spcPts val="500"/>
              </a:spcBef>
              <a:spcAft>
                <a:spcPts val="500"/>
              </a:spcAft>
            </a:pPr>
            <a:r>
              <a:rPr lang="en-US" altLang="zh-TW"/>
              <a:t>Special skills</a:t>
            </a:r>
          </a:p>
          <a:p>
            <a:endParaRPr lang="zh-TW" altLang="en-US"/>
          </a:p>
        </p:txBody>
      </p:sp>
    </p:spTree>
    <p:extLst>
      <p:ext uri="{BB962C8B-B14F-4D97-AF65-F5344CB8AC3E}">
        <p14:creationId xmlns:p14="http://schemas.microsoft.com/office/powerpoint/2010/main" val="14733196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240C2E-74D8-4BB6-AFBC-ED71FCD6E105}" type="slidenum">
              <a:rPr lang="zh-TW" altLang="en-US"/>
              <a:pPr/>
              <a:t>32</a:t>
            </a:fld>
            <a:endParaRPr lang="en-US" altLang="zh-TW"/>
          </a:p>
        </p:txBody>
      </p:sp>
      <p:sp>
        <p:nvSpPr>
          <p:cNvPr id="540674" name="Rectangle 2"/>
          <p:cNvSpPr>
            <a:spLocks noChangeArrowheads="1" noTextEdit="1"/>
          </p:cNvSpPr>
          <p:nvPr>
            <p:ph type="sldImg"/>
          </p:nvPr>
        </p:nvSpPr>
        <p:spPr>
          <a:ln/>
        </p:spPr>
      </p:sp>
      <p:sp>
        <p:nvSpPr>
          <p:cNvPr id="540675" name="Rectangle 3"/>
          <p:cNvSpPr>
            <a:spLocks noGrp="1" noChangeArrowheads="1"/>
          </p:cNvSpPr>
          <p:nvPr>
            <p:ph type="body" idx="1"/>
          </p:nvPr>
        </p:nvSpPr>
        <p:spPr/>
        <p:txBody>
          <a:bodyPr/>
          <a:lstStyle/>
          <a:p>
            <a:pPr>
              <a:spcBef>
                <a:spcPts val="500"/>
              </a:spcBef>
              <a:spcAft>
                <a:spcPts val="500"/>
              </a:spcAft>
            </a:pPr>
            <a:r>
              <a:rPr lang="en-US" altLang="zh-TW" b="1"/>
              <a:t>People, Procedures, and Data Asset Identification</a:t>
            </a:r>
          </a:p>
          <a:p>
            <a:pPr>
              <a:spcBef>
                <a:spcPts val="500"/>
              </a:spcBef>
              <a:spcAft>
                <a:spcPts val="500"/>
              </a:spcAft>
            </a:pPr>
            <a:r>
              <a:rPr lang="en-US" altLang="zh-TW" b="1"/>
              <a:t>For Procedures:</a:t>
            </a:r>
          </a:p>
          <a:p>
            <a:pPr lvl="1">
              <a:spcBef>
                <a:spcPts val="500"/>
              </a:spcBef>
              <a:spcAft>
                <a:spcPts val="500"/>
              </a:spcAft>
            </a:pPr>
            <a:r>
              <a:rPr lang="en-US" altLang="zh-TW"/>
              <a:t>Description</a:t>
            </a:r>
          </a:p>
          <a:p>
            <a:pPr lvl="1">
              <a:spcBef>
                <a:spcPts val="500"/>
              </a:spcBef>
              <a:spcAft>
                <a:spcPts val="500"/>
              </a:spcAft>
            </a:pPr>
            <a:r>
              <a:rPr lang="en-US" altLang="zh-TW"/>
              <a:t>Intended purpose</a:t>
            </a:r>
          </a:p>
          <a:p>
            <a:pPr lvl="1">
              <a:spcBef>
                <a:spcPts val="500"/>
              </a:spcBef>
              <a:spcAft>
                <a:spcPts val="500"/>
              </a:spcAft>
            </a:pPr>
            <a:r>
              <a:rPr lang="en-US" altLang="zh-TW"/>
              <a:t>What elements is it tied to</a:t>
            </a:r>
          </a:p>
          <a:p>
            <a:pPr lvl="1">
              <a:spcBef>
                <a:spcPts val="500"/>
              </a:spcBef>
              <a:spcAft>
                <a:spcPts val="500"/>
              </a:spcAft>
            </a:pPr>
            <a:r>
              <a:rPr lang="en-US" altLang="zh-TW"/>
              <a:t>Where is it stored for reference</a:t>
            </a:r>
          </a:p>
          <a:p>
            <a:pPr lvl="1">
              <a:spcBef>
                <a:spcPts val="500"/>
              </a:spcBef>
              <a:spcAft>
                <a:spcPts val="500"/>
              </a:spcAft>
            </a:pPr>
            <a:r>
              <a:rPr lang="en-US" altLang="zh-TW"/>
              <a:t>Where is it stored for update purposes</a:t>
            </a:r>
          </a:p>
          <a:p>
            <a:endParaRPr lang="zh-TW" altLang="en-US"/>
          </a:p>
        </p:txBody>
      </p:sp>
    </p:spTree>
    <p:extLst>
      <p:ext uri="{BB962C8B-B14F-4D97-AF65-F5344CB8AC3E}">
        <p14:creationId xmlns:p14="http://schemas.microsoft.com/office/powerpoint/2010/main" val="15996407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8EBF3-8047-45AB-9C52-90E7A53714C6}" type="slidenum">
              <a:rPr lang="zh-TW" altLang="en-US"/>
              <a:pPr/>
              <a:t>33</a:t>
            </a:fld>
            <a:endParaRPr lang="en-US" altLang="zh-TW"/>
          </a:p>
        </p:txBody>
      </p:sp>
      <p:sp>
        <p:nvSpPr>
          <p:cNvPr id="541698" name="Rectangle 2"/>
          <p:cNvSpPr>
            <a:spLocks noChangeArrowheads="1" noTextEdit="1"/>
          </p:cNvSpPr>
          <p:nvPr>
            <p:ph type="sldImg"/>
          </p:nvPr>
        </p:nvSpPr>
        <p:spPr>
          <a:ln/>
        </p:spPr>
      </p:sp>
      <p:sp>
        <p:nvSpPr>
          <p:cNvPr id="541699" name="Rectangle 3"/>
          <p:cNvSpPr>
            <a:spLocks noGrp="1" noChangeArrowheads="1"/>
          </p:cNvSpPr>
          <p:nvPr>
            <p:ph type="body" idx="1"/>
          </p:nvPr>
        </p:nvSpPr>
        <p:spPr/>
        <p:txBody>
          <a:bodyPr/>
          <a:lstStyle/>
          <a:p>
            <a:pPr>
              <a:spcBef>
                <a:spcPts val="500"/>
              </a:spcBef>
              <a:spcAft>
                <a:spcPts val="500"/>
              </a:spcAft>
            </a:pPr>
            <a:r>
              <a:rPr lang="en-US" altLang="zh-TW" b="1"/>
              <a:t>People, Procedures, and Data Asset Identification</a:t>
            </a:r>
          </a:p>
          <a:p>
            <a:pPr>
              <a:spcBef>
                <a:spcPts val="500"/>
              </a:spcBef>
              <a:spcAft>
                <a:spcPts val="500"/>
              </a:spcAft>
            </a:pPr>
            <a:r>
              <a:rPr lang="en-US" altLang="zh-TW" b="1"/>
              <a:t>For Data:</a:t>
            </a:r>
          </a:p>
          <a:p>
            <a:pPr lvl="1">
              <a:spcBef>
                <a:spcPts val="500"/>
              </a:spcBef>
              <a:spcAft>
                <a:spcPts val="500"/>
              </a:spcAft>
            </a:pPr>
            <a:r>
              <a:rPr lang="en-US" altLang="zh-TW"/>
              <a:t>Classification</a:t>
            </a:r>
          </a:p>
          <a:p>
            <a:pPr lvl="1">
              <a:spcBef>
                <a:spcPts val="500"/>
              </a:spcBef>
              <a:spcAft>
                <a:spcPts val="500"/>
              </a:spcAft>
            </a:pPr>
            <a:r>
              <a:rPr lang="en-US" altLang="zh-TW"/>
              <a:t>Owner/creator/manager</a:t>
            </a:r>
          </a:p>
          <a:p>
            <a:pPr lvl="1">
              <a:spcBef>
                <a:spcPts val="500"/>
              </a:spcBef>
              <a:spcAft>
                <a:spcPts val="500"/>
              </a:spcAft>
            </a:pPr>
            <a:r>
              <a:rPr lang="en-US" altLang="zh-TW"/>
              <a:t>Size of data structure</a:t>
            </a:r>
          </a:p>
          <a:p>
            <a:pPr lvl="1">
              <a:spcBef>
                <a:spcPts val="500"/>
              </a:spcBef>
              <a:spcAft>
                <a:spcPts val="500"/>
              </a:spcAft>
            </a:pPr>
            <a:r>
              <a:rPr lang="en-US" altLang="zh-TW"/>
              <a:t>Data structure used – sequential, relational</a:t>
            </a:r>
          </a:p>
          <a:p>
            <a:pPr lvl="1">
              <a:spcBef>
                <a:spcPts val="500"/>
              </a:spcBef>
              <a:spcAft>
                <a:spcPts val="500"/>
              </a:spcAft>
            </a:pPr>
            <a:r>
              <a:rPr lang="en-US" altLang="zh-TW"/>
              <a:t>Online or offline</a:t>
            </a:r>
          </a:p>
          <a:p>
            <a:pPr lvl="1">
              <a:spcBef>
                <a:spcPts val="500"/>
              </a:spcBef>
              <a:spcAft>
                <a:spcPts val="500"/>
              </a:spcAft>
            </a:pPr>
            <a:r>
              <a:rPr lang="en-US" altLang="zh-TW"/>
              <a:t>Where located</a:t>
            </a:r>
          </a:p>
          <a:p>
            <a:pPr lvl="1">
              <a:spcBef>
                <a:spcPts val="500"/>
              </a:spcBef>
              <a:spcAft>
                <a:spcPts val="500"/>
              </a:spcAft>
            </a:pPr>
            <a:r>
              <a:rPr lang="en-US" altLang="zh-TW"/>
              <a:t>Backup procedures employed</a:t>
            </a:r>
          </a:p>
          <a:p>
            <a:endParaRPr lang="zh-TW" altLang="en-US"/>
          </a:p>
        </p:txBody>
      </p:sp>
    </p:spTree>
    <p:extLst>
      <p:ext uri="{BB962C8B-B14F-4D97-AF65-F5344CB8AC3E}">
        <p14:creationId xmlns:p14="http://schemas.microsoft.com/office/powerpoint/2010/main" val="22992792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E13DA-C6F2-4882-856C-9283BBBFD570}" type="slidenum">
              <a:rPr lang="zh-TW" altLang="en-US"/>
              <a:pPr/>
              <a:t>34</a:t>
            </a:fld>
            <a:endParaRPr lang="en-US" altLang="zh-TW"/>
          </a:p>
        </p:txBody>
      </p:sp>
      <p:sp>
        <p:nvSpPr>
          <p:cNvPr id="536578" name="Rectangle 2"/>
          <p:cNvSpPr>
            <a:spLocks noChangeArrowheads="1" noTextEdit="1"/>
          </p:cNvSpPr>
          <p:nvPr>
            <p:ph type="sldImg"/>
          </p:nvPr>
        </p:nvSpPr>
        <p:spPr>
          <a:ln/>
        </p:spPr>
      </p:sp>
      <p:sp>
        <p:nvSpPr>
          <p:cNvPr id="536579" name="Rectangle 3"/>
          <p:cNvSpPr>
            <a:spLocks noGrp="1" noChangeArrowheads="1"/>
          </p:cNvSpPr>
          <p:nvPr>
            <p:ph type="body" idx="1"/>
          </p:nvPr>
        </p:nvSpPr>
        <p:spPr/>
        <p:txBody>
          <a:bodyPr/>
          <a:lstStyle/>
          <a:p>
            <a:r>
              <a:rPr lang="en-US" altLang="zh-TW" b="1"/>
              <a:t>Hardware, Software, and Network Asset Identification</a:t>
            </a:r>
          </a:p>
          <a:p>
            <a:r>
              <a:rPr lang="en-US" altLang="zh-TW"/>
              <a:t>What attributes of each of these information assets should be tracked? </a:t>
            </a:r>
          </a:p>
          <a:p>
            <a:r>
              <a:rPr lang="en-US" altLang="zh-TW"/>
              <a:t>When deciding which information assets to track, consider including these asset attributes:</a:t>
            </a:r>
          </a:p>
          <a:p>
            <a:r>
              <a:rPr lang="en-US" altLang="zh-TW"/>
              <a:t>Name </a:t>
            </a:r>
          </a:p>
          <a:p>
            <a:r>
              <a:rPr lang="en-US" altLang="zh-TW"/>
              <a:t>IP address </a:t>
            </a:r>
          </a:p>
          <a:p>
            <a:r>
              <a:rPr lang="en-US" altLang="zh-TW"/>
              <a:t>MAC address </a:t>
            </a:r>
          </a:p>
          <a:p>
            <a:r>
              <a:rPr lang="en-US" altLang="zh-TW"/>
              <a:t>Element Type </a:t>
            </a:r>
          </a:p>
          <a:p>
            <a:pPr lvl="1"/>
            <a:r>
              <a:rPr lang="en-US" altLang="zh-TW"/>
              <a:t>DeviceClass = S (server)</a:t>
            </a:r>
          </a:p>
          <a:p>
            <a:pPr lvl="1"/>
            <a:r>
              <a:rPr lang="en-US" altLang="zh-TW"/>
              <a:t>DeviceOS = W2K (windows 2000)</a:t>
            </a:r>
          </a:p>
          <a:p>
            <a:pPr lvl="1"/>
            <a:r>
              <a:rPr lang="en-US" altLang="zh-TW"/>
              <a:t>DeviceCapacity = AS (Advanced Server)</a:t>
            </a:r>
          </a:p>
          <a:p>
            <a:r>
              <a:rPr lang="en-US" altLang="zh-TW"/>
              <a:t>Hardware, Software, and Network Asset Identification</a:t>
            </a:r>
          </a:p>
          <a:p>
            <a:r>
              <a:rPr lang="en-US" altLang="zh-TW"/>
              <a:t>Serial number </a:t>
            </a:r>
          </a:p>
          <a:p>
            <a:r>
              <a:rPr lang="en-US" altLang="zh-TW"/>
              <a:t>Manufacturer Name </a:t>
            </a:r>
          </a:p>
          <a:p>
            <a:r>
              <a:rPr lang="en-US" altLang="zh-TW"/>
              <a:t>Manufacturer’s Model Number or Part Number  </a:t>
            </a:r>
          </a:p>
          <a:p>
            <a:r>
              <a:rPr lang="en-US" altLang="zh-TW"/>
              <a:t>Software Version, Update Revision, or FCO number </a:t>
            </a:r>
          </a:p>
          <a:p>
            <a:r>
              <a:rPr lang="en-US" altLang="zh-TW"/>
              <a:t>Physical Location</a:t>
            </a:r>
          </a:p>
          <a:p>
            <a:r>
              <a:rPr lang="en-US" altLang="zh-TW"/>
              <a:t>Logical location </a:t>
            </a:r>
          </a:p>
          <a:p>
            <a:r>
              <a:rPr lang="en-US" altLang="zh-TW"/>
              <a:t>Controlling Entity </a:t>
            </a:r>
          </a:p>
          <a:p>
            <a:endParaRPr lang="en-US" altLang="zh-TW"/>
          </a:p>
          <a:p>
            <a:endParaRPr lang="zh-TW" altLang="en-US"/>
          </a:p>
        </p:txBody>
      </p:sp>
    </p:spTree>
    <p:extLst>
      <p:ext uri="{BB962C8B-B14F-4D97-AF65-F5344CB8AC3E}">
        <p14:creationId xmlns:p14="http://schemas.microsoft.com/office/powerpoint/2010/main" val="2570538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3DB0C-A9A6-4C1E-AB9D-2B826A04542B}" type="slidenum">
              <a:rPr lang="zh-TW" altLang="en-US"/>
              <a:pPr/>
              <a:t>35</a:t>
            </a:fld>
            <a:endParaRPr lang="en-US" altLang="zh-TW"/>
          </a:p>
        </p:txBody>
      </p:sp>
      <p:sp>
        <p:nvSpPr>
          <p:cNvPr id="535554" name="Rectangle 2"/>
          <p:cNvSpPr>
            <a:spLocks noChangeArrowheads="1" noTextEdit="1"/>
          </p:cNvSpPr>
          <p:nvPr>
            <p:ph type="sldImg"/>
          </p:nvPr>
        </p:nvSpPr>
        <p:spPr>
          <a:ln/>
        </p:spPr>
      </p:sp>
      <p:sp>
        <p:nvSpPr>
          <p:cNvPr id="535555" name="Rectangle 3"/>
          <p:cNvSpPr>
            <a:spLocks noGrp="1" noChangeArrowheads="1"/>
          </p:cNvSpPr>
          <p:nvPr>
            <p:ph type="body" idx="1"/>
          </p:nvPr>
        </p:nvSpPr>
        <p:spPr/>
        <p:txBody>
          <a:bodyPr/>
          <a:lstStyle/>
          <a:p>
            <a:r>
              <a:rPr lang="en-US" altLang="zh-TW" b="1"/>
              <a:t>Hardware, Software, and Network Asset Identification</a:t>
            </a:r>
          </a:p>
          <a:p>
            <a:r>
              <a:rPr lang="en-US" altLang="zh-TW"/>
              <a:t>Automated tools can sometimes uncover the system elements that make up the hardware, software, and network components. </a:t>
            </a:r>
          </a:p>
          <a:p>
            <a:r>
              <a:rPr lang="en-US" altLang="zh-TW"/>
              <a:t>Once created and stored, the inventory listing must be kept current, often through a tool that periodically refreshes the data.</a:t>
            </a:r>
          </a:p>
          <a:p>
            <a:endParaRPr lang="en-US" altLang="zh-TW"/>
          </a:p>
        </p:txBody>
      </p:sp>
    </p:spTree>
    <p:extLst>
      <p:ext uri="{BB962C8B-B14F-4D97-AF65-F5344CB8AC3E}">
        <p14:creationId xmlns:p14="http://schemas.microsoft.com/office/powerpoint/2010/main" val="137222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7C1DA9-8D72-4430-AECC-349506CC266F}" type="slidenum">
              <a:rPr lang="zh-TW" altLang="en-US"/>
              <a:pPr/>
              <a:t>5</a:t>
            </a:fld>
            <a:endParaRPr lang="en-US" altLang="zh-TW"/>
          </a:p>
        </p:txBody>
      </p:sp>
      <p:sp>
        <p:nvSpPr>
          <p:cNvPr id="528386" name="Rectangle 2"/>
          <p:cNvSpPr>
            <a:spLocks noChangeArrowheads="1" noTextEdit="1"/>
          </p:cNvSpPr>
          <p:nvPr>
            <p:ph type="sldImg"/>
          </p:nvPr>
        </p:nvSpPr>
        <p:spPr>
          <a:ln/>
        </p:spPr>
      </p:sp>
      <p:sp>
        <p:nvSpPr>
          <p:cNvPr id="528387" name="Rectangle 3"/>
          <p:cNvSpPr>
            <a:spLocks noGrp="1" noChangeArrowheads="1"/>
          </p:cNvSpPr>
          <p:nvPr>
            <p:ph type="body" idx="1"/>
          </p:nvPr>
        </p:nvSpPr>
        <p:spPr/>
        <p:txBody>
          <a:bodyPr/>
          <a:lstStyle/>
          <a:p>
            <a:r>
              <a:rPr lang="en-US" altLang="zh-TW" b="1"/>
              <a:t>KNOW THE ENEMY</a:t>
            </a:r>
          </a:p>
          <a:p>
            <a:r>
              <a:rPr lang="en-US" altLang="zh-TW">
                <a:cs typeface="Times New Roman" panose="02020603050405020304" pitchFamily="18" charset="0"/>
              </a:rPr>
              <a:t>Informed of our own nature, and aware of our own weaknesses, we must then know the </a:t>
            </a:r>
            <a:r>
              <a:rPr lang="en-US" altLang="zh-TW" i="1">
                <a:cs typeface="Times New Roman" panose="02020603050405020304" pitchFamily="18" charset="0"/>
              </a:rPr>
              <a:t>enemy</a:t>
            </a:r>
            <a:r>
              <a:rPr lang="en-US" altLang="zh-TW">
                <a:cs typeface="Times New Roman" panose="02020603050405020304" pitchFamily="18" charset="0"/>
              </a:rPr>
              <a:t>. </a:t>
            </a:r>
          </a:p>
          <a:p>
            <a:r>
              <a:rPr lang="en-US" altLang="zh-TW">
                <a:cs typeface="Times New Roman" panose="02020603050405020304" pitchFamily="18" charset="0"/>
              </a:rPr>
              <a:t>For information security this means identifying, examining, and understanding the </a:t>
            </a:r>
            <a:r>
              <a:rPr lang="en-US" altLang="zh-TW" i="1">
                <a:cs typeface="Times New Roman" panose="02020603050405020304" pitchFamily="18" charset="0"/>
              </a:rPr>
              <a:t>threats</a:t>
            </a:r>
            <a:r>
              <a:rPr lang="en-US" altLang="zh-TW">
                <a:cs typeface="Times New Roman" panose="02020603050405020304" pitchFamily="18" charset="0"/>
              </a:rPr>
              <a:t> that most directly affect our organization and the security of our organization’s information assets. </a:t>
            </a:r>
          </a:p>
          <a:p>
            <a:r>
              <a:rPr lang="en-US" altLang="zh-TW">
                <a:cs typeface="Times New Roman" panose="02020603050405020304" pitchFamily="18" charset="0"/>
              </a:rPr>
              <a:t>We then can use our understanding of these aspects to create a list of threats prioritized by importance to the organization. </a:t>
            </a:r>
            <a:endParaRPr lang="en-US" altLang="zh-TW"/>
          </a:p>
          <a:p>
            <a:endParaRPr lang="zh-TW" altLang="en-US"/>
          </a:p>
        </p:txBody>
      </p:sp>
    </p:spTree>
    <p:extLst>
      <p:ext uri="{BB962C8B-B14F-4D97-AF65-F5344CB8AC3E}">
        <p14:creationId xmlns:p14="http://schemas.microsoft.com/office/powerpoint/2010/main" val="296837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A6BA70-2A9A-424F-A408-A129AA72F6AC}" type="slidenum">
              <a:rPr lang="en-US" altLang="ru-RU"/>
              <a:pPr/>
              <a:t>6</a:t>
            </a:fld>
            <a:endParaRPr lang="en-US" altLang="ru-RU"/>
          </a:p>
        </p:txBody>
      </p:sp>
      <p:sp>
        <p:nvSpPr>
          <p:cNvPr id="131074"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31075"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7190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C5C53-B138-40B3-B250-AF6AE8527A53}" type="slidenum">
              <a:rPr lang="en-US" altLang="ru-RU"/>
              <a:pPr/>
              <a:t>7</a:t>
            </a:fld>
            <a:endParaRPr lang="en-US" altLang="ru-RU"/>
          </a:p>
        </p:txBody>
      </p:sp>
      <p:sp>
        <p:nvSpPr>
          <p:cNvPr id="133122"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33123"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1448154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02505F-0190-4212-AFA8-C93AF448F1A8}" type="slidenum">
              <a:rPr lang="en-US" altLang="ru-RU"/>
              <a:pPr/>
              <a:t>8</a:t>
            </a:fld>
            <a:endParaRPr lang="en-US" altLang="ru-RU"/>
          </a:p>
        </p:txBody>
      </p:sp>
      <p:sp>
        <p:nvSpPr>
          <p:cNvPr id="135170"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35171"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1483574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DAD5D2-ACA1-460B-AD31-86486A60D688}" type="slidenum">
              <a:rPr lang="en-US" altLang="ru-RU"/>
              <a:pPr/>
              <a:t>9</a:t>
            </a:fld>
            <a:endParaRPr lang="en-US" altLang="ru-RU"/>
          </a:p>
        </p:txBody>
      </p:sp>
      <p:sp>
        <p:nvSpPr>
          <p:cNvPr id="137218"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37219"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2222546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276D2F-961A-480E-8710-29A62548B2C7}" type="slidenum">
              <a:rPr lang="en-US" altLang="ru-RU"/>
              <a:pPr/>
              <a:t>10</a:t>
            </a:fld>
            <a:endParaRPr lang="en-US" altLang="ru-RU"/>
          </a:p>
        </p:txBody>
      </p:sp>
      <p:sp>
        <p:nvSpPr>
          <p:cNvPr id="141314" name="Rectangle 2"/>
          <p:cNvSpPr>
            <a:spLocks noChangeArrowheads="1"/>
          </p:cNvSpPr>
          <p:nvPr>
            <p:ph type="sldImg"/>
          </p:nvPr>
        </p:nvSpPr>
        <p:spPr bwMode="auto">
          <a:xfrm>
            <a:off x="957263" y="739775"/>
            <a:ext cx="4937125" cy="3702050"/>
          </a:xfrm>
          <a:prstGeom prst="rect">
            <a:avLst/>
          </a:prstGeom>
          <a:solidFill>
            <a:srgbClr val="FFFFFF"/>
          </a:solidFill>
          <a:ln>
            <a:solidFill>
              <a:srgbClr val="000000"/>
            </a:solidFill>
            <a:miter lim="800000"/>
            <a:headEnd/>
            <a:tailEnd/>
          </a:ln>
        </p:spPr>
      </p:sp>
      <p:sp>
        <p:nvSpPr>
          <p:cNvPr id="141315" name="Rectangle 3"/>
          <p:cNvSpPr>
            <a:spLocks noChangeArrowheads="1"/>
          </p:cNvSpPr>
          <p:nvPr>
            <p:ph type="body" idx="1"/>
          </p:nvPr>
        </p:nvSpPr>
        <p:spPr bwMode="auto">
          <a:xfrm>
            <a:off x="912813" y="4687888"/>
            <a:ext cx="5026025" cy="4441825"/>
          </a:xfrm>
          <a:prstGeom prst="rect">
            <a:avLst/>
          </a:prstGeom>
          <a:solidFill>
            <a:srgbClr val="FFFFFF"/>
          </a:solidFill>
          <a:ln>
            <a:solidFill>
              <a:srgbClr val="000000"/>
            </a:solidFill>
            <a:miter lim="800000"/>
            <a:headEnd/>
            <a:tailEnd/>
          </a:ln>
        </p:spPr>
        <p:txBody>
          <a:bodyPr/>
          <a:lstStyle/>
          <a:p>
            <a:endParaRPr lang="en-AU" altLang="ru-RU"/>
          </a:p>
        </p:txBody>
      </p:sp>
    </p:spTree>
    <p:extLst>
      <p:ext uri="{BB962C8B-B14F-4D97-AF65-F5344CB8AC3E}">
        <p14:creationId xmlns:p14="http://schemas.microsoft.com/office/powerpoint/2010/main" val="2902284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Title 6"/>
          <p:cNvSpPr>
            <a:spLocks noGrp="1"/>
          </p:cNvSpPr>
          <p:nvPr>
            <p:ph type="title"/>
          </p:nvPr>
        </p:nvSpPr>
        <p:spPr/>
        <p:txBody>
          <a:bodyPr/>
          <a:lstStyle/>
          <a:p>
            <a:r>
              <a:rPr lang="tr-TR" smtClean="0"/>
              <a:t>Asıl başlık stili için tıklatın</a:t>
            </a:r>
            <a:endParaRPr lang="en-US"/>
          </a:p>
        </p:txBody>
      </p:sp>
      <p:sp>
        <p:nvSpPr>
          <p:cNvPr id="4" name="Date Placeholder 3"/>
          <p:cNvSpPr>
            <a:spLocks noGrp="1"/>
          </p:cNvSpPr>
          <p:nvPr>
            <p:ph type="dt" sz="half" idx="10"/>
          </p:nvPr>
        </p:nvSpPr>
        <p:spPr/>
        <p:txBody>
          <a:bodyPr/>
          <a:lstStyle>
            <a:lvl1pPr>
              <a:defRPr/>
            </a:lvl1pPr>
          </a:lstStyle>
          <a:p>
            <a:pPr>
              <a:defRPr/>
            </a:pPr>
            <a:fld id="{98F6FB79-9038-4B4A-8B07-7B5239F4BB38}" type="datetimeFigureOut">
              <a:rPr lang="tr-TR"/>
              <a:pPr>
                <a:defRPr/>
              </a:pPr>
              <a:t>10.4.2018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043C0E92-7AF6-4CAF-9016-CEB3DA61EBE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7C0CE3-1D47-4A9D-9EF9-7CD57BC810E9}" type="datetimeFigureOut">
              <a:rPr lang="tr-TR"/>
              <a:pPr>
                <a:defRPr/>
              </a:pPr>
              <a:t>10.4.2018</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F416B691-7DB6-4F7F-90A4-19B23A3AA7E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3"/>
          <p:cNvSpPr>
            <a:spLocks noGrp="1"/>
          </p:cNvSpPr>
          <p:nvPr>
            <p:ph type="dt" sz="half" idx="15"/>
          </p:nvPr>
        </p:nvSpPr>
        <p:spPr/>
        <p:txBody>
          <a:bodyPr/>
          <a:lstStyle>
            <a:lvl1pPr>
              <a:defRPr/>
            </a:lvl1pPr>
          </a:lstStyle>
          <a:p>
            <a:pPr>
              <a:defRPr/>
            </a:pPr>
            <a:fld id="{5A16E975-6583-42E9-A084-8BB2FE1C87F4}" type="datetimeFigureOut">
              <a:rPr lang="tr-TR"/>
              <a:pPr>
                <a:defRPr/>
              </a:pPr>
              <a:t>10.4.2018</a:t>
            </a:fld>
            <a:endParaRPr lang="tr-TR"/>
          </a:p>
        </p:txBody>
      </p:sp>
      <p:sp>
        <p:nvSpPr>
          <p:cNvPr id="6" name="Footer Placeholder 4"/>
          <p:cNvSpPr>
            <a:spLocks noGrp="1"/>
          </p:cNvSpPr>
          <p:nvPr>
            <p:ph type="ftr" sz="quarter" idx="16"/>
          </p:nvPr>
        </p:nvSpPr>
        <p:spPr/>
        <p:txBody>
          <a:bodyPr/>
          <a:lstStyle>
            <a:lvl1pPr>
              <a:defRPr/>
            </a:lvl1pPr>
          </a:lstStyle>
          <a:p>
            <a:pPr>
              <a:defRPr/>
            </a:pPr>
            <a:endParaRPr lang="tr-TR"/>
          </a:p>
        </p:txBody>
      </p:sp>
      <p:sp>
        <p:nvSpPr>
          <p:cNvPr id="7" name="Slide Number Placeholder 5"/>
          <p:cNvSpPr>
            <a:spLocks noGrp="1"/>
          </p:cNvSpPr>
          <p:nvPr>
            <p:ph type="sldNum" sz="quarter" idx="17"/>
          </p:nvPr>
        </p:nvSpPr>
        <p:spPr/>
        <p:txBody>
          <a:bodyPr/>
          <a:lstStyle>
            <a:lvl1pPr>
              <a:defRPr/>
            </a:lvl1pPr>
          </a:lstStyle>
          <a:p>
            <a:pPr>
              <a:defRPr/>
            </a:pPr>
            <a:fld id="{37FBEB41-9026-48CE-AC8A-B3AC75048867}"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C2A5DB68-DB06-4FA1-841C-9CFFC5798822}" type="datetimeFigureOut">
              <a:rPr lang="tr-TR"/>
              <a:pPr>
                <a:defRPr/>
              </a:pPr>
              <a:t>10.4.2018</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A37366E5-22CF-4C49-9C21-ED9F80C552F5}"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fld id="{DA60CB41-F815-4E2D-8954-CF50CCC66DD3}" type="datetimeFigureOut">
              <a:rPr lang="tr-TR"/>
              <a:pPr>
                <a:defRPr/>
              </a:pPr>
              <a:t>10.4.2018</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FC38A9AB-8DC8-4E89-8F4D-61AE52A06DA7}"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blank" preserve="1">
  <p:cSld name="Boş">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9" name="Date Placeholder 1"/>
          <p:cNvSpPr>
            <a:spLocks noGrp="1"/>
          </p:cNvSpPr>
          <p:nvPr>
            <p:ph type="dt" sz="half" idx="10"/>
          </p:nvPr>
        </p:nvSpPr>
        <p:spPr/>
        <p:txBody>
          <a:bodyPr/>
          <a:lstStyle>
            <a:lvl1pPr>
              <a:defRPr/>
            </a:lvl1pPr>
          </a:lstStyle>
          <a:p>
            <a:pPr>
              <a:defRPr/>
            </a:pPr>
            <a:fld id="{A7A5957D-C90B-4619-BD3E-858ECEF5473F}" type="datetimeFigureOut">
              <a:rPr lang="tr-TR"/>
              <a:pPr>
                <a:defRPr/>
              </a:pPr>
              <a:t>10.4.2018</a:t>
            </a:fld>
            <a:endParaRPr lang="tr-TR"/>
          </a:p>
        </p:txBody>
      </p:sp>
      <p:sp>
        <p:nvSpPr>
          <p:cNvPr id="10" name="Footer Placeholder 2"/>
          <p:cNvSpPr>
            <a:spLocks noGrp="1"/>
          </p:cNvSpPr>
          <p:nvPr>
            <p:ph type="ftr" sz="quarter" idx="11"/>
          </p:nvPr>
        </p:nvSpPr>
        <p:spPr/>
        <p:txBody>
          <a:bodyPr/>
          <a:lstStyle>
            <a:lvl1pPr>
              <a:defRPr/>
            </a:lvl1pPr>
          </a:lstStyle>
          <a:p>
            <a:pPr>
              <a:defRPr/>
            </a:pPr>
            <a:endParaRPr lang="tr-TR"/>
          </a:p>
        </p:txBody>
      </p:sp>
      <p:sp>
        <p:nvSpPr>
          <p:cNvPr id="11" name="Slide Number Placeholder 3"/>
          <p:cNvSpPr>
            <a:spLocks noGrp="1"/>
          </p:cNvSpPr>
          <p:nvPr>
            <p:ph type="sldNum" sz="quarter" idx="12"/>
          </p:nvPr>
        </p:nvSpPr>
        <p:spPr/>
        <p:txBody>
          <a:bodyPr/>
          <a:lstStyle>
            <a:lvl1pPr>
              <a:defRPr/>
            </a:lvl1pPr>
          </a:lstStyle>
          <a:p>
            <a:pPr>
              <a:defRPr/>
            </a:pPr>
            <a:fld id="{0DEC6E2E-CF1E-47EB-9784-36724D940EDC}" type="slidenum">
              <a:rPr lang="tr-TR"/>
              <a:pPr>
                <a:defRPr/>
              </a:pPr>
              <a:t>‹#›</a:t>
            </a:fld>
            <a:endParaRPr lang="tr-T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objTx" preserve="1">
  <p:cSld name="Başlıklı İçerik">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Date Placeholder 4"/>
          <p:cNvSpPr>
            <a:spLocks noGrp="1"/>
          </p:cNvSpPr>
          <p:nvPr>
            <p:ph type="dt" sz="half" idx="10"/>
          </p:nvPr>
        </p:nvSpPr>
        <p:spPr/>
        <p:txBody>
          <a:bodyPr/>
          <a:lstStyle>
            <a:lvl1pPr>
              <a:defRPr/>
            </a:lvl1pPr>
          </a:lstStyle>
          <a:p>
            <a:pPr>
              <a:defRPr/>
            </a:pPr>
            <a:fld id="{8810D1F7-4873-453C-AFBA-0FD417EBCEDD}" type="datetimeFigureOut">
              <a:rPr lang="tr-TR"/>
              <a:pPr>
                <a:defRPr/>
              </a:pPr>
              <a:t>10.4.2018</a:t>
            </a:fld>
            <a:endParaRPr lang="tr-TR"/>
          </a:p>
        </p:txBody>
      </p:sp>
      <p:sp>
        <p:nvSpPr>
          <p:cNvPr id="13" name="Footer Placeholder 5"/>
          <p:cNvSpPr>
            <a:spLocks noGrp="1"/>
          </p:cNvSpPr>
          <p:nvPr>
            <p:ph type="ftr" sz="quarter" idx="11"/>
          </p:nvPr>
        </p:nvSpPr>
        <p:spPr/>
        <p:txBody>
          <a:bodyPr/>
          <a:lstStyle>
            <a:lvl1pPr>
              <a:defRPr/>
            </a:lvl1pPr>
          </a:lstStyle>
          <a:p>
            <a:pPr>
              <a:defRPr/>
            </a:pPr>
            <a:endParaRPr lang="tr-TR"/>
          </a:p>
        </p:txBody>
      </p:sp>
      <p:sp>
        <p:nvSpPr>
          <p:cNvPr id="14" name="Slide Number Placeholder 6"/>
          <p:cNvSpPr>
            <a:spLocks noGrp="1"/>
          </p:cNvSpPr>
          <p:nvPr>
            <p:ph type="sldNum" sz="quarter" idx="12"/>
          </p:nvPr>
        </p:nvSpPr>
        <p:spPr/>
        <p:txBody>
          <a:bodyPr/>
          <a:lstStyle>
            <a:lvl1pPr>
              <a:defRPr/>
            </a:lvl1pPr>
          </a:lstStyle>
          <a:p>
            <a:pPr>
              <a:defRPr/>
            </a:pPr>
            <a:fld id="{D77045EE-2B25-4E11-AE60-929821D60F3E}" type="slidenum">
              <a:rPr lang="tr-TR"/>
              <a:pPr>
                <a:defRPr/>
              </a:pPr>
              <a:t>‹#›</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22" grpId="0" autoUpdateAnimBg="0"/>
      <p:bldP spid="3" grpId="0" autoUpdateAnimBg="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picTx" preserve="1">
  <p:cSld name="Başlıklı Resim">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12" name="Date Placeholder 4"/>
          <p:cNvSpPr>
            <a:spLocks noGrp="1"/>
          </p:cNvSpPr>
          <p:nvPr>
            <p:ph type="dt" sz="half" idx="10"/>
          </p:nvPr>
        </p:nvSpPr>
        <p:spPr/>
        <p:txBody>
          <a:bodyPr/>
          <a:lstStyle>
            <a:lvl1pPr>
              <a:defRPr/>
            </a:lvl1pPr>
          </a:lstStyle>
          <a:p>
            <a:pPr>
              <a:defRPr/>
            </a:pPr>
            <a:fld id="{81ECA01F-B20F-4707-BC52-02018852DE35}" type="datetimeFigureOut">
              <a:rPr lang="tr-TR"/>
              <a:pPr>
                <a:defRPr/>
              </a:pPr>
              <a:t>10.4.2018</a:t>
            </a:fld>
            <a:endParaRPr lang="tr-TR"/>
          </a:p>
        </p:txBody>
      </p:sp>
      <p:sp>
        <p:nvSpPr>
          <p:cNvPr id="13" name="Footer Placeholder 5"/>
          <p:cNvSpPr>
            <a:spLocks noGrp="1"/>
          </p:cNvSpPr>
          <p:nvPr>
            <p:ph type="ftr" sz="quarter" idx="11"/>
          </p:nvPr>
        </p:nvSpPr>
        <p:spPr/>
        <p:txBody>
          <a:bodyPr/>
          <a:lstStyle>
            <a:lvl1pPr>
              <a:defRPr/>
            </a:lvl1pPr>
          </a:lstStyle>
          <a:p>
            <a:pPr>
              <a:defRPr/>
            </a:pPr>
            <a:endParaRPr lang="tr-TR"/>
          </a:p>
        </p:txBody>
      </p:sp>
      <p:sp>
        <p:nvSpPr>
          <p:cNvPr id="14" name="Slide Number Placeholder 6"/>
          <p:cNvSpPr>
            <a:spLocks noGrp="1"/>
          </p:cNvSpPr>
          <p:nvPr>
            <p:ph type="sldNum" sz="quarter" idx="12"/>
          </p:nvPr>
        </p:nvSpPr>
        <p:spPr/>
        <p:txBody>
          <a:bodyPr/>
          <a:lstStyle>
            <a:lvl1pPr>
              <a:defRPr/>
            </a:lvl1pPr>
          </a:lstStyle>
          <a:p>
            <a:pPr>
              <a:defRPr/>
            </a:pPr>
            <a:fld id="{5E2D36F9-A9C5-47A4-ABB8-4A6BD40B7F64}" type="slidenum">
              <a:rPr lang="tr-TR"/>
              <a:pPr>
                <a:defRPr/>
              </a:pPr>
              <a:t>‹#›</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
                                            <p:txEl>
                                              <p:charRg st="4294967295" end="4294967295"/>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 grpId="0" autoUpdateAnimBg="0"/>
      <p:bldP spid="3" grpId="0" autoUpdateAnimBg="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78A8DEBD-D021-4D78-BBF7-D9C818E864DE}" type="datetimeFigureOut">
              <a:rPr lang="tr-TR"/>
              <a:pPr>
                <a:defRPr/>
              </a:pPr>
              <a:t>10.4.2018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DD933336-860D-4A15-8505-CA892CF0406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vertTitleAndTx" preserve="1">
  <p:cSld name="Dikey Başlık ve Metin">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Date Placeholder 3"/>
          <p:cNvSpPr>
            <a:spLocks noGrp="1"/>
          </p:cNvSpPr>
          <p:nvPr>
            <p:ph type="dt" sz="half" idx="10"/>
          </p:nvPr>
        </p:nvSpPr>
        <p:spPr/>
        <p:txBody>
          <a:bodyPr/>
          <a:lstStyle>
            <a:lvl1pPr>
              <a:defRPr/>
            </a:lvl1pPr>
          </a:lstStyle>
          <a:p>
            <a:pPr>
              <a:defRPr/>
            </a:pPr>
            <a:fld id="{D5E8842B-D960-42F7-BC3C-1E4689070484}" type="datetimeFigureOut">
              <a:rPr lang="tr-TR"/>
              <a:pPr>
                <a:defRPr/>
              </a:pPr>
              <a:t>10.4.2018</a:t>
            </a:fld>
            <a:endParaRPr lang="tr-TR"/>
          </a:p>
        </p:txBody>
      </p:sp>
      <p:sp>
        <p:nvSpPr>
          <p:cNvPr id="12" name="Footer Placeholder 4"/>
          <p:cNvSpPr>
            <a:spLocks noGrp="1"/>
          </p:cNvSpPr>
          <p:nvPr>
            <p:ph type="ftr" sz="quarter" idx="11"/>
          </p:nvPr>
        </p:nvSpPr>
        <p:spPr/>
        <p:txBody>
          <a:bodyPr/>
          <a:lstStyle>
            <a:lvl1pPr>
              <a:defRPr/>
            </a:lvl1pPr>
          </a:lstStyle>
          <a:p>
            <a:pPr>
              <a:defRPr/>
            </a:pPr>
            <a:endParaRPr lang="tr-TR"/>
          </a:p>
        </p:txBody>
      </p:sp>
      <p:sp>
        <p:nvSpPr>
          <p:cNvPr id="13" name="Slide Number Placeholder 5"/>
          <p:cNvSpPr>
            <a:spLocks noGrp="1"/>
          </p:cNvSpPr>
          <p:nvPr>
            <p:ph type="sldNum" sz="quarter" idx="12"/>
          </p:nvPr>
        </p:nvSpPr>
        <p:spPr/>
        <p:txBody>
          <a:bodyPr/>
          <a:lstStyle>
            <a:lvl1pPr>
              <a:defRPr/>
            </a:lvl1pPr>
          </a:lstStyle>
          <a:p>
            <a:pPr>
              <a:defRPr/>
            </a:pPr>
            <a:fld id="{27C86E4D-9CE7-4FEE-B354-CC2A564D7727}" type="slidenum">
              <a:rPr lang="tr-TR"/>
              <a:pPr>
                <a:defRPr/>
              </a:pPr>
              <a:t>‹#›</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tile tx="0" ty="0" sx="100000" sy="100000" flip="none" algn="tl"/>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defRPr>
            </a:lvl1pPr>
          </a:lstStyle>
          <a:p>
            <a:pPr>
              <a:defRPr/>
            </a:pPr>
            <a:fld id="{9D79297C-E9A5-42FE-A713-3F4BD211D026}" type="datetimeFigureOut">
              <a:rPr lang="tr-TR"/>
              <a:pPr>
                <a:defRPr/>
              </a:pPr>
              <a:t>10.4.2018</a:t>
            </a:fld>
            <a:endParaRPr lang="tr-TR"/>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defRPr>
            </a:lvl1pPr>
          </a:lstStyle>
          <a:p>
            <a:pPr>
              <a:defRPr/>
            </a:pPr>
            <a:endParaRPr lang="tr-T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defRPr>
            </a:lvl1pPr>
          </a:lstStyle>
          <a:p>
            <a:pPr>
              <a:defRPr/>
            </a:pPr>
            <a:fld id="{4EC2266F-B261-4E82-AF95-0C2EC6BA323B}" type="slidenum">
              <a:rPr lang="tr-TR"/>
              <a:pPr>
                <a:defRPr/>
              </a:pPr>
              <a:t>‹#›</a:t>
            </a:fld>
            <a:endParaRPr lang="tr-TR"/>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Tree>
  </p:cSld>
  <p:clrMap bg1="lt1" tx1="dk1" bg2="lt2" tx2="dk2" accent1="accent1" accent2="accent2" accent3="accent3" accent4="accent4" accent5="accent5" accent6="accent6" hlink="hlink" folHlink="folHlink"/>
  <p:sldLayoutIdLst>
    <p:sldLayoutId id="2147483850" r:id="rId1"/>
    <p:sldLayoutId id="2147483849" r:id="rId2"/>
    <p:sldLayoutId id="2147483848" r:id="rId3"/>
    <p:sldLayoutId id="2147483847" r:id="rId4"/>
    <p:sldLayoutId id="2147483851" r:id="rId5"/>
    <p:sldLayoutId id="2147483852" r:id="rId6"/>
    <p:sldLayoutId id="2147483853" r:id="rId7"/>
    <p:sldLayoutId id="2147483846" r:id="rId8"/>
    <p:sldLayoutId id="2147483854" r:id="rId9"/>
    <p:sldLayoutId id="2147483845" r:id="rId10"/>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fade">
                                      <p:cBhvr>
                                        <p:cTn id="10" dur="20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p:bldP spid="1032" grpId="0">
        <p:tmplLst>
          <p:tmpl>
            <p:tnLst>
              <p:par>
                <p:cTn presetID="10" presetClass="entr" presetSubtype="0" fill="hold" nodeType="withEffect">
                  <p:stCondLst>
                    <p:cond delay="0"/>
                  </p:stCondLst>
                  <p:childTnLst>
                    <p:set>
                      <p:cBhvr>
                        <p:cTn dur="1" fill="hold">
                          <p:stCondLst>
                            <p:cond delay="0"/>
                          </p:stCondLst>
                        </p:cTn>
                        <p:tgtEl>
                          <p:spTgt spid="1032"/>
                        </p:tgtEl>
                        <p:attrNameLst>
                          <p:attrName>style.visibility</p:attrName>
                        </p:attrNameLst>
                      </p:cBhvr>
                      <p:to>
                        <p:strVal val="visible"/>
                      </p:to>
                    </p:set>
                    <p:animEffect transition="in" filter="fade">
                      <p:cBhvr>
                        <p:cTn dur="2000"/>
                        <p:tgtEl>
                          <p:spTgt spid="1032"/>
                        </p:tgtEl>
                      </p:cBhvr>
                    </p:animEffect>
                  </p:childTnLst>
                </p:cTn>
              </p:par>
            </p:tnLst>
          </p:tmpl>
        </p:tmplLst>
      </p:bldP>
    </p:bldLst>
  </p:timing>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28858" y="5013176"/>
            <a:ext cx="9144000" cy="461665"/>
          </a:xfrm>
          <a:prstGeom prst="rect">
            <a:avLst/>
          </a:prstGeom>
          <a:noFill/>
          <a:ln w="9525">
            <a:noFill/>
            <a:miter lim="800000"/>
            <a:headEnd/>
            <a:tailEnd/>
          </a:ln>
        </p:spPr>
        <p:txBody>
          <a:bodyPr>
            <a:spAutoFit/>
          </a:bodyPr>
          <a:lstStyle/>
          <a:p>
            <a:pPr algn="ctr" eaLnBrk="0" hangingPunct="0">
              <a:defRPr/>
            </a:pPr>
            <a:r>
              <a:rPr lang="en-US" sz="2400" b="1" dirty="0">
                <a:solidFill>
                  <a:srgbClr val="CC0000"/>
                </a:solidFill>
                <a:effectLst>
                  <a:outerShdw blurRad="38100" dist="38100" dir="2700000" algn="tl">
                    <a:srgbClr val="C0C0C0"/>
                  </a:outerShdw>
                </a:effectLst>
                <a:latin typeface="Comic Sans MS" pitchFamily="66" charset="0"/>
              </a:rPr>
              <a:t>b</a:t>
            </a:r>
            <a:r>
              <a:rPr lang="en-US" sz="2400" b="1" dirty="0" smtClean="0">
                <a:solidFill>
                  <a:srgbClr val="CC0000"/>
                </a:solidFill>
                <a:effectLst>
                  <a:outerShdw blurRad="38100" dist="38100" dir="2700000" algn="tl">
                    <a:srgbClr val="C0C0C0"/>
                  </a:outerShdw>
                </a:effectLst>
                <a:latin typeface="Comic Sans MS" pitchFamily="66" charset="0"/>
              </a:rPr>
              <a:t>y </a:t>
            </a:r>
            <a:r>
              <a:rPr lang="en-US" sz="2400" b="1" dirty="0" err="1" smtClean="0">
                <a:solidFill>
                  <a:srgbClr val="CC0000"/>
                </a:solidFill>
                <a:effectLst>
                  <a:outerShdw blurRad="38100" dist="38100" dir="2700000" algn="tl">
                    <a:srgbClr val="C0C0C0"/>
                  </a:outerShdw>
                </a:effectLst>
                <a:latin typeface="Comic Sans MS" pitchFamily="66" charset="0"/>
              </a:rPr>
              <a:t>Erlan</a:t>
            </a:r>
            <a:r>
              <a:rPr lang="en-US" sz="2400" b="1" dirty="0" smtClean="0">
                <a:solidFill>
                  <a:srgbClr val="CC0000"/>
                </a:solidFill>
                <a:effectLst>
                  <a:outerShdw blurRad="38100" dist="38100" dir="2700000" algn="tl">
                    <a:srgbClr val="C0C0C0"/>
                  </a:outerShdw>
                </a:effectLst>
                <a:latin typeface="Comic Sans MS" pitchFamily="66" charset="0"/>
              </a:rPr>
              <a:t> </a:t>
            </a:r>
            <a:r>
              <a:rPr lang="en-US" sz="2400" b="1" dirty="0" err="1" smtClean="0">
                <a:solidFill>
                  <a:srgbClr val="CC0000"/>
                </a:solidFill>
                <a:effectLst>
                  <a:outerShdw blurRad="38100" dist="38100" dir="2700000" algn="tl">
                    <a:srgbClr val="C0C0C0"/>
                  </a:outerShdw>
                </a:effectLst>
                <a:latin typeface="Comic Sans MS" pitchFamily="66" charset="0"/>
              </a:rPr>
              <a:t>Bakiev</a:t>
            </a:r>
            <a:r>
              <a:rPr lang="en-US" sz="2400" b="1" dirty="0" smtClean="0">
                <a:solidFill>
                  <a:srgbClr val="CC0000"/>
                </a:solidFill>
                <a:effectLst>
                  <a:outerShdw blurRad="38100" dist="38100" dir="2700000" algn="tl">
                    <a:srgbClr val="C0C0C0"/>
                  </a:outerShdw>
                </a:effectLst>
                <a:latin typeface="Comic Sans MS" pitchFamily="66" charset="0"/>
              </a:rPr>
              <a:t>, </a:t>
            </a:r>
            <a:r>
              <a:rPr lang="en-US" sz="2400" b="1" dirty="0" err="1" smtClean="0">
                <a:solidFill>
                  <a:srgbClr val="CC0000"/>
                </a:solidFill>
                <a:effectLst>
                  <a:outerShdw blurRad="38100" dist="38100" dir="2700000" algn="tl">
                    <a:srgbClr val="C0C0C0"/>
                  </a:outerShdw>
                </a:effectLst>
                <a:latin typeface="Comic Sans MS" pitchFamily="66" charset="0"/>
              </a:rPr>
              <a:t>Ph.D</a:t>
            </a:r>
            <a:r>
              <a:rPr lang="ky-KG" sz="2400" b="1" dirty="0" smtClean="0">
                <a:solidFill>
                  <a:srgbClr val="CC0000"/>
                </a:solidFill>
                <a:effectLst>
                  <a:outerShdw blurRad="38100" dist="38100" dir="2700000" algn="tl">
                    <a:srgbClr val="C0C0C0"/>
                  </a:outerShdw>
                </a:effectLst>
                <a:latin typeface="Comic Sans MS" pitchFamily="66" charset="0"/>
              </a:rPr>
              <a:t>.</a:t>
            </a:r>
            <a:endParaRPr lang="ru-RU" sz="2400" b="1" dirty="0">
              <a:solidFill>
                <a:srgbClr val="CC0000"/>
              </a:solidFill>
              <a:effectLst>
                <a:outerShdw blurRad="38100" dist="38100" dir="2700000" algn="tl">
                  <a:srgbClr val="C0C0C0"/>
                </a:outerShdw>
              </a:effectLst>
              <a:latin typeface="Comic Sans MS" pitchFamily="66" charset="0"/>
            </a:endParaRPr>
          </a:p>
        </p:txBody>
      </p:sp>
      <p:sp>
        <p:nvSpPr>
          <p:cNvPr id="13314" name="TextBox 3"/>
          <p:cNvSpPr txBox="1">
            <a:spLocks noChangeArrowheads="1"/>
          </p:cNvSpPr>
          <p:nvPr/>
        </p:nvSpPr>
        <p:spPr bwMode="auto">
          <a:xfrm>
            <a:off x="467544" y="-315416"/>
            <a:ext cx="8424862" cy="6986528"/>
          </a:xfrm>
          <a:prstGeom prst="rect">
            <a:avLst/>
          </a:prstGeom>
          <a:noFill/>
          <a:ln w="9525">
            <a:noFill/>
            <a:miter lim="800000"/>
            <a:headEnd/>
            <a:tailEnd/>
          </a:ln>
        </p:spPr>
        <p:txBody>
          <a:bodyPr>
            <a:spAutoFit/>
          </a:bodyPr>
          <a:lstStyle/>
          <a:p>
            <a:pPr algn="ctr" eaLnBrk="1" hangingPunct="1"/>
            <a:endParaRPr lang="en-US" altLang="zh-CN" sz="3600" b="1" dirty="0" smtClean="0">
              <a:solidFill>
                <a:srgbClr val="FF0000"/>
              </a:solidFill>
              <a:effectLst>
                <a:outerShdw blurRad="38100" dist="38100" dir="2700000" algn="tl">
                  <a:srgbClr val="C0C0C0"/>
                </a:outerShdw>
              </a:effectLst>
              <a:latin typeface="Candara" pitchFamily="34" charset="0"/>
            </a:endParaRPr>
          </a:p>
          <a:p>
            <a:pPr algn="ctr" eaLnBrk="1" hangingPunct="1"/>
            <a:endParaRPr lang="en-US" altLang="zh-CN" sz="3600" b="1" dirty="0">
              <a:solidFill>
                <a:srgbClr val="FF0000"/>
              </a:solidFill>
              <a:effectLst>
                <a:outerShdw blurRad="38100" dist="38100" dir="2700000" algn="tl">
                  <a:srgbClr val="C0C0C0"/>
                </a:outerShdw>
              </a:effectLst>
              <a:latin typeface="Candara" pitchFamily="34" charset="0"/>
            </a:endParaRPr>
          </a:p>
          <a:p>
            <a:pPr algn="ctr">
              <a:defRPr/>
            </a:pPr>
            <a:endParaRPr lang="ru-RU" sz="4000" b="1" dirty="0" smtClean="0">
              <a:solidFill>
                <a:srgbClr val="FF0000"/>
              </a:solidFill>
              <a:latin typeface="Candara" pitchFamily="34" charset="0"/>
            </a:endParaRPr>
          </a:p>
          <a:p>
            <a:pPr algn="ctr">
              <a:defRPr/>
            </a:pPr>
            <a:endParaRPr lang="ru-RU" sz="3600" b="1" dirty="0" smtClean="0">
              <a:solidFill>
                <a:srgbClr val="FF0000"/>
              </a:solidFill>
              <a:latin typeface="Candara" pitchFamily="34" charset="0"/>
            </a:endParaRPr>
          </a:p>
          <a:p>
            <a:pPr algn="ctr">
              <a:defRPr/>
            </a:pPr>
            <a:endParaRPr lang="en-US" sz="3600" b="1" i="1" dirty="0" smtClean="0">
              <a:solidFill>
                <a:srgbClr val="FF0000"/>
              </a:solidFill>
              <a:effectLst>
                <a:outerShdw blurRad="38100" dist="38100" dir="2700000" algn="tl">
                  <a:srgbClr val="C0C0C0"/>
                </a:outerShdw>
              </a:effectLst>
              <a:latin typeface="Candara" pitchFamily="34" charset="0"/>
            </a:endParaRPr>
          </a:p>
          <a:p>
            <a:pPr algn="ctr">
              <a:defRPr/>
            </a:pPr>
            <a:endParaRPr lang="en-US" sz="3600" b="1" i="1" dirty="0" smtClean="0">
              <a:solidFill>
                <a:srgbClr val="FF0000"/>
              </a:solidFill>
              <a:effectLst>
                <a:outerShdw blurRad="38100" dist="38100" dir="2700000" algn="tl">
                  <a:srgbClr val="C0C0C0"/>
                </a:outerShdw>
              </a:effectLst>
              <a:latin typeface="Candara" pitchFamily="34" charset="0"/>
            </a:endParaRPr>
          </a:p>
          <a:p>
            <a:pPr algn="ctr">
              <a:defRPr/>
            </a:pPr>
            <a:r>
              <a:rPr lang="en-US" sz="3600" b="1" i="1" dirty="0" smtClean="0">
                <a:solidFill>
                  <a:srgbClr val="FF0000"/>
                </a:solidFill>
                <a:effectLst>
                  <a:outerShdw blurRad="38100" dist="38100" dir="2700000" algn="tl">
                    <a:srgbClr val="C0C0C0"/>
                  </a:outerShdw>
                </a:effectLst>
                <a:latin typeface="Candara" pitchFamily="34" charset="0"/>
              </a:rPr>
              <a:t>Risk </a:t>
            </a:r>
            <a:r>
              <a:rPr lang="en-US" sz="3600" b="1" i="1" dirty="0">
                <a:solidFill>
                  <a:srgbClr val="FF0000"/>
                </a:solidFill>
                <a:effectLst>
                  <a:outerShdw blurRad="38100" dist="38100" dir="2700000" algn="tl">
                    <a:srgbClr val="C0C0C0"/>
                  </a:outerShdw>
                </a:effectLst>
                <a:latin typeface="Candara" pitchFamily="34" charset="0"/>
              </a:rPr>
              <a:t>Management: Principles of risk, Types of risk and Risk strategies </a:t>
            </a:r>
            <a:endParaRPr lang="en-US" b="1" dirty="0" smtClean="0"/>
          </a:p>
          <a:p>
            <a:pPr algn="ctr">
              <a:defRPr/>
            </a:pPr>
            <a:endParaRPr lang="en-US" b="1" dirty="0"/>
          </a:p>
          <a:p>
            <a:pPr algn="ctr">
              <a:defRPr/>
            </a:pPr>
            <a:r>
              <a:rPr lang="en-US" b="1" dirty="0" smtClean="0"/>
              <a:t> </a:t>
            </a:r>
          </a:p>
          <a:p>
            <a:pPr algn="ctr">
              <a:defRPr/>
            </a:pPr>
            <a:endParaRPr lang="ru-RU" dirty="0"/>
          </a:p>
          <a:p>
            <a:pPr algn="ctr">
              <a:defRPr/>
            </a:pPr>
            <a:endParaRPr lang="ru-RU" sz="3600" b="1" dirty="0">
              <a:solidFill>
                <a:srgbClr val="FF0000"/>
              </a:solidFill>
              <a:effectLst>
                <a:outerShdw blurRad="38100" dist="38100" dir="2700000" algn="tl">
                  <a:srgbClr val="C0C0C0"/>
                </a:outerShdw>
              </a:effectLst>
              <a:latin typeface="Candara" pitchFamily="34" charset="0"/>
            </a:endParaRPr>
          </a:p>
          <a:p>
            <a:pPr algn="ctr">
              <a:defRPr/>
            </a:pPr>
            <a:endParaRPr lang="ru-RU" sz="2400" b="1" dirty="0">
              <a:solidFill>
                <a:srgbClr val="FF0000"/>
              </a:solidFill>
              <a:latin typeface="Times New Roman"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2"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40294" name="Rectangle 6"/>
          <p:cNvSpPr>
            <a:spLocks noGrp="1" noChangeArrowheads="1"/>
          </p:cNvSpPr>
          <p:nvPr>
            <p:ph type="body" idx="1"/>
          </p:nvPr>
        </p:nvSpPr>
        <p:spPr>
          <a:xfrm>
            <a:off x="533400" y="1828800"/>
            <a:ext cx="4724400" cy="4114800"/>
          </a:xfrm>
        </p:spPr>
        <p:txBody>
          <a:bodyPr/>
          <a:lstStyle/>
          <a:p>
            <a:pPr>
              <a:spcBef>
                <a:spcPct val="30000"/>
              </a:spcBef>
              <a:spcAft>
                <a:spcPct val="30000"/>
              </a:spcAft>
              <a:buFontTx/>
              <a:buNone/>
            </a:pPr>
            <a:r>
              <a:rPr lang="en-US" altLang="ru-RU" sz="3600" b="1">
                <a:latin typeface="Comic Sans MS" panose="030F0702030302020204" pitchFamily="66" charset="0"/>
              </a:rPr>
              <a:t>   </a:t>
            </a:r>
            <a:r>
              <a:rPr lang="en-US" altLang="ru-RU" sz="2600" b="1">
                <a:latin typeface="Comic Sans MS" panose="030F0702030302020204" pitchFamily="66" charset="0"/>
              </a:rPr>
              <a:t>Risk Management practices are widely used in public and the private sectors, covering a wide range of activities or operations.</a:t>
            </a:r>
          </a:p>
          <a:p>
            <a:pPr>
              <a:spcBef>
                <a:spcPct val="30000"/>
              </a:spcBef>
              <a:spcAft>
                <a:spcPct val="30000"/>
              </a:spcAft>
              <a:buFontTx/>
              <a:buNone/>
            </a:pPr>
            <a:r>
              <a:rPr lang="en-US" altLang="ru-RU" sz="2600" b="1">
                <a:latin typeface="Comic Sans MS" panose="030F0702030302020204" pitchFamily="66" charset="0"/>
              </a:rPr>
              <a:t>              </a:t>
            </a:r>
            <a:r>
              <a:rPr lang="en-US" altLang="ru-RU" sz="2600" b="1">
                <a:solidFill>
                  <a:srgbClr val="000066"/>
                </a:solidFill>
                <a:latin typeface="Comic Sans MS" panose="030F0702030302020204" pitchFamily="66" charset="0"/>
              </a:rPr>
              <a:t>These include:</a:t>
            </a:r>
            <a:r>
              <a:rPr lang="en-US" altLang="ru-RU" sz="2600" b="1">
                <a:latin typeface="Comic Sans MS" panose="030F0702030302020204" pitchFamily="66" charset="0"/>
              </a:rPr>
              <a:t>  </a:t>
            </a:r>
          </a:p>
        </p:txBody>
      </p:sp>
      <p:sp>
        <p:nvSpPr>
          <p:cNvPr id="140295" name="Rectangle 7"/>
          <p:cNvSpPr>
            <a:spLocks noChangeArrowheads="1"/>
          </p:cNvSpPr>
          <p:nvPr/>
        </p:nvSpPr>
        <p:spPr bwMode="auto">
          <a:xfrm>
            <a:off x="685800" y="68580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a:solidFill>
                  <a:schemeClr val="tx1"/>
                </a:solidFill>
                <a:effectLst>
                  <a:outerShdw blurRad="38100" dist="38100" dir="2700000" algn="tl">
                    <a:srgbClr val="FFFFFF"/>
                  </a:outerShdw>
                </a:effectLst>
                <a:latin typeface="Tahoma" panose="020B0604030504040204" pitchFamily="34" charset="0"/>
              </a:rPr>
              <a:t>Who uses Risk Management?</a:t>
            </a:r>
          </a:p>
        </p:txBody>
      </p:sp>
      <p:sp>
        <p:nvSpPr>
          <p:cNvPr id="140296" name="Rectangle 8"/>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40297" name="Rectangle 9"/>
          <p:cNvSpPr>
            <a:spLocks noChangeArrowheads="1"/>
          </p:cNvSpPr>
          <p:nvPr/>
        </p:nvSpPr>
        <p:spPr bwMode="auto">
          <a:xfrm>
            <a:off x="5562600" y="1905000"/>
            <a:ext cx="2667000" cy="3962400"/>
          </a:xfrm>
          <a:prstGeom prst="rect">
            <a:avLst/>
          </a:prstGeom>
          <a:solidFill>
            <a:srgbClr val="FFFF99"/>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10000"/>
              </a:lnSpc>
              <a:spcBef>
                <a:spcPct val="20000"/>
              </a:spcBef>
              <a:spcAft>
                <a:spcPct val="20000"/>
              </a:spcAft>
              <a:buFontTx/>
              <a:buChar char="•"/>
            </a:pPr>
            <a:r>
              <a:rPr lang="en-US" altLang="ru-RU" sz="2600">
                <a:solidFill>
                  <a:srgbClr val="990033"/>
                </a:solidFill>
                <a:latin typeface="Comic Sans MS" panose="030F0702030302020204" pitchFamily="66" charset="0"/>
              </a:rPr>
              <a:t>Finance and Investment</a:t>
            </a:r>
          </a:p>
          <a:p>
            <a:pPr>
              <a:lnSpc>
                <a:spcPct val="110000"/>
              </a:lnSpc>
              <a:spcBef>
                <a:spcPct val="20000"/>
              </a:spcBef>
              <a:spcAft>
                <a:spcPct val="20000"/>
              </a:spcAft>
              <a:buFontTx/>
              <a:buChar char="•"/>
            </a:pPr>
            <a:r>
              <a:rPr lang="en-US" altLang="ru-RU" sz="2600">
                <a:solidFill>
                  <a:srgbClr val="990033"/>
                </a:solidFill>
                <a:latin typeface="Comic Sans MS" panose="030F0702030302020204" pitchFamily="66" charset="0"/>
              </a:rPr>
              <a:t>Insurance</a:t>
            </a:r>
          </a:p>
          <a:p>
            <a:pPr>
              <a:lnSpc>
                <a:spcPct val="110000"/>
              </a:lnSpc>
              <a:spcBef>
                <a:spcPct val="20000"/>
              </a:spcBef>
              <a:spcAft>
                <a:spcPct val="20000"/>
              </a:spcAft>
              <a:buFontTx/>
              <a:buChar char="•"/>
            </a:pPr>
            <a:r>
              <a:rPr lang="en-US" altLang="ru-RU" sz="2600">
                <a:solidFill>
                  <a:srgbClr val="990033"/>
                </a:solidFill>
                <a:latin typeface="Comic Sans MS" panose="030F0702030302020204" pitchFamily="66" charset="0"/>
              </a:rPr>
              <a:t>Health Care</a:t>
            </a:r>
          </a:p>
          <a:p>
            <a:pPr>
              <a:lnSpc>
                <a:spcPct val="110000"/>
              </a:lnSpc>
              <a:spcBef>
                <a:spcPct val="20000"/>
              </a:spcBef>
              <a:spcAft>
                <a:spcPct val="20000"/>
              </a:spcAft>
              <a:buFontTx/>
              <a:buChar char="•"/>
            </a:pPr>
            <a:r>
              <a:rPr lang="en-US" altLang="ru-RU" sz="2600">
                <a:solidFill>
                  <a:srgbClr val="990033"/>
                </a:solidFill>
                <a:latin typeface="Comic Sans MS" panose="030F0702030302020204" pitchFamily="66" charset="0"/>
              </a:rPr>
              <a:t>Public Institutions</a:t>
            </a:r>
          </a:p>
          <a:p>
            <a:pPr>
              <a:lnSpc>
                <a:spcPct val="110000"/>
              </a:lnSpc>
              <a:spcBef>
                <a:spcPct val="20000"/>
              </a:spcBef>
              <a:spcAft>
                <a:spcPct val="20000"/>
              </a:spcAft>
              <a:buFontTx/>
              <a:buChar char="•"/>
            </a:pPr>
            <a:r>
              <a:rPr lang="en-US" altLang="ru-RU" sz="2600">
                <a:solidFill>
                  <a:srgbClr val="990033"/>
                </a:solidFill>
                <a:latin typeface="Comic Sans MS" panose="030F0702030302020204" pitchFamily="66" charset="0"/>
              </a:rPr>
              <a:t>Governments</a:t>
            </a:r>
            <a:r>
              <a:rPr lang="en-US" altLang="ru-RU" sz="3200">
                <a:latin typeface="Comic Sans MS" panose="030F0702030302020204" pitchFamily="66" charset="0"/>
              </a:rPr>
              <a:t>  </a:t>
            </a:r>
          </a:p>
        </p:txBody>
      </p:sp>
    </p:spTree>
    <p:extLst>
      <p:ext uri="{BB962C8B-B14F-4D97-AF65-F5344CB8AC3E}">
        <p14:creationId xmlns:p14="http://schemas.microsoft.com/office/powerpoint/2010/main" val="2640214870"/>
      </p:ext>
    </p:extLst>
  </p:cSld>
  <p:clrMapOvr>
    <a:masterClrMapping/>
  </p:clrMapOvr>
  <p:transition spd="slow" advTm="60000">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140295"/>
                                        </p:tgtEl>
                                        <p:attrNameLst>
                                          <p:attrName>style.visibility</p:attrName>
                                        </p:attrNameLst>
                                      </p:cBhvr>
                                      <p:to>
                                        <p:strVal val="visible"/>
                                      </p:to>
                                    </p:set>
                                    <p:anim calcmode="lin" valueType="num">
                                      <p:cBhvr>
                                        <p:cTn id="7" dur="500" fill="hold"/>
                                        <p:tgtEl>
                                          <p:spTgt spid="140295"/>
                                        </p:tgtEl>
                                        <p:attrNameLst>
                                          <p:attrName>ppt_w</p:attrName>
                                        </p:attrNameLst>
                                      </p:cBhvr>
                                      <p:tavLst>
                                        <p:tav tm="0">
                                          <p:val>
                                            <p:strVal val="2/3*#ppt_w"/>
                                          </p:val>
                                        </p:tav>
                                        <p:tav tm="100000">
                                          <p:val>
                                            <p:strVal val="#ppt_w"/>
                                          </p:val>
                                        </p:tav>
                                      </p:tavLst>
                                    </p:anim>
                                    <p:anim calcmode="lin" valueType="num">
                                      <p:cBhvr>
                                        <p:cTn id="8" dur="500" fill="hold"/>
                                        <p:tgtEl>
                                          <p:spTgt spid="140295"/>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1500"/>
                            </p:stCondLst>
                            <p:childTnLst>
                              <p:par>
                                <p:cTn id="10" presetID="4" presetClass="entr" presetSubtype="32" fill="hold" nodeType="afterEffect">
                                  <p:stCondLst>
                                    <p:cond delay="2000"/>
                                  </p:stCondLst>
                                  <p:childTnLst>
                                    <p:set>
                                      <p:cBhvr>
                                        <p:cTn id="11" dur="1" fill="hold">
                                          <p:stCondLst>
                                            <p:cond delay="0"/>
                                          </p:stCondLst>
                                        </p:cTn>
                                        <p:tgtEl>
                                          <p:spTgt spid="140292"/>
                                        </p:tgtEl>
                                        <p:attrNameLst>
                                          <p:attrName>style.visibility</p:attrName>
                                        </p:attrNameLst>
                                      </p:cBhvr>
                                      <p:to>
                                        <p:strVal val="visible"/>
                                      </p:to>
                                    </p:set>
                                    <p:animEffect transition="in" filter="box(out)">
                                      <p:cBhvr>
                                        <p:cTn id="12" dur="500"/>
                                        <p:tgtEl>
                                          <p:spTgt spid="140292"/>
                                        </p:tgtEl>
                                      </p:cBhvr>
                                    </p:animEffect>
                                  </p:childTnLst>
                                </p:cTn>
                              </p:par>
                            </p:childTnLst>
                          </p:cTn>
                        </p:par>
                        <p:par>
                          <p:cTn id="13" fill="hold" nodeType="afterGroup">
                            <p:stCondLst>
                              <p:cond delay="4000"/>
                            </p:stCondLst>
                            <p:childTnLst>
                              <p:par>
                                <p:cTn id="14" presetID="22" presetClass="entr" presetSubtype="1" fill="hold" grpId="0" nodeType="afterEffect">
                                  <p:stCondLst>
                                    <p:cond delay="6000"/>
                                  </p:stCondLst>
                                  <p:childTnLst>
                                    <p:set>
                                      <p:cBhvr>
                                        <p:cTn id="15" dur="1" fill="hold">
                                          <p:stCondLst>
                                            <p:cond delay="0"/>
                                          </p:stCondLst>
                                        </p:cTn>
                                        <p:tgtEl>
                                          <p:spTgt spid="140294">
                                            <p:txEl>
                                              <p:pRg st="0" end="0"/>
                                            </p:txEl>
                                          </p:spTgt>
                                        </p:tgtEl>
                                        <p:attrNameLst>
                                          <p:attrName>style.visibility</p:attrName>
                                        </p:attrNameLst>
                                      </p:cBhvr>
                                      <p:to>
                                        <p:strVal val="visible"/>
                                      </p:to>
                                    </p:set>
                                    <p:animEffect transition="in" filter="wipe(up)">
                                      <p:cBhvr>
                                        <p:cTn id="16" dur="500"/>
                                        <p:tgtEl>
                                          <p:spTgt spid="140294">
                                            <p:txEl>
                                              <p:pRg st="0" end="0"/>
                                            </p:txEl>
                                          </p:spTgt>
                                        </p:tgtEl>
                                      </p:cBhvr>
                                    </p:animEffect>
                                  </p:childTnLst>
                                </p:cTn>
                              </p:par>
                            </p:childTnLst>
                          </p:cTn>
                        </p:par>
                        <p:par>
                          <p:cTn id="17" fill="hold" nodeType="afterGroup">
                            <p:stCondLst>
                              <p:cond delay="10500"/>
                            </p:stCondLst>
                            <p:childTnLst>
                              <p:par>
                                <p:cTn id="18" presetID="22" presetClass="entr" presetSubtype="1" fill="hold" grpId="0" nodeType="afterEffect">
                                  <p:stCondLst>
                                    <p:cond delay="6000"/>
                                  </p:stCondLst>
                                  <p:childTnLst>
                                    <p:set>
                                      <p:cBhvr>
                                        <p:cTn id="19" dur="1" fill="hold">
                                          <p:stCondLst>
                                            <p:cond delay="0"/>
                                          </p:stCondLst>
                                        </p:cTn>
                                        <p:tgtEl>
                                          <p:spTgt spid="140294">
                                            <p:txEl>
                                              <p:pRg st="1" end="1"/>
                                            </p:txEl>
                                          </p:spTgt>
                                        </p:tgtEl>
                                        <p:attrNameLst>
                                          <p:attrName>style.visibility</p:attrName>
                                        </p:attrNameLst>
                                      </p:cBhvr>
                                      <p:to>
                                        <p:strVal val="visible"/>
                                      </p:to>
                                    </p:set>
                                    <p:animEffect transition="in" filter="wipe(up)">
                                      <p:cBhvr>
                                        <p:cTn id="20" dur="500"/>
                                        <p:tgtEl>
                                          <p:spTgt spid="140294">
                                            <p:txEl>
                                              <p:pRg st="1" end="1"/>
                                            </p:txEl>
                                          </p:spTgt>
                                        </p:tgtEl>
                                      </p:cBhvr>
                                    </p:animEffect>
                                  </p:childTnLst>
                                </p:cTn>
                              </p:par>
                            </p:childTnLst>
                          </p:cTn>
                        </p:par>
                        <p:par>
                          <p:cTn id="21" fill="hold" nodeType="afterGroup">
                            <p:stCondLst>
                              <p:cond delay="17000"/>
                            </p:stCondLst>
                            <p:childTnLst>
                              <p:par>
                                <p:cTn id="22" presetID="2" presetClass="entr" presetSubtype="2" fill="hold" grpId="0" nodeType="afterEffect">
                                  <p:stCondLst>
                                    <p:cond delay="4000"/>
                                  </p:stCondLst>
                                  <p:childTnLst>
                                    <p:set>
                                      <p:cBhvr>
                                        <p:cTn id="23" dur="1" fill="hold">
                                          <p:stCondLst>
                                            <p:cond delay="0"/>
                                          </p:stCondLst>
                                        </p:cTn>
                                        <p:tgtEl>
                                          <p:spTgt spid="140297">
                                            <p:bg/>
                                          </p:spTgt>
                                        </p:tgtEl>
                                        <p:attrNameLst>
                                          <p:attrName>style.visibility</p:attrName>
                                        </p:attrNameLst>
                                      </p:cBhvr>
                                      <p:to>
                                        <p:strVal val="visible"/>
                                      </p:to>
                                    </p:set>
                                    <p:anim calcmode="lin" valueType="num">
                                      <p:cBhvr additive="base">
                                        <p:cTn id="24" dur="500" fill="hold"/>
                                        <p:tgtEl>
                                          <p:spTgt spid="140297">
                                            <p:bg/>
                                          </p:spTgt>
                                        </p:tgtEl>
                                        <p:attrNameLst>
                                          <p:attrName>ppt_x</p:attrName>
                                        </p:attrNameLst>
                                      </p:cBhvr>
                                      <p:tavLst>
                                        <p:tav tm="0">
                                          <p:val>
                                            <p:strVal val="1+#ppt_w/2"/>
                                          </p:val>
                                        </p:tav>
                                        <p:tav tm="100000">
                                          <p:val>
                                            <p:strVal val="#ppt_x"/>
                                          </p:val>
                                        </p:tav>
                                      </p:tavLst>
                                    </p:anim>
                                    <p:anim calcmode="lin" valueType="num">
                                      <p:cBhvr additive="base">
                                        <p:cTn id="25" dur="500" fill="hold"/>
                                        <p:tgtEl>
                                          <p:spTgt spid="140297">
                                            <p:bg/>
                                          </p:spTgt>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21500"/>
                            </p:stCondLst>
                            <p:childTnLst>
                              <p:par>
                                <p:cTn id="27" presetID="2" presetClass="entr" presetSubtype="2" fill="hold" grpId="0" nodeType="afterEffect">
                                  <p:stCondLst>
                                    <p:cond delay="4000"/>
                                  </p:stCondLst>
                                  <p:childTnLst>
                                    <p:set>
                                      <p:cBhvr>
                                        <p:cTn id="28" dur="1" fill="hold">
                                          <p:stCondLst>
                                            <p:cond delay="0"/>
                                          </p:stCondLst>
                                        </p:cTn>
                                        <p:tgtEl>
                                          <p:spTgt spid="140297">
                                            <p:txEl>
                                              <p:pRg st="0" end="0"/>
                                            </p:txEl>
                                          </p:spTgt>
                                        </p:tgtEl>
                                        <p:attrNameLst>
                                          <p:attrName>style.visibility</p:attrName>
                                        </p:attrNameLst>
                                      </p:cBhvr>
                                      <p:to>
                                        <p:strVal val="visible"/>
                                      </p:to>
                                    </p:set>
                                    <p:anim calcmode="lin" valueType="num">
                                      <p:cBhvr additive="base">
                                        <p:cTn id="29" dur="500" fill="hold"/>
                                        <p:tgtEl>
                                          <p:spTgt spid="140297">
                                            <p:txEl>
                                              <p:pRg st="0" end="0"/>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40297">
                                            <p:txEl>
                                              <p:pRg st="0" end="0"/>
                                            </p:txEl>
                                          </p:spTgt>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26000"/>
                            </p:stCondLst>
                            <p:childTnLst>
                              <p:par>
                                <p:cTn id="32" presetID="2" presetClass="entr" presetSubtype="2" fill="hold" grpId="0" nodeType="afterEffect">
                                  <p:stCondLst>
                                    <p:cond delay="4000"/>
                                  </p:stCondLst>
                                  <p:childTnLst>
                                    <p:set>
                                      <p:cBhvr>
                                        <p:cTn id="33" dur="1" fill="hold">
                                          <p:stCondLst>
                                            <p:cond delay="0"/>
                                          </p:stCondLst>
                                        </p:cTn>
                                        <p:tgtEl>
                                          <p:spTgt spid="140297">
                                            <p:txEl>
                                              <p:pRg st="1" end="1"/>
                                            </p:txEl>
                                          </p:spTgt>
                                        </p:tgtEl>
                                        <p:attrNameLst>
                                          <p:attrName>style.visibility</p:attrName>
                                        </p:attrNameLst>
                                      </p:cBhvr>
                                      <p:to>
                                        <p:strVal val="visible"/>
                                      </p:to>
                                    </p:set>
                                    <p:anim calcmode="lin" valueType="num">
                                      <p:cBhvr additive="base">
                                        <p:cTn id="34" dur="500" fill="hold"/>
                                        <p:tgtEl>
                                          <p:spTgt spid="140297">
                                            <p:txEl>
                                              <p:pRg st="1" end="1"/>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140297">
                                            <p:txEl>
                                              <p:pRg st="1" end="1"/>
                                            </p:txEl>
                                          </p:spTgt>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30500"/>
                            </p:stCondLst>
                            <p:childTnLst>
                              <p:par>
                                <p:cTn id="37" presetID="2" presetClass="entr" presetSubtype="2" fill="hold" grpId="0" nodeType="afterEffect">
                                  <p:stCondLst>
                                    <p:cond delay="4000"/>
                                  </p:stCondLst>
                                  <p:childTnLst>
                                    <p:set>
                                      <p:cBhvr>
                                        <p:cTn id="38" dur="1" fill="hold">
                                          <p:stCondLst>
                                            <p:cond delay="0"/>
                                          </p:stCondLst>
                                        </p:cTn>
                                        <p:tgtEl>
                                          <p:spTgt spid="140297">
                                            <p:txEl>
                                              <p:pRg st="2" end="2"/>
                                            </p:txEl>
                                          </p:spTgt>
                                        </p:tgtEl>
                                        <p:attrNameLst>
                                          <p:attrName>style.visibility</p:attrName>
                                        </p:attrNameLst>
                                      </p:cBhvr>
                                      <p:to>
                                        <p:strVal val="visible"/>
                                      </p:to>
                                    </p:set>
                                    <p:anim calcmode="lin" valueType="num">
                                      <p:cBhvr additive="base">
                                        <p:cTn id="39" dur="500" fill="hold"/>
                                        <p:tgtEl>
                                          <p:spTgt spid="140297">
                                            <p:txEl>
                                              <p:pRg st="2" end="2"/>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40297">
                                            <p:txEl>
                                              <p:pRg st="2" end="2"/>
                                            </p:txEl>
                                          </p:spTgt>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35000"/>
                            </p:stCondLst>
                            <p:childTnLst>
                              <p:par>
                                <p:cTn id="42" presetID="2" presetClass="entr" presetSubtype="2" fill="hold" grpId="0" nodeType="afterEffect">
                                  <p:stCondLst>
                                    <p:cond delay="4000"/>
                                  </p:stCondLst>
                                  <p:childTnLst>
                                    <p:set>
                                      <p:cBhvr>
                                        <p:cTn id="43" dur="1" fill="hold">
                                          <p:stCondLst>
                                            <p:cond delay="0"/>
                                          </p:stCondLst>
                                        </p:cTn>
                                        <p:tgtEl>
                                          <p:spTgt spid="140297">
                                            <p:txEl>
                                              <p:pRg st="3" end="3"/>
                                            </p:txEl>
                                          </p:spTgt>
                                        </p:tgtEl>
                                        <p:attrNameLst>
                                          <p:attrName>style.visibility</p:attrName>
                                        </p:attrNameLst>
                                      </p:cBhvr>
                                      <p:to>
                                        <p:strVal val="visible"/>
                                      </p:to>
                                    </p:set>
                                    <p:anim calcmode="lin" valueType="num">
                                      <p:cBhvr additive="base">
                                        <p:cTn id="44" dur="500" fill="hold"/>
                                        <p:tgtEl>
                                          <p:spTgt spid="140297">
                                            <p:txEl>
                                              <p:pRg st="3" end="3"/>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140297">
                                            <p:txEl>
                                              <p:pRg st="3" end="3"/>
                                            </p:txEl>
                                          </p:spTgt>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39500"/>
                            </p:stCondLst>
                            <p:childTnLst>
                              <p:par>
                                <p:cTn id="47" presetID="2" presetClass="entr" presetSubtype="2" fill="hold" grpId="0" nodeType="afterEffect">
                                  <p:stCondLst>
                                    <p:cond delay="4000"/>
                                  </p:stCondLst>
                                  <p:childTnLst>
                                    <p:set>
                                      <p:cBhvr>
                                        <p:cTn id="48" dur="1" fill="hold">
                                          <p:stCondLst>
                                            <p:cond delay="0"/>
                                          </p:stCondLst>
                                        </p:cTn>
                                        <p:tgtEl>
                                          <p:spTgt spid="140297">
                                            <p:txEl>
                                              <p:pRg st="4" end="4"/>
                                            </p:txEl>
                                          </p:spTgt>
                                        </p:tgtEl>
                                        <p:attrNameLst>
                                          <p:attrName>style.visibility</p:attrName>
                                        </p:attrNameLst>
                                      </p:cBhvr>
                                      <p:to>
                                        <p:strVal val="visible"/>
                                      </p:to>
                                    </p:set>
                                    <p:anim calcmode="lin" valueType="num">
                                      <p:cBhvr additive="base">
                                        <p:cTn id="49" dur="500" fill="hold"/>
                                        <p:tgtEl>
                                          <p:spTgt spid="140297">
                                            <p:txEl>
                                              <p:pRg st="4" end="4"/>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4029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4" grpId="0" build="p" autoUpdateAnimBg="0" advAuto="6000"/>
      <p:bldP spid="140295" grpId="0" animBg="1" autoUpdateAnimBg="0"/>
      <p:bldP spid="140297" grpId="0" build="p" animBg="1" autoUpdateAnimBg="0" advAuto="400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40"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42341" name="Rectangle 5"/>
          <p:cNvSpPr>
            <a:spLocks noGrp="1" noChangeArrowheads="1"/>
          </p:cNvSpPr>
          <p:nvPr>
            <p:ph type="body" idx="1"/>
          </p:nvPr>
        </p:nvSpPr>
        <p:spPr>
          <a:xfrm>
            <a:off x="1066800" y="1828800"/>
            <a:ext cx="7086600" cy="4114800"/>
          </a:xfrm>
        </p:spPr>
        <p:txBody>
          <a:bodyPr/>
          <a:lstStyle/>
          <a:p>
            <a:pPr>
              <a:spcBef>
                <a:spcPct val="30000"/>
              </a:spcBef>
              <a:spcAft>
                <a:spcPct val="40000"/>
              </a:spcAft>
            </a:pPr>
            <a:r>
              <a:rPr lang="en-US" altLang="ru-RU" sz="2600" b="1">
                <a:solidFill>
                  <a:schemeClr val="accent2"/>
                </a:solidFill>
                <a:effectLst>
                  <a:outerShdw blurRad="38100" dist="38100" dir="2700000" algn="tl">
                    <a:srgbClr val="C0C0C0"/>
                  </a:outerShdw>
                </a:effectLst>
                <a:latin typeface="Comic Sans MS" panose="030F0702030302020204" pitchFamily="66" charset="0"/>
              </a:rPr>
              <a:t>Effective Risk Management</a:t>
            </a:r>
            <a:r>
              <a:rPr lang="en-US" altLang="ru-RU" sz="2600" b="1">
                <a:latin typeface="Comic Sans MS" panose="030F0702030302020204" pitchFamily="66" charset="0"/>
              </a:rPr>
              <a:t> </a:t>
            </a:r>
            <a:br>
              <a:rPr lang="en-US" altLang="ru-RU" sz="2600" b="1">
                <a:latin typeface="Comic Sans MS" panose="030F0702030302020204" pitchFamily="66" charset="0"/>
              </a:rPr>
            </a:br>
            <a:r>
              <a:rPr lang="en-US" altLang="ru-RU" sz="2600" b="1">
                <a:latin typeface="Comic Sans MS" panose="030F0702030302020204" pitchFamily="66" charset="0"/>
              </a:rPr>
              <a:t>is a recognised and valued skill.</a:t>
            </a:r>
          </a:p>
          <a:p>
            <a:pPr>
              <a:spcBef>
                <a:spcPct val="30000"/>
              </a:spcBef>
              <a:spcAft>
                <a:spcPct val="40000"/>
              </a:spcAft>
            </a:pPr>
            <a:r>
              <a:rPr lang="en-US" altLang="ru-RU" sz="2600" b="1">
                <a:latin typeface="Comic Sans MS" panose="030F0702030302020204" pitchFamily="66" charset="0"/>
              </a:rPr>
              <a:t>Educational institutions have formal study courses and award degrees in Risk Management.</a:t>
            </a:r>
          </a:p>
          <a:p>
            <a:pPr>
              <a:spcBef>
                <a:spcPct val="30000"/>
              </a:spcBef>
              <a:spcAft>
                <a:spcPct val="40000"/>
              </a:spcAft>
            </a:pPr>
            <a:r>
              <a:rPr lang="en-US" altLang="ru-RU" sz="2600" b="1">
                <a:solidFill>
                  <a:srgbClr val="990033"/>
                </a:solidFill>
                <a:latin typeface="Comic Sans MS" panose="030F0702030302020204" pitchFamily="66" charset="0"/>
              </a:rPr>
              <a:t>The Risk Management process is well established.</a:t>
            </a:r>
            <a:r>
              <a:rPr lang="en-US" altLang="ru-RU" sz="2600" b="1">
                <a:latin typeface="Comic Sans MS" panose="030F0702030302020204" pitchFamily="66" charset="0"/>
              </a:rPr>
              <a:t> (International RM process standards.)</a:t>
            </a:r>
          </a:p>
        </p:txBody>
      </p:sp>
      <p:sp>
        <p:nvSpPr>
          <p:cNvPr id="142342" name="Rectangle 6"/>
          <p:cNvSpPr>
            <a:spLocks noChangeArrowheads="1"/>
          </p:cNvSpPr>
          <p:nvPr/>
        </p:nvSpPr>
        <p:spPr bwMode="auto">
          <a:xfrm>
            <a:off x="685800" y="68580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a:solidFill>
                  <a:schemeClr val="tx1"/>
                </a:solidFill>
                <a:effectLst>
                  <a:outerShdw blurRad="38100" dist="38100" dir="2700000" algn="tl">
                    <a:srgbClr val="FFFFFF"/>
                  </a:outerShdw>
                </a:effectLst>
                <a:latin typeface="Tahoma" panose="020B0604030504040204" pitchFamily="34" charset="0"/>
              </a:rPr>
              <a:t>Who uses Risk Management?</a:t>
            </a:r>
          </a:p>
        </p:txBody>
      </p:sp>
      <p:sp>
        <p:nvSpPr>
          <p:cNvPr id="142343" name="Rectangle 7"/>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Tree>
    <p:extLst>
      <p:ext uri="{BB962C8B-B14F-4D97-AF65-F5344CB8AC3E}">
        <p14:creationId xmlns:p14="http://schemas.microsoft.com/office/powerpoint/2010/main" val="609928721"/>
      </p:ext>
    </p:extLst>
  </p:cSld>
  <p:clrMapOvr>
    <a:masterClrMapping/>
  </p:clrMapOvr>
  <p:transition spd="slow" advTm="5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6000"/>
                                  </p:stCondLst>
                                  <p:childTnLst>
                                    <p:set>
                                      <p:cBhvr>
                                        <p:cTn id="6" dur="1" fill="hold">
                                          <p:stCondLst>
                                            <p:cond delay="0"/>
                                          </p:stCondLst>
                                        </p:cTn>
                                        <p:tgtEl>
                                          <p:spTgt spid="142341">
                                            <p:txEl>
                                              <p:pRg st="0" end="0"/>
                                            </p:txEl>
                                          </p:spTgt>
                                        </p:tgtEl>
                                        <p:attrNameLst>
                                          <p:attrName>style.visibility</p:attrName>
                                        </p:attrNameLst>
                                      </p:cBhvr>
                                      <p:to>
                                        <p:strVal val="visible"/>
                                      </p:to>
                                    </p:set>
                                    <p:animEffect transition="in" filter="randombar(horizontal)">
                                      <p:cBhvr>
                                        <p:cTn id="7" dur="500"/>
                                        <p:tgtEl>
                                          <p:spTgt spid="142341">
                                            <p:txEl>
                                              <p:pRg st="0" end="0"/>
                                            </p:txEl>
                                          </p:spTgt>
                                        </p:tgtEl>
                                      </p:cBhvr>
                                    </p:animEffect>
                                  </p:childTnLst>
                                </p:cTn>
                              </p:par>
                            </p:childTnLst>
                          </p:cTn>
                        </p:par>
                        <p:par>
                          <p:cTn id="8" fill="hold" nodeType="afterGroup">
                            <p:stCondLst>
                              <p:cond delay="6500"/>
                            </p:stCondLst>
                            <p:childTnLst>
                              <p:par>
                                <p:cTn id="9" presetID="14" presetClass="entr" presetSubtype="10" fill="hold" grpId="0" nodeType="afterEffect">
                                  <p:stCondLst>
                                    <p:cond delay="6000"/>
                                  </p:stCondLst>
                                  <p:childTnLst>
                                    <p:set>
                                      <p:cBhvr>
                                        <p:cTn id="10" dur="1" fill="hold">
                                          <p:stCondLst>
                                            <p:cond delay="0"/>
                                          </p:stCondLst>
                                        </p:cTn>
                                        <p:tgtEl>
                                          <p:spTgt spid="142341">
                                            <p:txEl>
                                              <p:pRg st="1" end="1"/>
                                            </p:txEl>
                                          </p:spTgt>
                                        </p:tgtEl>
                                        <p:attrNameLst>
                                          <p:attrName>style.visibility</p:attrName>
                                        </p:attrNameLst>
                                      </p:cBhvr>
                                      <p:to>
                                        <p:strVal val="visible"/>
                                      </p:to>
                                    </p:set>
                                    <p:animEffect transition="in" filter="randombar(horizontal)">
                                      <p:cBhvr>
                                        <p:cTn id="11" dur="500"/>
                                        <p:tgtEl>
                                          <p:spTgt spid="142341">
                                            <p:txEl>
                                              <p:pRg st="1" end="1"/>
                                            </p:txEl>
                                          </p:spTgt>
                                        </p:tgtEl>
                                      </p:cBhvr>
                                    </p:animEffect>
                                  </p:childTnLst>
                                </p:cTn>
                              </p:par>
                            </p:childTnLst>
                          </p:cTn>
                        </p:par>
                        <p:par>
                          <p:cTn id="12" fill="hold" nodeType="afterGroup">
                            <p:stCondLst>
                              <p:cond delay="13000"/>
                            </p:stCondLst>
                            <p:childTnLst>
                              <p:par>
                                <p:cTn id="13" presetID="14" presetClass="entr" presetSubtype="10" fill="hold" grpId="0" nodeType="afterEffect">
                                  <p:stCondLst>
                                    <p:cond delay="6000"/>
                                  </p:stCondLst>
                                  <p:childTnLst>
                                    <p:set>
                                      <p:cBhvr>
                                        <p:cTn id="14" dur="1" fill="hold">
                                          <p:stCondLst>
                                            <p:cond delay="0"/>
                                          </p:stCondLst>
                                        </p:cTn>
                                        <p:tgtEl>
                                          <p:spTgt spid="142341">
                                            <p:txEl>
                                              <p:pRg st="2" end="2"/>
                                            </p:txEl>
                                          </p:spTgt>
                                        </p:tgtEl>
                                        <p:attrNameLst>
                                          <p:attrName>style.visibility</p:attrName>
                                        </p:attrNameLst>
                                      </p:cBhvr>
                                      <p:to>
                                        <p:strVal val="visible"/>
                                      </p:to>
                                    </p:set>
                                    <p:animEffect transition="in" filter="randombar(horizontal)">
                                      <p:cBhvr>
                                        <p:cTn id="15" dur="500"/>
                                        <p:tgtEl>
                                          <p:spTgt spid="1423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1" grpId="0" build="p" autoUpdateAnimBg="0" advAuto="600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4"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8245" name="Rectangle 5"/>
          <p:cNvSpPr>
            <a:spLocks noChangeArrowheads="1"/>
          </p:cNvSpPr>
          <p:nvPr/>
        </p:nvSpPr>
        <p:spPr bwMode="auto">
          <a:xfrm>
            <a:off x="1066800" y="1905000"/>
            <a:ext cx="7010400" cy="3886200"/>
          </a:xfrm>
          <a:prstGeom prst="rect">
            <a:avLst/>
          </a:prstGeom>
          <a:solidFill>
            <a:srgbClr val="000066"/>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8246" name="Rectangle 6"/>
          <p:cNvSpPr>
            <a:spLocks noGrp="1" noChangeArrowheads="1"/>
          </p:cNvSpPr>
          <p:nvPr>
            <p:ph type="body" idx="1"/>
          </p:nvPr>
        </p:nvSpPr>
        <p:spPr>
          <a:xfrm>
            <a:off x="1371600" y="2895600"/>
            <a:ext cx="6172200" cy="1981200"/>
          </a:xfrm>
        </p:spPr>
        <p:txBody>
          <a:bodyPr/>
          <a:lstStyle/>
          <a:p>
            <a:pPr algn="ctr">
              <a:spcBef>
                <a:spcPct val="10000"/>
              </a:spcBef>
              <a:buFontTx/>
              <a:buNone/>
            </a:pPr>
            <a:r>
              <a:rPr lang="en-US" altLang="ru-RU" sz="2800" b="1">
                <a:solidFill>
                  <a:srgbClr val="FFFF99"/>
                </a:solidFill>
                <a:latin typeface="Comic Sans MS" panose="030F0702030302020204" pitchFamily="66" charset="0"/>
              </a:rPr>
              <a:t>Risk Management</a:t>
            </a:r>
            <a:r>
              <a:rPr lang="en-US" altLang="ru-RU" sz="2800" b="1">
                <a:solidFill>
                  <a:schemeClr val="bg1"/>
                </a:solidFill>
                <a:latin typeface="Comic Sans MS" panose="030F0702030302020204" pitchFamily="66" charset="0"/>
              </a:rPr>
              <a:t> is</a:t>
            </a:r>
            <a:br>
              <a:rPr lang="en-US" altLang="ru-RU" sz="2800" b="1">
                <a:solidFill>
                  <a:schemeClr val="bg1"/>
                </a:solidFill>
                <a:latin typeface="Comic Sans MS" panose="030F0702030302020204" pitchFamily="66" charset="0"/>
              </a:rPr>
            </a:br>
            <a:r>
              <a:rPr lang="en-US" altLang="ru-RU" sz="2800" b="1">
                <a:solidFill>
                  <a:schemeClr val="bg1"/>
                </a:solidFill>
                <a:latin typeface="Comic Sans MS" panose="030F0702030302020204" pitchFamily="66" charset="0"/>
              </a:rPr>
              <a:t>now an </a:t>
            </a:r>
            <a:r>
              <a:rPr lang="en-US" altLang="ru-RU" sz="2800" b="1" u="sng">
                <a:solidFill>
                  <a:schemeClr val="bg1"/>
                </a:solidFill>
                <a:latin typeface="Comic Sans MS" panose="030F0702030302020204" pitchFamily="66" charset="0"/>
              </a:rPr>
              <a:t>integral</a:t>
            </a:r>
            <a:r>
              <a:rPr lang="en-US" altLang="ru-RU" sz="2800" b="1">
                <a:solidFill>
                  <a:schemeClr val="bg1"/>
                </a:solidFill>
                <a:latin typeface="Comic Sans MS" panose="030F0702030302020204" pitchFamily="66" charset="0"/>
              </a:rPr>
              <a:t> part of business planning.</a:t>
            </a:r>
          </a:p>
          <a:p>
            <a:endParaRPr lang="en-US" altLang="ru-RU" sz="2800" b="1">
              <a:latin typeface="Comic Sans MS" panose="030F0702030302020204" pitchFamily="66" charset="0"/>
            </a:endParaRPr>
          </a:p>
        </p:txBody>
      </p:sp>
      <p:sp>
        <p:nvSpPr>
          <p:cNvPr id="138247" name="Rectangle 7"/>
          <p:cNvSpPr>
            <a:spLocks noChangeArrowheads="1"/>
          </p:cNvSpPr>
          <p:nvPr/>
        </p:nvSpPr>
        <p:spPr bwMode="auto">
          <a:xfrm>
            <a:off x="685800" y="68580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a:solidFill>
                  <a:schemeClr val="tx1"/>
                </a:solidFill>
                <a:effectLst>
                  <a:outerShdw blurRad="38100" dist="38100" dir="2700000" algn="tl">
                    <a:srgbClr val="FFFFFF"/>
                  </a:outerShdw>
                </a:effectLst>
                <a:latin typeface="Tahoma" panose="020B0604030504040204" pitchFamily="34" charset="0"/>
              </a:rPr>
              <a:t>Who uses Risk Management?</a:t>
            </a:r>
          </a:p>
        </p:txBody>
      </p:sp>
      <p:sp>
        <p:nvSpPr>
          <p:cNvPr id="138248" name="Rectangle 8"/>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Tree>
    <p:extLst>
      <p:ext uri="{BB962C8B-B14F-4D97-AF65-F5344CB8AC3E}">
        <p14:creationId xmlns:p14="http://schemas.microsoft.com/office/powerpoint/2010/main" val="1693316176"/>
      </p:ext>
    </p:extLst>
  </p:cSld>
  <p:clrMapOvr>
    <a:masterClrMapping/>
  </p:clrMapOvr>
  <p:transition spd="slow" advTm="45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nodeType="afterEffect">
                                  <p:stCondLst>
                                    <p:cond delay="1000"/>
                                  </p:stCondLst>
                                  <p:childTnLst>
                                    <p:set>
                                      <p:cBhvr>
                                        <p:cTn id="6" dur="1" fill="hold">
                                          <p:stCondLst>
                                            <p:cond delay="0"/>
                                          </p:stCondLst>
                                        </p:cTn>
                                        <p:tgtEl>
                                          <p:spTgt spid="138245"/>
                                        </p:tgtEl>
                                        <p:attrNameLst>
                                          <p:attrName>style.visibility</p:attrName>
                                        </p:attrNameLst>
                                      </p:cBhvr>
                                      <p:to>
                                        <p:strVal val="visible"/>
                                      </p:to>
                                    </p:set>
                                    <p:anim calcmode="lin" valueType="num">
                                      <p:cBhvr>
                                        <p:cTn id="7" dur="500" fill="hold"/>
                                        <p:tgtEl>
                                          <p:spTgt spid="138245"/>
                                        </p:tgtEl>
                                        <p:attrNameLst>
                                          <p:attrName>ppt_w</p:attrName>
                                        </p:attrNameLst>
                                      </p:cBhvr>
                                      <p:tavLst>
                                        <p:tav tm="0">
                                          <p:val>
                                            <p:fltVal val="0"/>
                                          </p:val>
                                        </p:tav>
                                        <p:tav tm="100000">
                                          <p:val>
                                            <p:strVal val="#ppt_w"/>
                                          </p:val>
                                        </p:tav>
                                      </p:tavLst>
                                    </p:anim>
                                    <p:anim calcmode="lin" valueType="num">
                                      <p:cBhvr>
                                        <p:cTn id="8" dur="500" fill="hold"/>
                                        <p:tgtEl>
                                          <p:spTgt spid="138245"/>
                                        </p:tgtEl>
                                        <p:attrNameLst>
                                          <p:attrName>ppt_h</p:attrName>
                                        </p:attrNameLst>
                                      </p:cBhvr>
                                      <p:tavLst>
                                        <p:tav tm="0">
                                          <p:val>
                                            <p:fltVal val="0"/>
                                          </p:val>
                                        </p:tav>
                                        <p:tav tm="100000">
                                          <p:val>
                                            <p:strVal val="#ppt_h"/>
                                          </p:val>
                                        </p:tav>
                                      </p:tavLst>
                                    </p:anim>
                                    <p:anim calcmode="lin" valueType="num">
                                      <p:cBhvr>
                                        <p:cTn id="9" dur="500" fill="hold"/>
                                        <p:tgtEl>
                                          <p:spTgt spid="138245"/>
                                        </p:tgtEl>
                                        <p:attrNameLst>
                                          <p:attrName>ppt_x</p:attrName>
                                        </p:attrNameLst>
                                      </p:cBhvr>
                                      <p:tavLst>
                                        <p:tav tm="0">
                                          <p:val>
                                            <p:fltVal val="0.5"/>
                                          </p:val>
                                        </p:tav>
                                        <p:tav tm="100000">
                                          <p:val>
                                            <p:strVal val="#ppt_x"/>
                                          </p:val>
                                        </p:tav>
                                      </p:tavLst>
                                    </p:anim>
                                    <p:anim calcmode="lin" valueType="num">
                                      <p:cBhvr>
                                        <p:cTn id="10" dur="500" fill="hold"/>
                                        <p:tgtEl>
                                          <p:spTgt spid="138245"/>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1500"/>
                            </p:stCondLst>
                            <p:childTnLst>
                              <p:par>
                                <p:cTn id="12" presetID="23" presetClass="entr" presetSubtype="272" fill="hold" grpId="0" nodeType="afterEffect">
                                  <p:stCondLst>
                                    <p:cond delay="1000"/>
                                  </p:stCondLst>
                                  <p:childTnLst>
                                    <p:set>
                                      <p:cBhvr>
                                        <p:cTn id="13" dur="1" fill="hold">
                                          <p:stCondLst>
                                            <p:cond delay="0"/>
                                          </p:stCondLst>
                                        </p:cTn>
                                        <p:tgtEl>
                                          <p:spTgt spid="138246">
                                            <p:txEl>
                                              <p:pRg st="0" end="0"/>
                                            </p:txEl>
                                          </p:spTgt>
                                        </p:tgtEl>
                                        <p:attrNameLst>
                                          <p:attrName>style.visibility</p:attrName>
                                        </p:attrNameLst>
                                      </p:cBhvr>
                                      <p:to>
                                        <p:strVal val="visible"/>
                                      </p:to>
                                    </p:set>
                                    <p:anim calcmode="lin" valueType="num">
                                      <p:cBhvr>
                                        <p:cTn id="14" dur="500" fill="hold"/>
                                        <p:tgtEl>
                                          <p:spTgt spid="138246">
                                            <p:txEl>
                                              <p:pRg st="0" end="0"/>
                                            </p:txEl>
                                          </p:spTgt>
                                        </p:tgtEl>
                                        <p:attrNameLst>
                                          <p:attrName>ppt_w</p:attrName>
                                        </p:attrNameLst>
                                      </p:cBhvr>
                                      <p:tavLst>
                                        <p:tav tm="0">
                                          <p:val>
                                            <p:strVal val="2/3*#ppt_w"/>
                                          </p:val>
                                        </p:tav>
                                        <p:tav tm="100000">
                                          <p:val>
                                            <p:strVal val="#ppt_w"/>
                                          </p:val>
                                        </p:tav>
                                      </p:tavLst>
                                    </p:anim>
                                    <p:anim calcmode="lin" valueType="num">
                                      <p:cBhvr>
                                        <p:cTn id="15" dur="500" fill="hold"/>
                                        <p:tgtEl>
                                          <p:spTgt spid="138246">
                                            <p:txEl>
                                              <p:pRg st="0" end="0"/>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6" grpId="0" build="p" autoUpdateAnimBg="0" advAuto="100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6"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46438" name="Rectangle 6"/>
          <p:cNvSpPr>
            <a:spLocks noGrp="1" noChangeArrowheads="1"/>
          </p:cNvSpPr>
          <p:nvPr>
            <p:ph type="body" idx="1"/>
          </p:nvPr>
        </p:nvSpPr>
        <p:spPr>
          <a:xfrm>
            <a:off x="1066800" y="2438400"/>
            <a:ext cx="3886200" cy="3429000"/>
          </a:xfrm>
        </p:spPr>
        <p:txBody>
          <a:bodyPr/>
          <a:lstStyle/>
          <a:p>
            <a:pPr marL="114300" indent="-114300">
              <a:spcBef>
                <a:spcPct val="10000"/>
              </a:spcBef>
              <a:buFontTx/>
              <a:buNone/>
            </a:pPr>
            <a:r>
              <a:rPr lang="en-US" altLang="ru-RU" sz="2600" b="1">
                <a:solidFill>
                  <a:srgbClr val="990033"/>
                </a:solidFill>
                <a:latin typeface="Comic Sans MS" panose="030F0702030302020204" pitchFamily="66" charset="0"/>
              </a:rPr>
              <a:t>The </a:t>
            </a:r>
            <a:r>
              <a:rPr lang="en-US" altLang="ru-RU" sz="2600" b="1">
                <a:solidFill>
                  <a:srgbClr val="000066"/>
                </a:solidFill>
                <a:latin typeface="Comic Sans MS" panose="030F0702030302020204" pitchFamily="66" charset="0"/>
              </a:rPr>
              <a:t>Risk Management process steps</a:t>
            </a:r>
            <a:r>
              <a:rPr lang="en-US" altLang="ru-RU" sz="2600" b="1">
                <a:solidFill>
                  <a:srgbClr val="990033"/>
                </a:solidFill>
                <a:latin typeface="Comic Sans MS" panose="030F0702030302020204" pitchFamily="66" charset="0"/>
              </a:rPr>
              <a:t> are a generic guide for </a:t>
            </a:r>
            <a:br>
              <a:rPr lang="en-US" altLang="ru-RU" sz="2600" b="1">
                <a:solidFill>
                  <a:srgbClr val="990033"/>
                </a:solidFill>
                <a:latin typeface="Comic Sans MS" panose="030F0702030302020204" pitchFamily="66" charset="0"/>
              </a:rPr>
            </a:br>
            <a:r>
              <a:rPr lang="en-US" altLang="ru-RU" sz="2600" b="1">
                <a:solidFill>
                  <a:srgbClr val="990033"/>
                </a:solidFill>
                <a:latin typeface="Comic Sans MS" panose="030F0702030302020204" pitchFamily="66" charset="0"/>
              </a:rPr>
              <a:t>any organisation, regardless of the </a:t>
            </a:r>
            <a:br>
              <a:rPr lang="en-US" altLang="ru-RU" sz="2600" b="1">
                <a:solidFill>
                  <a:srgbClr val="990033"/>
                </a:solidFill>
                <a:latin typeface="Comic Sans MS" panose="030F0702030302020204" pitchFamily="66" charset="0"/>
              </a:rPr>
            </a:br>
            <a:r>
              <a:rPr lang="en-US" altLang="ru-RU" sz="2600" b="1">
                <a:solidFill>
                  <a:srgbClr val="990033"/>
                </a:solidFill>
                <a:latin typeface="Comic Sans MS" panose="030F0702030302020204" pitchFamily="66" charset="0"/>
              </a:rPr>
              <a:t>type of business, activity or function.</a:t>
            </a:r>
            <a:r>
              <a:rPr lang="en-US" altLang="ru-RU" sz="2600" b="1">
                <a:solidFill>
                  <a:srgbClr val="FFFF99"/>
                </a:solidFill>
                <a:latin typeface="Comic Sans MS" panose="030F0702030302020204" pitchFamily="66" charset="0"/>
              </a:rPr>
              <a:t> </a:t>
            </a:r>
            <a:endParaRPr lang="en-US" altLang="ru-RU" sz="2600" b="1">
              <a:latin typeface="Comic Sans MS" panose="030F0702030302020204" pitchFamily="66" charset="0"/>
            </a:endParaRPr>
          </a:p>
        </p:txBody>
      </p:sp>
      <p:sp>
        <p:nvSpPr>
          <p:cNvPr id="146439" name="Rectangle 7"/>
          <p:cNvSpPr>
            <a:spLocks noChangeArrowheads="1"/>
          </p:cNvSpPr>
          <p:nvPr/>
        </p:nvSpPr>
        <p:spPr bwMode="auto">
          <a:xfrm>
            <a:off x="685800" y="68580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a:solidFill>
                  <a:schemeClr val="tx1"/>
                </a:solidFill>
                <a:effectLst>
                  <a:outerShdw blurRad="38100" dist="38100" dir="2700000" algn="tl">
                    <a:srgbClr val="FFFFFF"/>
                  </a:outerShdw>
                </a:effectLst>
                <a:latin typeface="Tahoma" panose="020B0604030504040204" pitchFamily="34" charset="0"/>
              </a:rPr>
              <a:t>How is Risk Management used?</a:t>
            </a:r>
          </a:p>
        </p:txBody>
      </p:sp>
      <p:grpSp>
        <p:nvGrpSpPr>
          <p:cNvPr id="146497" name="Group 65"/>
          <p:cNvGrpSpPr>
            <a:grpSpLocks/>
          </p:cNvGrpSpPr>
          <p:nvPr/>
        </p:nvGrpSpPr>
        <p:grpSpPr bwMode="auto">
          <a:xfrm>
            <a:off x="5029200" y="2133600"/>
            <a:ext cx="3886200" cy="3606800"/>
            <a:chOff x="3168" y="1488"/>
            <a:chExt cx="2448" cy="2272"/>
          </a:xfrm>
        </p:grpSpPr>
        <p:sp>
          <p:nvSpPr>
            <p:cNvPr id="146442" name="Oval 10"/>
            <p:cNvSpPr>
              <a:spLocks noChangeArrowheads="1"/>
            </p:cNvSpPr>
            <p:nvPr/>
          </p:nvSpPr>
          <p:spPr bwMode="auto">
            <a:xfrm>
              <a:off x="3600" y="1776"/>
              <a:ext cx="1632" cy="1632"/>
            </a:xfrm>
            <a:prstGeom prst="ellipse">
              <a:avLst/>
            </a:prstGeom>
            <a:solidFill>
              <a:srgbClr val="000066"/>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ru-RU" sz="2400">
                  <a:latin typeface="Comic Sans MS" panose="030F0702030302020204" pitchFamily="66" charset="0"/>
                </a:rPr>
                <a:t>There are</a:t>
              </a:r>
              <a:r>
                <a:rPr lang="en-US" altLang="ru-RU" sz="2400">
                  <a:solidFill>
                    <a:srgbClr val="FFFF99"/>
                  </a:solidFill>
                  <a:latin typeface="Comic Sans MS" panose="030F0702030302020204" pitchFamily="66" charset="0"/>
                </a:rPr>
                <a:t> </a:t>
              </a:r>
            </a:p>
            <a:p>
              <a:pPr algn="ctr">
                <a:spcBef>
                  <a:spcPct val="0"/>
                </a:spcBef>
              </a:pPr>
              <a:r>
                <a:rPr lang="en-US" altLang="ru-RU" sz="3200">
                  <a:solidFill>
                    <a:srgbClr val="FFFF99"/>
                  </a:solidFill>
                  <a:effectLst>
                    <a:outerShdw blurRad="38100" dist="38100" dir="2700000" algn="tl">
                      <a:srgbClr val="000000"/>
                    </a:outerShdw>
                  </a:effectLst>
                  <a:latin typeface="Comic Sans MS" panose="030F0702030302020204" pitchFamily="66" charset="0"/>
                </a:rPr>
                <a:t>7</a:t>
              </a:r>
              <a:r>
                <a:rPr lang="en-US" altLang="ru-RU" sz="2400">
                  <a:solidFill>
                    <a:srgbClr val="FFFF99"/>
                  </a:solidFill>
                  <a:effectLst>
                    <a:outerShdw blurRad="38100" dist="38100" dir="2700000" algn="tl">
                      <a:srgbClr val="000000"/>
                    </a:outerShdw>
                  </a:effectLst>
                  <a:latin typeface="Comic Sans MS" panose="030F0702030302020204" pitchFamily="66" charset="0"/>
                </a:rPr>
                <a:t> </a:t>
              </a:r>
              <a:r>
                <a:rPr lang="en-US" altLang="ru-RU" sz="2400">
                  <a:latin typeface="Comic Sans MS" panose="030F0702030302020204" pitchFamily="66" charset="0"/>
                </a:rPr>
                <a:t>steps</a:t>
              </a:r>
            </a:p>
            <a:p>
              <a:pPr algn="ctr">
                <a:spcBef>
                  <a:spcPct val="0"/>
                </a:spcBef>
              </a:pPr>
              <a:r>
                <a:rPr lang="en-US" altLang="ru-RU" sz="2400">
                  <a:latin typeface="Comic Sans MS" panose="030F0702030302020204" pitchFamily="66" charset="0"/>
                </a:rPr>
                <a:t> in the RM </a:t>
              </a:r>
            </a:p>
            <a:p>
              <a:pPr algn="ctr">
                <a:spcBef>
                  <a:spcPct val="0"/>
                </a:spcBef>
              </a:pPr>
              <a:r>
                <a:rPr lang="en-US" altLang="ru-RU" sz="2400">
                  <a:latin typeface="Comic Sans MS" panose="030F0702030302020204" pitchFamily="66" charset="0"/>
                </a:rPr>
                <a:t>process</a:t>
              </a:r>
            </a:p>
          </p:txBody>
        </p:sp>
        <p:grpSp>
          <p:nvGrpSpPr>
            <p:cNvPr id="146488" name="Group 56"/>
            <p:cNvGrpSpPr>
              <a:grpSpLocks/>
            </p:cNvGrpSpPr>
            <p:nvPr/>
          </p:nvGrpSpPr>
          <p:grpSpPr bwMode="auto">
            <a:xfrm>
              <a:off x="3168" y="1488"/>
              <a:ext cx="2448" cy="2272"/>
              <a:chOff x="1244" y="278"/>
              <a:chExt cx="2112" cy="1936"/>
            </a:xfrm>
          </p:grpSpPr>
          <p:sp>
            <p:nvSpPr>
              <p:cNvPr id="146489" name="Freeform 57"/>
              <p:cNvSpPr>
                <a:spLocks/>
              </p:cNvSpPr>
              <p:nvPr/>
            </p:nvSpPr>
            <p:spPr bwMode="auto">
              <a:xfrm>
                <a:off x="1434" y="278"/>
                <a:ext cx="764" cy="713"/>
              </a:xfrm>
              <a:custGeom>
                <a:avLst/>
                <a:gdLst>
                  <a:gd name="T0" fmla="*/ 0 w 1016"/>
                  <a:gd name="T1" fmla="*/ 717 h 904"/>
                  <a:gd name="T2" fmla="*/ 10 w 1016"/>
                  <a:gd name="T3" fmla="*/ 698 h 904"/>
                  <a:gd name="T4" fmla="*/ 20 w 1016"/>
                  <a:gd name="T5" fmla="*/ 683 h 904"/>
                  <a:gd name="T6" fmla="*/ 29 w 1016"/>
                  <a:gd name="T7" fmla="*/ 667 h 904"/>
                  <a:gd name="T8" fmla="*/ 38 w 1016"/>
                  <a:gd name="T9" fmla="*/ 652 h 904"/>
                  <a:gd name="T10" fmla="*/ 48 w 1016"/>
                  <a:gd name="T11" fmla="*/ 635 h 904"/>
                  <a:gd name="T12" fmla="*/ 60 w 1016"/>
                  <a:gd name="T13" fmla="*/ 619 h 904"/>
                  <a:gd name="T14" fmla="*/ 70 w 1016"/>
                  <a:gd name="T15" fmla="*/ 604 h 904"/>
                  <a:gd name="T16" fmla="*/ 81 w 1016"/>
                  <a:gd name="T17" fmla="*/ 588 h 904"/>
                  <a:gd name="T18" fmla="*/ 95 w 1016"/>
                  <a:gd name="T19" fmla="*/ 569 h 904"/>
                  <a:gd name="T20" fmla="*/ 111 w 1016"/>
                  <a:gd name="T21" fmla="*/ 549 h 904"/>
                  <a:gd name="T22" fmla="*/ 123 w 1016"/>
                  <a:gd name="T23" fmla="*/ 534 h 904"/>
                  <a:gd name="T24" fmla="*/ 137 w 1016"/>
                  <a:gd name="T25" fmla="*/ 519 h 904"/>
                  <a:gd name="T26" fmla="*/ 151 w 1016"/>
                  <a:gd name="T27" fmla="*/ 502 h 904"/>
                  <a:gd name="T28" fmla="*/ 167 w 1016"/>
                  <a:gd name="T29" fmla="*/ 483 h 904"/>
                  <a:gd name="T30" fmla="*/ 183 w 1016"/>
                  <a:gd name="T31" fmla="*/ 467 h 904"/>
                  <a:gd name="T32" fmla="*/ 199 w 1016"/>
                  <a:gd name="T33" fmla="*/ 449 h 904"/>
                  <a:gd name="T34" fmla="*/ 215 w 1016"/>
                  <a:gd name="T35" fmla="*/ 435 h 904"/>
                  <a:gd name="T36" fmla="*/ 235 w 1016"/>
                  <a:gd name="T37" fmla="*/ 415 h 904"/>
                  <a:gd name="T38" fmla="*/ 252 w 1016"/>
                  <a:gd name="T39" fmla="*/ 399 h 904"/>
                  <a:gd name="T40" fmla="*/ 269 w 1016"/>
                  <a:gd name="T41" fmla="*/ 385 h 904"/>
                  <a:gd name="T42" fmla="*/ 288 w 1016"/>
                  <a:gd name="T43" fmla="*/ 369 h 904"/>
                  <a:gd name="T44" fmla="*/ 302 w 1016"/>
                  <a:gd name="T45" fmla="*/ 357 h 904"/>
                  <a:gd name="T46" fmla="*/ 321 w 1016"/>
                  <a:gd name="T47" fmla="*/ 343 h 904"/>
                  <a:gd name="T48" fmla="*/ 339 w 1016"/>
                  <a:gd name="T49" fmla="*/ 329 h 904"/>
                  <a:gd name="T50" fmla="*/ 361 w 1016"/>
                  <a:gd name="T51" fmla="*/ 314 h 904"/>
                  <a:gd name="T52" fmla="*/ 379 w 1016"/>
                  <a:gd name="T53" fmla="*/ 302 h 904"/>
                  <a:gd name="T54" fmla="*/ 400 w 1016"/>
                  <a:gd name="T55" fmla="*/ 286 h 904"/>
                  <a:gd name="T56" fmla="*/ 425 w 1016"/>
                  <a:gd name="T57" fmla="*/ 271 h 904"/>
                  <a:gd name="T58" fmla="*/ 449 w 1016"/>
                  <a:gd name="T59" fmla="*/ 256 h 904"/>
                  <a:gd name="T60" fmla="*/ 473 w 1016"/>
                  <a:gd name="T61" fmla="*/ 241 h 904"/>
                  <a:gd name="T62" fmla="*/ 498 w 1016"/>
                  <a:gd name="T63" fmla="*/ 227 h 904"/>
                  <a:gd name="T64" fmla="*/ 524 w 1016"/>
                  <a:gd name="T65" fmla="*/ 214 h 904"/>
                  <a:gd name="T66" fmla="*/ 552 w 1016"/>
                  <a:gd name="T67" fmla="*/ 200 h 904"/>
                  <a:gd name="T68" fmla="*/ 575 w 1016"/>
                  <a:gd name="T69" fmla="*/ 191 h 904"/>
                  <a:gd name="T70" fmla="*/ 597 w 1016"/>
                  <a:gd name="T71" fmla="*/ 179 h 904"/>
                  <a:gd name="T72" fmla="*/ 623 w 1016"/>
                  <a:gd name="T73" fmla="*/ 170 h 904"/>
                  <a:gd name="T74" fmla="*/ 641 w 1016"/>
                  <a:gd name="T75" fmla="*/ 163 h 904"/>
                  <a:gd name="T76" fmla="*/ 563 w 1016"/>
                  <a:gd name="T77" fmla="*/ 0 h 904"/>
                  <a:gd name="T78" fmla="*/ 1016 w 1016"/>
                  <a:gd name="T79" fmla="*/ 232 h 904"/>
                  <a:gd name="T80" fmla="*/ 897 w 1016"/>
                  <a:gd name="T81" fmla="*/ 711 h 904"/>
                  <a:gd name="T82" fmla="*/ 824 w 1016"/>
                  <a:gd name="T83" fmla="*/ 569 h 904"/>
                  <a:gd name="T84" fmla="*/ 794 w 1016"/>
                  <a:gd name="T85" fmla="*/ 582 h 904"/>
                  <a:gd name="T86" fmla="*/ 765 w 1016"/>
                  <a:gd name="T87" fmla="*/ 596 h 904"/>
                  <a:gd name="T88" fmla="*/ 734 w 1016"/>
                  <a:gd name="T89" fmla="*/ 613 h 904"/>
                  <a:gd name="T90" fmla="*/ 700 w 1016"/>
                  <a:gd name="T91" fmla="*/ 633 h 904"/>
                  <a:gd name="T92" fmla="*/ 674 w 1016"/>
                  <a:gd name="T93" fmla="*/ 650 h 904"/>
                  <a:gd name="T94" fmla="*/ 648 w 1016"/>
                  <a:gd name="T95" fmla="*/ 670 h 904"/>
                  <a:gd name="T96" fmla="*/ 622 w 1016"/>
                  <a:gd name="T97" fmla="*/ 689 h 904"/>
                  <a:gd name="T98" fmla="*/ 600 w 1016"/>
                  <a:gd name="T99" fmla="*/ 709 h 904"/>
                  <a:gd name="T100" fmla="*/ 579 w 1016"/>
                  <a:gd name="T101" fmla="*/ 729 h 904"/>
                  <a:gd name="T102" fmla="*/ 555 w 1016"/>
                  <a:gd name="T103" fmla="*/ 752 h 904"/>
                  <a:gd name="T104" fmla="*/ 536 w 1016"/>
                  <a:gd name="T105" fmla="*/ 774 h 904"/>
                  <a:gd name="T106" fmla="*/ 516 w 1016"/>
                  <a:gd name="T107" fmla="*/ 796 h 904"/>
                  <a:gd name="T108" fmla="*/ 499 w 1016"/>
                  <a:gd name="T109" fmla="*/ 816 h 904"/>
                  <a:gd name="T110" fmla="*/ 481 w 1016"/>
                  <a:gd name="T111" fmla="*/ 842 h 904"/>
                  <a:gd name="T112" fmla="*/ 464 w 1016"/>
                  <a:gd name="T113" fmla="*/ 867 h 904"/>
                  <a:gd name="T114" fmla="*/ 455 w 1016"/>
                  <a:gd name="T115" fmla="*/ 885 h 904"/>
                  <a:gd name="T116" fmla="*/ 443 w 1016"/>
                  <a:gd name="T117" fmla="*/ 904 h 904"/>
                  <a:gd name="T118" fmla="*/ 0 w 1016"/>
                  <a:gd name="T119" fmla="*/ 717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904">
                    <a:moveTo>
                      <a:pt x="0" y="717"/>
                    </a:moveTo>
                    <a:lnTo>
                      <a:pt x="10" y="698"/>
                    </a:lnTo>
                    <a:lnTo>
                      <a:pt x="20" y="683"/>
                    </a:lnTo>
                    <a:lnTo>
                      <a:pt x="29" y="667"/>
                    </a:lnTo>
                    <a:lnTo>
                      <a:pt x="38" y="652"/>
                    </a:lnTo>
                    <a:lnTo>
                      <a:pt x="48" y="635"/>
                    </a:lnTo>
                    <a:lnTo>
                      <a:pt x="60" y="619"/>
                    </a:lnTo>
                    <a:lnTo>
                      <a:pt x="70" y="604"/>
                    </a:lnTo>
                    <a:lnTo>
                      <a:pt x="81" y="588"/>
                    </a:lnTo>
                    <a:lnTo>
                      <a:pt x="95" y="569"/>
                    </a:lnTo>
                    <a:lnTo>
                      <a:pt x="111" y="549"/>
                    </a:lnTo>
                    <a:lnTo>
                      <a:pt x="123" y="534"/>
                    </a:lnTo>
                    <a:lnTo>
                      <a:pt x="137" y="519"/>
                    </a:lnTo>
                    <a:lnTo>
                      <a:pt x="151" y="502"/>
                    </a:lnTo>
                    <a:lnTo>
                      <a:pt x="167" y="483"/>
                    </a:lnTo>
                    <a:lnTo>
                      <a:pt x="183" y="467"/>
                    </a:lnTo>
                    <a:lnTo>
                      <a:pt x="199" y="449"/>
                    </a:lnTo>
                    <a:lnTo>
                      <a:pt x="215" y="435"/>
                    </a:lnTo>
                    <a:lnTo>
                      <a:pt x="235" y="415"/>
                    </a:lnTo>
                    <a:lnTo>
                      <a:pt x="252" y="399"/>
                    </a:lnTo>
                    <a:lnTo>
                      <a:pt x="269" y="385"/>
                    </a:lnTo>
                    <a:lnTo>
                      <a:pt x="288" y="369"/>
                    </a:lnTo>
                    <a:lnTo>
                      <a:pt x="302" y="357"/>
                    </a:lnTo>
                    <a:lnTo>
                      <a:pt x="321" y="343"/>
                    </a:lnTo>
                    <a:lnTo>
                      <a:pt x="339" y="329"/>
                    </a:lnTo>
                    <a:lnTo>
                      <a:pt x="361" y="314"/>
                    </a:lnTo>
                    <a:lnTo>
                      <a:pt x="379" y="302"/>
                    </a:lnTo>
                    <a:lnTo>
                      <a:pt x="400" y="286"/>
                    </a:lnTo>
                    <a:lnTo>
                      <a:pt x="425" y="271"/>
                    </a:lnTo>
                    <a:lnTo>
                      <a:pt x="449" y="256"/>
                    </a:lnTo>
                    <a:lnTo>
                      <a:pt x="473" y="241"/>
                    </a:lnTo>
                    <a:lnTo>
                      <a:pt x="498" y="227"/>
                    </a:lnTo>
                    <a:lnTo>
                      <a:pt x="524" y="214"/>
                    </a:lnTo>
                    <a:lnTo>
                      <a:pt x="552" y="200"/>
                    </a:lnTo>
                    <a:lnTo>
                      <a:pt x="575" y="191"/>
                    </a:lnTo>
                    <a:lnTo>
                      <a:pt x="597" y="179"/>
                    </a:lnTo>
                    <a:lnTo>
                      <a:pt x="623" y="170"/>
                    </a:lnTo>
                    <a:lnTo>
                      <a:pt x="641" y="163"/>
                    </a:lnTo>
                    <a:lnTo>
                      <a:pt x="563" y="0"/>
                    </a:lnTo>
                    <a:lnTo>
                      <a:pt x="1016" y="232"/>
                    </a:lnTo>
                    <a:lnTo>
                      <a:pt x="897" y="711"/>
                    </a:lnTo>
                    <a:lnTo>
                      <a:pt x="824" y="569"/>
                    </a:lnTo>
                    <a:lnTo>
                      <a:pt x="794" y="582"/>
                    </a:lnTo>
                    <a:lnTo>
                      <a:pt x="765" y="596"/>
                    </a:lnTo>
                    <a:lnTo>
                      <a:pt x="734" y="613"/>
                    </a:lnTo>
                    <a:lnTo>
                      <a:pt x="700" y="633"/>
                    </a:lnTo>
                    <a:lnTo>
                      <a:pt x="674" y="650"/>
                    </a:lnTo>
                    <a:lnTo>
                      <a:pt x="648" y="670"/>
                    </a:lnTo>
                    <a:lnTo>
                      <a:pt x="622" y="689"/>
                    </a:lnTo>
                    <a:lnTo>
                      <a:pt x="600" y="709"/>
                    </a:lnTo>
                    <a:lnTo>
                      <a:pt x="579" y="729"/>
                    </a:lnTo>
                    <a:lnTo>
                      <a:pt x="555" y="752"/>
                    </a:lnTo>
                    <a:lnTo>
                      <a:pt x="536" y="774"/>
                    </a:lnTo>
                    <a:lnTo>
                      <a:pt x="516" y="796"/>
                    </a:lnTo>
                    <a:lnTo>
                      <a:pt x="499" y="816"/>
                    </a:lnTo>
                    <a:lnTo>
                      <a:pt x="481" y="842"/>
                    </a:lnTo>
                    <a:lnTo>
                      <a:pt x="464" y="867"/>
                    </a:lnTo>
                    <a:lnTo>
                      <a:pt x="455" y="885"/>
                    </a:lnTo>
                    <a:lnTo>
                      <a:pt x="443" y="904"/>
                    </a:lnTo>
                    <a:lnTo>
                      <a:pt x="0" y="717"/>
                    </a:lnTo>
                    <a:close/>
                  </a:path>
                </a:pathLst>
              </a:custGeom>
              <a:solidFill>
                <a:schemeClr val="folHlink"/>
              </a:solidFill>
              <a:ln w="15875">
                <a:solidFill>
                  <a:srgbClr val="000000"/>
                </a:solidFill>
                <a:prstDash val="solid"/>
                <a:round/>
                <a:headEnd/>
                <a:tailEnd/>
              </a:ln>
            </p:spPr>
            <p:txBody>
              <a:bodyPr/>
              <a:lstStyle/>
              <a:p>
                <a:endParaRPr lang="ru-RU"/>
              </a:p>
            </p:txBody>
          </p:sp>
          <p:sp>
            <p:nvSpPr>
              <p:cNvPr id="146490" name="Freeform 58"/>
              <p:cNvSpPr>
                <a:spLocks/>
              </p:cNvSpPr>
              <p:nvPr/>
            </p:nvSpPr>
            <p:spPr bwMode="auto">
              <a:xfrm>
                <a:off x="1244" y="781"/>
                <a:ext cx="674" cy="794"/>
              </a:xfrm>
              <a:custGeom>
                <a:avLst/>
                <a:gdLst>
                  <a:gd name="T0" fmla="*/ 895 w 895"/>
                  <a:gd name="T1" fmla="*/ 416 h 1006"/>
                  <a:gd name="T2" fmla="*/ 667 w 895"/>
                  <a:gd name="T3" fmla="*/ 332 h 1006"/>
                  <a:gd name="T4" fmla="*/ 657 w 895"/>
                  <a:gd name="T5" fmla="*/ 352 h 1006"/>
                  <a:gd name="T6" fmla="*/ 652 w 895"/>
                  <a:gd name="T7" fmla="*/ 371 h 1006"/>
                  <a:gd name="T8" fmla="*/ 646 w 895"/>
                  <a:gd name="T9" fmla="*/ 390 h 1006"/>
                  <a:gd name="T10" fmla="*/ 641 w 895"/>
                  <a:gd name="T11" fmla="*/ 411 h 1006"/>
                  <a:gd name="T12" fmla="*/ 634 w 895"/>
                  <a:gd name="T13" fmla="*/ 438 h 1006"/>
                  <a:gd name="T14" fmla="*/ 630 w 895"/>
                  <a:gd name="T15" fmla="*/ 460 h 1006"/>
                  <a:gd name="T16" fmla="*/ 626 w 895"/>
                  <a:gd name="T17" fmla="*/ 485 h 1006"/>
                  <a:gd name="T18" fmla="*/ 624 w 895"/>
                  <a:gd name="T19" fmla="*/ 511 h 1006"/>
                  <a:gd name="T20" fmla="*/ 621 w 895"/>
                  <a:gd name="T21" fmla="*/ 539 h 1006"/>
                  <a:gd name="T22" fmla="*/ 621 w 895"/>
                  <a:gd name="T23" fmla="*/ 589 h 1006"/>
                  <a:gd name="T24" fmla="*/ 622 w 895"/>
                  <a:gd name="T25" fmla="*/ 615 h 1006"/>
                  <a:gd name="T26" fmla="*/ 624 w 895"/>
                  <a:gd name="T27" fmla="*/ 639 h 1006"/>
                  <a:gd name="T28" fmla="*/ 628 w 895"/>
                  <a:gd name="T29" fmla="*/ 664 h 1006"/>
                  <a:gd name="T30" fmla="*/ 633 w 895"/>
                  <a:gd name="T31" fmla="*/ 688 h 1006"/>
                  <a:gd name="T32" fmla="*/ 638 w 895"/>
                  <a:gd name="T33" fmla="*/ 711 h 1006"/>
                  <a:gd name="T34" fmla="*/ 644 w 895"/>
                  <a:gd name="T35" fmla="*/ 739 h 1006"/>
                  <a:gd name="T36" fmla="*/ 654 w 895"/>
                  <a:gd name="T37" fmla="*/ 765 h 1006"/>
                  <a:gd name="T38" fmla="*/ 227 w 895"/>
                  <a:gd name="T39" fmla="*/ 1006 h 1006"/>
                  <a:gd name="T40" fmla="*/ 217 w 895"/>
                  <a:gd name="T41" fmla="*/ 981 h 1006"/>
                  <a:gd name="T42" fmla="*/ 208 w 895"/>
                  <a:gd name="T43" fmla="*/ 960 h 1006"/>
                  <a:gd name="T44" fmla="*/ 200 w 895"/>
                  <a:gd name="T45" fmla="*/ 940 h 1006"/>
                  <a:gd name="T46" fmla="*/ 192 w 895"/>
                  <a:gd name="T47" fmla="*/ 918 h 1006"/>
                  <a:gd name="T48" fmla="*/ 185 w 895"/>
                  <a:gd name="T49" fmla="*/ 900 h 1006"/>
                  <a:gd name="T50" fmla="*/ 178 w 895"/>
                  <a:gd name="T51" fmla="*/ 879 h 1006"/>
                  <a:gd name="T52" fmla="*/ 172 w 895"/>
                  <a:gd name="T53" fmla="*/ 859 h 1006"/>
                  <a:gd name="T54" fmla="*/ 167 w 895"/>
                  <a:gd name="T55" fmla="*/ 840 h 1006"/>
                  <a:gd name="T56" fmla="*/ 162 w 895"/>
                  <a:gd name="T57" fmla="*/ 821 h 1006"/>
                  <a:gd name="T58" fmla="*/ 156 w 895"/>
                  <a:gd name="T59" fmla="*/ 797 h 1006"/>
                  <a:gd name="T60" fmla="*/ 152 w 895"/>
                  <a:gd name="T61" fmla="*/ 773 h 1006"/>
                  <a:gd name="T62" fmla="*/ 146 w 895"/>
                  <a:gd name="T63" fmla="*/ 750 h 1006"/>
                  <a:gd name="T64" fmla="*/ 141 w 895"/>
                  <a:gd name="T65" fmla="*/ 728 h 1006"/>
                  <a:gd name="T66" fmla="*/ 139 w 895"/>
                  <a:gd name="T67" fmla="*/ 702 h 1006"/>
                  <a:gd name="T68" fmla="*/ 136 w 895"/>
                  <a:gd name="T69" fmla="*/ 678 h 1006"/>
                  <a:gd name="T70" fmla="*/ 133 w 895"/>
                  <a:gd name="T71" fmla="*/ 650 h 1006"/>
                  <a:gd name="T72" fmla="*/ 131 w 895"/>
                  <a:gd name="T73" fmla="*/ 623 h 1006"/>
                  <a:gd name="T74" fmla="*/ 131 w 895"/>
                  <a:gd name="T75" fmla="*/ 596 h 1006"/>
                  <a:gd name="T76" fmla="*/ 131 w 895"/>
                  <a:gd name="T77" fmla="*/ 568 h 1006"/>
                  <a:gd name="T78" fmla="*/ 131 w 895"/>
                  <a:gd name="T79" fmla="*/ 533 h 1006"/>
                  <a:gd name="T80" fmla="*/ 132 w 895"/>
                  <a:gd name="T81" fmla="*/ 502 h 1006"/>
                  <a:gd name="T82" fmla="*/ 133 w 895"/>
                  <a:gd name="T83" fmla="*/ 481 h 1006"/>
                  <a:gd name="T84" fmla="*/ 136 w 895"/>
                  <a:gd name="T85" fmla="*/ 455 h 1006"/>
                  <a:gd name="T86" fmla="*/ 139 w 895"/>
                  <a:gd name="T87" fmla="*/ 431 h 1006"/>
                  <a:gd name="T88" fmla="*/ 142 w 895"/>
                  <a:gd name="T89" fmla="*/ 402 h 1006"/>
                  <a:gd name="T90" fmla="*/ 148 w 895"/>
                  <a:gd name="T91" fmla="*/ 376 h 1006"/>
                  <a:gd name="T92" fmla="*/ 153 w 895"/>
                  <a:gd name="T93" fmla="*/ 353 h 1006"/>
                  <a:gd name="T94" fmla="*/ 159 w 895"/>
                  <a:gd name="T95" fmla="*/ 323 h 1006"/>
                  <a:gd name="T96" fmla="*/ 166 w 895"/>
                  <a:gd name="T97" fmla="*/ 300 h 1006"/>
                  <a:gd name="T98" fmla="*/ 172 w 895"/>
                  <a:gd name="T99" fmla="*/ 272 h 1006"/>
                  <a:gd name="T100" fmla="*/ 180 w 895"/>
                  <a:gd name="T101" fmla="*/ 248 h 1006"/>
                  <a:gd name="T102" fmla="*/ 189 w 895"/>
                  <a:gd name="T103" fmla="*/ 223 h 1006"/>
                  <a:gd name="T104" fmla="*/ 199 w 895"/>
                  <a:gd name="T105" fmla="*/ 197 h 1006"/>
                  <a:gd name="T106" fmla="*/ 212 w 895"/>
                  <a:gd name="T107" fmla="*/ 166 h 1006"/>
                  <a:gd name="T108" fmla="*/ 0 w 895"/>
                  <a:gd name="T109" fmla="*/ 87 h 1006"/>
                  <a:gd name="T110" fmla="*/ 557 w 895"/>
                  <a:gd name="T111" fmla="*/ 0 h 1006"/>
                  <a:gd name="T112" fmla="*/ 895 w 895"/>
                  <a:gd name="T113" fmla="*/ 41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5" h="1006">
                    <a:moveTo>
                      <a:pt x="895" y="416"/>
                    </a:moveTo>
                    <a:lnTo>
                      <a:pt x="667" y="332"/>
                    </a:lnTo>
                    <a:lnTo>
                      <a:pt x="657" y="352"/>
                    </a:lnTo>
                    <a:lnTo>
                      <a:pt x="652" y="371"/>
                    </a:lnTo>
                    <a:lnTo>
                      <a:pt x="646" y="390"/>
                    </a:lnTo>
                    <a:lnTo>
                      <a:pt x="641" y="411"/>
                    </a:lnTo>
                    <a:lnTo>
                      <a:pt x="634" y="438"/>
                    </a:lnTo>
                    <a:lnTo>
                      <a:pt x="630" y="460"/>
                    </a:lnTo>
                    <a:lnTo>
                      <a:pt x="626" y="485"/>
                    </a:lnTo>
                    <a:lnTo>
                      <a:pt x="624" y="511"/>
                    </a:lnTo>
                    <a:lnTo>
                      <a:pt x="621" y="539"/>
                    </a:lnTo>
                    <a:lnTo>
                      <a:pt x="621" y="589"/>
                    </a:lnTo>
                    <a:lnTo>
                      <a:pt x="622" y="615"/>
                    </a:lnTo>
                    <a:lnTo>
                      <a:pt x="624" y="639"/>
                    </a:lnTo>
                    <a:lnTo>
                      <a:pt x="628" y="664"/>
                    </a:lnTo>
                    <a:lnTo>
                      <a:pt x="633" y="688"/>
                    </a:lnTo>
                    <a:lnTo>
                      <a:pt x="638" y="711"/>
                    </a:lnTo>
                    <a:lnTo>
                      <a:pt x="644" y="739"/>
                    </a:lnTo>
                    <a:lnTo>
                      <a:pt x="654" y="765"/>
                    </a:lnTo>
                    <a:lnTo>
                      <a:pt x="227" y="1006"/>
                    </a:lnTo>
                    <a:lnTo>
                      <a:pt x="217" y="981"/>
                    </a:lnTo>
                    <a:lnTo>
                      <a:pt x="208" y="960"/>
                    </a:lnTo>
                    <a:lnTo>
                      <a:pt x="200" y="940"/>
                    </a:lnTo>
                    <a:lnTo>
                      <a:pt x="192" y="918"/>
                    </a:lnTo>
                    <a:lnTo>
                      <a:pt x="185" y="900"/>
                    </a:lnTo>
                    <a:lnTo>
                      <a:pt x="178" y="879"/>
                    </a:lnTo>
                    <a:lnTo>
                      <a:pt x="172" y="859"/>
                    </a:lnTo>
                    <a:lnTo>
                      <a:pt x="167" y="840"/>
                    </a:lnTo>
                    <a:lnTo>
                      <a:pt x="162" y="821"/>
                    </a:lnTo>
                    <a:lnTo>
                      <a:pt x="156" y="797"/>
                    </a:lnTo>
                    <a:lnTo>
                      <a:pt x="152" y="773"/>
                    </a:lnTo>
                    <a:lnTo>
                      <a:pt x="146" y="750"/>
                    </a:lnTo>
                    <a:lnTo>
                      <a:pt x="141" y="728"/>
                    </a:lnTo>
                    <a:lnTo>
                      <a:pt x="139" y="702"/>
                    </a:lnTo>
                    <a:lnTo>
                      <a:pt x="136" y="678"/>
                    </a:lnTo>
                    <a:lnTo>
                      <a:pt x="133" y="650"/>
                    </a:lnTo>
                    <a:lnTo>
                      <a:pt x="131" y="623"/>
                    </a:lnTo>
                    <a:lnTo>
                      <a:pt x="131" y="596"/>
                    </a:lnTo>
                    <a:lnTo>
                      <a:pt x="131" y="568"/>
                    </a:lnTo>
                    <a:lnTo>
                      <a:pt x="131" y="533"/>
                    </a:lnTo>
                    <a:lnTo>
                      <a:pt x="132" y="502"/>
                    </a:lnTo>
                    <a:lnTo>
                      <a:pt x="133" y="481"/>
                    </a:lnTo>
                    <a:lnTo>
                      <a:pt x="136" y="455"/>
                    </a:lnTo>
                    <a:lnTo>
                      <a:pt x="139" y="431"/>
                    </a:lnTo>
                    <a:lnTo>
                      <a:pt x="142" y="402"/>
                    </a:lnTo>
                    <a:lnTo>
                      <a:pt x="148" y="376"/>
                    </a:lnTo>
                    <a:lnTo>
                      <a:pt x="153" y="353"/>
                    </a:lnTo>
                    <a:lnTo>
                      <a:pt x="159" y="323"/>
                    </a:lnTo>
                    <a:lnTo>
                      <a:pt x="166" y="300"/>
                    </a:lnTo>
                    <a:lnTo>
                      <a:pt x="172" y="272"/>
                    </a:lnTo>
                    <a:lnTo>
                      <a:pt x="180" y="248"/>
                    </a:lnTo>
                    <a:lnTo>
                      <a:pt x="189" y="223"/>
                    </a:lnTo>
                    <a:lnTo>
                      <a:pt x="199" y="197"/>
                    </a:lnTo>
                    <a:lnTo>
                      <a:pt x="212" y="166"/>
                    </a:lnTo>
                    <a:lnTo>
                      <a:pt x="0" y="87"/>
                    </a:lnTo>
                    <a:lnTo>
                      <a:pt x="557" y="0"/>
                    </a:lnTo>
                    <a:lnTo>
                      <a:pt x="895" y="416"/>
                    </a:lnTo>
                    <a:close/>
                  </a:path>
                </a:pathLst>
              </a:custGeom>
              <a:solidFill>
                <a:srgbClr val="FFCC99"/>
              </a:solidFill>
              <a:ln w="15875">
                <a:solidFill>
                  <a:srgbClr val="000000"/>
                </a:solidFill>
                <a:prstDash val="solid"/>
                <a:round/>
                <a:headEnd/>
                <a:tailEnd/>
              </a:ln>
            </p:spPr>
            <p:txBody>
              <a:bodyPr/>
              <a:lstStyle/>
              <a:p>
                <a:endParaRPr lang="ru-RU"/>
              </a:p>
            </p:txBody>
          </p:sp>
          <p:sp>
            <p:nvSpPr>
              <p:cNvPr id="146491" name="Freeform 59"/>
              <p:cNvSpPr>
                <a:spLocks/>
              </p:cNvSpPr>
              <p:nvPr/>
            </p:nvSpPr>
            <p:spPr bwMode="auto">
              <a:xfrm>
                <a:off x="1275" y="1354"/>
                <a:ext cx="764" cy="681"/>
              </a:xfrm>
              <a:custGeom>
                <a:avLst/>
                <a:gdLst>
                  <a:gd name="T0" fmla="*/ 807 w 1015"/>
                  <a:gd name="T1" fmla="*/ 862 h 862"/>
                  <a:gd name="T2" fmla="*/ 786 w 1015"/>
                  <a:gd name="T3" fmla="*/ 853 h 862"/>
                  <a:gd name="T4" fmla="*/ 769 w 1015"/>
                  <a:gd name="T5" fmla="*/ 845 h 862"/>
                  <a:gd name="T6" fmla="*/ 751 w 1015"/>
                  <a:gd name="T7" fmla="*/ 837 h 862"/>
                  <a:gd name="T8" fmla="*/ 734 w 1015"/>
                  <a:gd name="T9" fmla="*/ 829 h 862"/>
                  <a:gd name="T10" fmla="*/ 716 w 1015"/>
                  <a:gd name="T11" fmla="*/ 819 h 862"/>
                  <a:gd name="T12" fmla="*/ 697 w 1015"/>
                  <a:gd name="T13" fmla="*/ 810 h 862"/>
                  <a:gd name="T14" fmla="*/ 680 w 1015"/>
                  <a:gd name="T15" fmla="*/ 799 h 862"/>
                  <a:gd name="T16" fmla="*/ 662 w 1015"/>
                  <a:gd name="T17" fmla="*/ 790 h 862"/>
                  <a:gd name="T18" fmla="*/ 641 w 1015"/>
                  <a:gd name="T19" fmla="*/ 777 h 862"/>
                  <a:gd name="T20" fmla="*/ 619 w 1015"/>
                  <a:gd name="T21" fmla="*/ 765 h 862"/>
                  <a:gd name="T22" fmla="*/ 602 w 1015"/>
                  <a:gd name="T23" fmla="*/ 753 h 862"/>
                  <a:gd name="T24" fmla="*/ 585 w 1015"/>
                  <a:gd name="T25" fmla="*/ 740 h 862"/>
                  <a:gd name="T26" fmla="*/ 566 w 1015"/>
                  <a:gd name="T27" fmla="*/ 727 h 862"/>
                  <a:gd name="T28" fmla="*/ 545 w 1015"/>
                  <a:gd name="T29" fmla="*/ 713 h 862"/>
                  <a:gd name="T30" fmla="*/ 527 w 1015"/>
                  <a:gd name="T31" fmla="*/ 699 h 862"/>
                  <a:gd name="T32" fmla="*/ 507 w 1015"/>
                  <a:gd name="T33" fmla="*/ 684 h 862"/>
                  <a:gd name="T34" fmla="*/ 491 w 1015"/>
                  <a:gd name="T35" fmla="*/ 672 h 862"/>
                  <a:gd name="T36" fmla="*/ 469 w 1015"/>
                  <a:gd name="T37" fmla="*/ 653 h 862"/>
                  <a:gd name="T38" fmla="*/ 451 w 1015"/>
                  <a:gd name="T39" fmla="*/ 638 h 862"/>
                  <a:gd name="T40" fmla="*/ 435 w 1015"/>
                  <a:gd name="T41" fmla="*/ 623 h 862"/>
                  <a:gd name="T42" fmla="*/ 417 w 1015"/>
                  <a:gd name="T43" fmla="*/ 605 h 862"/>
                  <a:gd name="T44" fmla="*/ 404 w 1015"/>
                  <a:gd name="T45" fmla="*/ 592 h 862"/>
                  <a:gd name="T46" fmla="*/ 388 w 1015"/>
                  <a:gd name="T47" fmla="*/ 576 h 862"/>
                  <a:gd name="T48" fmla="*/ 373 w 1015"/>
                  <a:gd name="T49" fmla="*/ 560 h 862"/>
                  <a:gd name="T50" fmla="*/ 356 w 1015"/>
                  <a:gd name="T51" fmla="*/ 540 h 862"/>
                  <a:gd name="T52" fmla="*/ 340 w 1015"/>
                  <a:gd name="T53" fmla="*/ 524 h 862"/>
                  <a:gd name="T54" fmla="*/ 324 w 1015"/>
                  <a:gd name="T55" fmla="*/ 505 h 862"/>
                  <a:gd name="T56" fmla="*/ 306 w 1015"/>
                  <a:gd name="T57" fmla="*/ 483 h 862"/>
                  <a:gd name="T58" fmla="*/ 291 w 1015"/>
                  <a:gd name="T59" fmla="*/ 462 h 862"/>
                  <a:gd name="T60" fmla="*/ 274 w 1015"/>
                  <a:gd name="T61" fmla="*/ 440 h 862"/>
                  <a:gd name="T62" fmla="*/ 258 w 1015"/>
                  <a:gd name="T63" fmla="*/ 418 h 862"/>
                  <a:gd name="T64" fmla="*/ 244 w 1015"/>
                  <a:gd name="T65" fmla="*/ 395 h 862"/>
                  <a:gd name="T66" fmla="*/ 228 w 1015"/>
                  <a:gd name="T67" fmla="*/ 370 h 862"/>
                  <a:gd name="T68" fmla="*/ 218 w 1015"/>
                  <a:gd name="T69" fmla="*/ 349 h 862"/>
                  <a:gd name="T70" fmla="*/ 204 w 1015"/>
                  <a:gd name="T71" fmla="*/ 330 h 862"/>
                  <a:gd name="T72" fmla="*/ 194 w 1015"/>
                  <a:gd name="T73" fmla="*/ 307 h 862"/>
                  <a:gd name="T74" fmla="*/ 0 w 1015"/>
                  <a:gd name="T75" fmla="*/ 389 h 862"/>
                  <a:gd name="T76" fmla="*/ 319 w 1015"/>
                  <a:gd name="T77" fmla="*/ 0 h 862"/>
                  <a:gd name="T78" fmla="*/ 859 w 1015"/>
                  <a:gd name="T79" fmla="*/ 42 h 862"/>
                  <a:gd name="T80" fmla="*/ 641 w 1015"/>
                  <a:gd name="T81" fmla="*/ 130 h 862"/>
                  <a:gd name="T82" fmla="*/ 656 w 1015"/>
                  <a:gd name="T83" fmla="*/ 154 h 862"/>
                  <a:gd name="T84" fmla="*/ 671 w 1015"/>
                  <a:gd name="T85" fmla="*/ 180 h 862"/>
                  <a:gd name="T86" fmla="*/ 691 w 1015"/>
                  <a:gd name="T87" fmla="*/ 207 h 862"/>
                  <a:gd name="T88" fmla="*/ 713 w 1015"/>
                  <a:gd name="T89" fmla="*/ 238 h 862"/>
                  <a:gd name="T90" fmla="*/ 733 w 1015"/>
                  <a:gd name="T91" fmla="*/ 261 h 862"/>
                  <a:gd name="T92" fmla="*/ 755 w 1015"/>
                  <a:gd name="T93" fmla="*/ 284 h 862"/>
                  <a:gd name="T94" fmla="*/ 776 w 1015"/>
                  <a:gd name="T95" fmla="*/ 307 h 862"/>
                  <a:gd name="T96" fmla="*/ 798 w 1015"/>
                  <a:gd name="T97" fmla="*/ 327 h 862"/>
                  <a:gd name="T98" fmla="*/ 821 w 1015"/>
                  <a:gd name="T99" fmla="*/ 346 h 862"/>
                  <a:gd name="T100" fmla="*/ 846 w 1015"/>
                  <a:gd name="T101" fmla="*/ 367 h 862"/>
                  <a:gd name="T102" fmla="*/ 871 w 1015"/>
                  <a:gd name="T103" fmla="*/ 384 h 862"/>
                  <a:gd name="T104" fmla="*/ 894 w 1015"/>
                  <a:gd name="T105" fmla="*/ 402 h 862"/>
                  <a:gd name="T106" fmla="*/ 918 w 1015"/>
                  <a:gd name="T107" fmla="*/ 417 h 862"/>
                  <a:gd name="T108" fmla="*/ 946 w 1015"/>
                  <a:gd name="T109" fmla="*/ 433 h 862"/>
                  <a:gd name="T110" fmla="*/ 975 w 1015"/>
                  <a:gd name="T111" fmla="*/ 448 h 862"/>
                  <a:gd name="T112" fmla="*/ 996 w 1015"/>
                  <a:gd name="T113" fmla="*/ 456 h 862"/>
                  <a:gd name="T114" fmla="*/ 1015 w 1015"/>
                  <a:gd name="T115" fmla="*/ 467 h 862"/>
                  <a:gd name="T116" fmla="*/ 807 w 1015"/>
                  <a:gd name="T117"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5" h="862">
                    <a:moveTo>
                      <a:pt x="807" y="862"/>
                    </a:moveTo>
                    <a:lnTo>
                      <a:pt x="786" y="853"/>
                    </a:lnTo>
                    <a:lnTo>
                      <a:pt x="769" y="845"/>
                    </a:lnTo>
                    <a:lnTo>
                      <a:pt x="751" y="837"/>
                    </a:lnTo>
                    <a:lnTo>
                      <a:pt x="734" y="829"/>
                    </a:lnTo>
                    <a:lnTo>
                      <a:pt x="716" y="819"/>
                    </a:lnTo>
                    <a:lnTo>
                      <a:pt x="697" y="810"/>
                    </a:lnTo>
                    <a:lnTo>
                      <a:pt x="680" y="799"/>
                    </a:lnTo>
                    <a:lnTo>
                      <a:pt x="662" y="790"/>
                    </a:lnTo>
                    <a:lnTo>
                      <a:pt x="641" y="777"/>
                    </a:lnTo>
                    <a:lnTo>
                      <a:pt x="619" y="765"/>
                    </a:lnTo>
                    <a:lnTo>
                      <a:pt x="602" y="753"/>
                    </a:lnTo>
                    <a:lnTo>
                      <a:pt x="585" y="740"/>
                    </a:lnTo>
                    <a:lnTo>
                      <a:pt x="566" y="727"/>
                    </a:lnTo>
                    <a:lnTo>
                      <a:pt x="545" y="713"/>
                    </a:lnTo>
                    <a:lnTo>
                      <a:pt x="527" y="699"/>
                    </a:lnTo>
                    <a:lnTo>
                      <a:pt x="507" y="684"/>
                    </a:lnTo>
                    <a:lnTo>
                      <a:pt x="491" y="672"/>
                    </a:lnTo>
                    <a:lnTo>
                      <a:pt x="469" y="653"/>
                    </a:lnTo>
                    <a:lnTo>
                      <a:pt x="451" y="638"/>
                    </a:lnTo>
                    <a:lnTo>
                      <a:pt x="435" y="623"/>
                    </a:lnTo>
                    <a:lnTo>
                      <a:pt x="417" y="605"/>
                    </a:lnTo>
                    <a:lnTo>
                      <a:pt x="404" y="592"/>
                    </a:lnTo>
                    <a:lnTo>
                      <a:pt x="388" y="576"/>
                    </a:lnTo>
                    <a:lnTo>
                      <a:pt x="373" y="560"/>
                    </a:lnTo>
                    <a:lnTo>
                      <a:pt x="356" y="540"/>
                    </a:lnTo>
                    <a:lnTo>
                      <a:pt x="340" y="524"/>
                    </a:lnTo>
                    <a:lnTo>
                      <a:pt x="324" y="505"/>
                    </a:lnTo>
                    <a:lnTo>
                      <a:pt x="306" y="483"/>
                    </a:lnTo>
                    <a:lnTo>
                      <a:pt x="291" y="462"/>
                    </a:lnTo>
                    <a:lnTo>
                      <a:pt x="274" y="440"/>
                    </a:lnTo>
                    <a:lnTo>
                      <a:pt x="258" y="418"/>
                    </a:lnTo>
                    <a:lnTo>
                      <a:pt x="244" y="395"/>
                    </a:lnTo>
                    <a:lnTo>
                      <a:pt x="228" y="370"/>
                    </a:lnTo>
                    <a:lnTo>
                      <a:pt x="218" y="349"/>
                    </a:lnTo>
                    <a:lnTo>
                      <a:pt x="204" y="330"/>
                    </a:lnTo>
                    <a:lnTo>
                      <a:pt x="194" y="307"/>
                    </a:lnTo>
                    <a:lnTo>
                      <a:pt x="0" y="389"/>
                    </a:lnTo>
                    <a:lnTo>
                      <a:pt x="319" y="0"/>
                    </a:lnTo>
                    <a:lnTo>
                      <a:pt x="859" y="42"/>
                    </a:lnTo>
                    <a:lnTo>
                      <a:pt x="641" y="130"/>
                    </a:lnTo>
                    <a:lnTo>
                      <a:pt x="656" y="154"/>
                    </a:lnTo>
                    <a:lnTo>
                      <a:pt x="671" y="180"/>
                    </a:lnTo>
                    <a:lnTo>
                      <a:pt x="691" y="207"/>
                    </a:lnTo>
                    <a:lnTo>
                      <a:pt x="713" y="238"/>
                    </a:lnTo>
                    <a:lnTo>
                      <a:pt x="733" y="261"/>
                    </a:lnTo>
                    <a:lnTo>
                      <a:pt x="755" y="284"/>
                    </a:lnTo>
                    <a:lnTo>
                      <a:pt x="776" y="307"/>
                    </a:lnTo>
                    <a:lnTo>
                      <a:pt x="798" y="327"/>
                    </a:lnTo>
                    <a:lnTo>
                      <a:pt x="821" y="346"/>
                    </a:lnTo>
                    <a:lnTo>
                      <a:pt x="846" y="367"/>
                    </a:lnTo>
                    <a:lnTo>
                      <a:pt x="871" y="384"/>
                    </a:lnTo>
                    <a:lnTo>
                      <a:pt x="894" y="402"/>
                    </a:lnTo>
                    <a:lnTo>
                      <a:pt x="918" y="417"/>
                    </a:lnTo>
                    <a:lnTo>
                      <a:pt x="946" y="433"/>
                    </a:lnTo>
                    <a:lnTo>
                      <a:pt x="975" y="448"/>
                    </a:lnTo>
                    <a:lnTo>
                      <a:pt x="996" y="456"/>
                    </a:lnTo>
                    <a:lnTo>
                      <a:pt x="1015" y="467"/>
                    </a:lnTo>
                    <a:lnTo>
                      <a:pt x="807" y="862"/>
                    </a:lnTo>
                    <a:close/>
                  </a:path>
                </a:pathLst>
              </a:custGeom>
              <a:solidFill>
                <a:srgbClr val="FFFF99"/>
              </a:solidFill>
              <a:ln w="15875">
                <a:solidFill>
                  <a:srgbClr val="000000"/>
                </a:solidFill>
                <a:prstDash val="solid"/>
                <a:round/>
                <a:headEnd/>
                <a:tailEnd/>
              </a:ln>
            </p:spPr>
            <p:txBody>
              <a:bodyPr/>
              <a:lstStyle/>
              <a:p>
                <a:endParaRPr lang="ru-RU"/>
              </a:p>
            </p:txBody>
          </p:sp>
          <p:sp>
            <p:nvSpPr>
              <p:cNvPr id="146492" name="Freeform 60"/>
              <p:cNvSpPr>
                <a:spLocks/>
              </p:cNvSpPr>
              <p:nvPr/>
            </p:nvSpPr>
            <p:spPr bwMode="auto">
              <a:xfrm>
                <a:off x="1851" y="1593"/>
                <a:ext cx="830" cy="621"/>
              </a:xfrm>
              <a:custGeom>
                <a:avLst/>
                <a:gdLst>
                  <a:gd name="T0" fmla="*/ 442 w 1103"/>
                  <a:gd name="T1" fmla="*/ 0 h 787"/>
                  <a:gd name="T2" fmla="*/ 350 w 1103"/>
                  <a:gd name="T3" fmla="*/ 203 h 787"/>
                  <a:gd name="T4" fmla="*/ 372 w 1103"/>
                  <a:gd name="T5" fmla="*/ 211 h 787"/>
                  <a:gd name="T6" fmla="*/ 391 w 1103"/>
                  <a:gd name="T7" fmla="*/ 216 h 787"/>
                  <a:gd name="T8" fmla="*/ 413 w 1103"/>
                  <a:gd name="T9" fmla="*/ 222 h 787"/>
                  <a:gd name="T10" fmla="*/ 438 w 1103"/>
                  <a:gd name="T11" fmla="*/ 228 h 787"/>
                  <a:gd name="T12" fmla="*/ 467 w 1103"/>
                  <a:gd name="T13" fmla="*/ 232 h 787"/>
                  <a:gd name="T14" fmla="*/ 493 w 1103"/>
                  <a:gd name="T15" fmla="*/ 236 h 787"/>
                  <a:gd name="T16" fmla="*/ 519 w 1103"/>
                  <a:gd name="T17" fmla="*/ 239 h 787"/>
                  <a:gd name="T18" fmla="*/ 549 w 1103"/>
                  <a:gd name="T19" fmla="*/ 243 h 787"/>
                  <a:gd name="T20" fmla="*/ 580 w 1103"/>
                  <a:gd name="T21" fmla="*/ 245 h 787"/>
                  <a:gd name="T22" fmla="*/ 636 w 1103"/>
                  <a:gd name="T23" fmla="*/ 245 h 787"/>
                  <a:gd name="T24" fmla="*/ 666 w 1103"/>
                  <a:gd name="T25" fmla="*/ 244 h 787"/>
                  <a:gd name="T26" fmla="*/ 692 w 1103"/>
                  <a:gd name="T27" fmla="*/ 242 h 787"/>
                  <a:gd name="T28" fmla="*/ 720 w 1103"/>
                  <a:gd name="T29" fmla="*/ 238 h 787"/>
                  <a:gd name="T30" fmla="*/ 749 w 1103"/>
                  <a:gd name="T31" fmla="*/ 233 h 787"/>
                  <a:gd name="T32" fmla="*/ 773 w 1103"/>
                  <a:gd name="T33" fmla="*/ 230 h 787"/>
                  <a:gd name="T34" fmla="*/ 805 w 1103"/>
                  <a:gd name="T35" fmla="*/ 223 h 787"/>
                  <a:gd name="T36" fmla="*/ 835 w 1103"/>
                  <a:gd name="T37" fmla="*/ 215 h 787"/>
                  <a:gd name="T38" fmla="*/ 1103 w 1103"/>
                  <a:gd name="T39" fmla="*/ 595 h 787"/>
                  <a:gd name="T40" fmla="*/ 1077 w 1103"/>
                  <a:gd name="T41" fmla="*/ 604 h 787"/>
                  <a:gd name="T42" fmla="*/ 1052 w 1103"/>
                  <a:gd name="T43" fmla="*/ 613 h 787"/>
                  <a:gd name="T44" fmla="*/ 1030 w 1103"/>
                  <a:gd name="T45" fmla="*/ 620 h 787"/>
                  <a:gd name="T46" fmla="*/ 1007 w 1103"/>
                  <a:gd name="T47" fmla="*/ 627 h 787"/>
                  <a:gd name="T48" fmla="*/ 985 w 1103"/>
                  <a:gd name="T49" fmla="*/ 632 h 787"/>
                  <a:gd name="T50" fmla="*/ 961 w 1103"/>
                  <a:gd name="T51" fmla="*/ 639 h 787"/>
                  <a:gd name="T52" fmla="*/ 940 w 1103"/>
                  <a:gd name="T53" fmla="*/ 644 h 787"/>
                  <a:gd name="T54" fmla="*/ 918 w 1103"/>
                  <a:gd name="T55" fmla="*/ 649 h 787"/>
                  <a:gd name="T56" fmla="*/ 896 w 1103"/>
                  <a:gd name="T57" fmla="*/ 653 h 787"/>
                  <a:gd name="T58" fmla="*/ 871 w 1103"/>
                  <a:gd name="T59" fmla="*/ 659 h 787"/>
                  <a:gd name="T60" fmla="*/ 842 w 1103"/>
                  <a:gd name="T61" fmla="*/ 663 h 787"/>
                  <a:gd name="T62" fmla="*/ 818 w 1103"/>
                  <a:gd name="T63" fmla="*/ 667 h 787"/>
                  <a:gd name="T64" fmla="*/ 792 w 1103"/>
                  <a:gd name="T65" fmla="*/ 672 h 787"/>
                  <a:gd name="T66" fmla="*/ 764 w 1103"/>
                  <a:gd name="T67" fmla="*/ 675 h 787"/>
                  <a:gd name="T68" fmla="*/ 736 w 1103"/>
                  <a:gd name="T69" fmla="*/ 678 h 787"/>
                  <a:gd name="T70" fmla="*/ 704 w 1103"/>
                  <a:gd name="T71" fmla="*/ 679 h 787"/>
                  <a:gd name="T72" fmla="*/ 674 w 1103"/>
                  <a:gd name="T73" fmla="*/ 681 h 787"/>
                  <a:gd name="T74" fmla="*/ 646 w 1103"/>
                  <a:gd name="T75" fmla="*/ 681 h 787"/>
                  <a:gd name="T76" fmla="*/ 614 w 1103"/>
                  <a:gd name="T77" fmla="*/ 681 h 787"/>
                  <a:gd name="T78" fmla="*/ 575 w 1103"/>
                  <a:gd name="T79" fmla="*/ 681 h 787"/>
                  <a:gd name="T80" fmla="*/ 540 w 1103"/>
                  <a:gd name="T81" fmla="*/ 680 h 787"/>
                  <a:gd name="T82" fmla="*/ 515 w 1103"/>
                  <a:gd name="T83" fmla="*/ 679 h 787"/>
                  <a:gd name="T84" fmla="*/ 488 w 1103"/>
                  <a:gd name="T85" fmla="*/ 678 h 787"/>
                  <a:gd name="T86" fmla="*/ 459 w 1103"/>
                  <a:gd name="T87" fmla="*/ 675 h 787"/>
                  <a:gd name="T88" fmla="*/ 426 w 1103"/>
                  <a:gd name="T89" fmla="*/ 671 h 787"/>
                  <a:gd name="T90" fmla="*/ 399 w 1103"/>
                  <a:gd name="T91" fmla="*/ 666 h 787"/>
                  <a:gd name="T92" fmla="*/ 372 w 1103"/>
                  <a:gd name="T93" fmla="*/ 663 h 787"/>
                  <a:gd name="T94" fmla="*/ 338 w 1103"/>
                  <a:gd name="T95" fmla="*/ 656 h 787"/>
                  <a:gd name="T96" fmla="*/ 313 w 1103"/>
                  <a:gd name="T97" fmla="*/ 650 h 787"/>
                  <a:gd name="T98" fmla="*/ 282 w 1103"/>
                  <a:gd name="T99" fmla="*/ 644 h 787"/>
                  <a:gd name="T100" fmla="*/ 254 w 1103"/>
                  <a:gd name="T101" fmla="*/ 637 h 787"/>
                  <a:gd name="T102" fmla="*/ 227 w 1103"/>
                  <a:gd name="T103" fmla="*/ 630 h 787"/>
                  <a:gd name="T104" fmla="*/ 198 w 1103"/>
                  <a:gd name="T105" fmla="*/ 621 h 787"/>
                  <a:gd name="T106" fmla="*/ 163 w 1103"/>
                  <a:gd name="T107" fmla="*/ 609 h 787"/>
                  <a:gd name="T108" fmla="*/ 80 w 1103"/>
                  <a:gd name="T109" fmla="*/ 787 h 787"/>
                  <a:gd name="T110" fmla="*/ 0 w 1103"/>
                  <a:gd name="T111" fmla="*/ 282 h 787"/>
                  <a:gd name="T112" fmla="*/ 442 w 1103"/>
                  <a:gd name="T11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 h="787">
                    <a:moveTo>
                      <a:pt x="442" y="0"/>
                    </a:moveTo>
                    <a:lnTo>
                      <a:pt x="350" y="203"/>
                    </a:lnTo>
                    <a:lnTo>
                      <a:pt x="372" y="211"/>
                    </a:lnTo>
                    <a:lnTo>
                      <a:pt x="391" y="216"/>
                    </a:lnTo>
                    <a:lnTo>
                      <a:pt x="413" y="222"/>
                    </a:lnTo>
                    <a:lnTo>
                      <a:pt x="438" y="228"/>
                    </a:lnTo>
                    <a:lnTo>
                      <a:pt x="467" y="232"/>
                    </a:lnTo>
                    <a:lnTo>
                      <a:pt x="493" y="236"/>
                    </a:lnTo>
                    <a:lnTo>
                      <a:pt x="519" y="239"/>
                    </a:lnTo>
                    <a:lnTo>
                      <a:pt x="549" y="243"/>
                    </a:lnTo>
                    <a:lnTo>
                      <a:pt x="580" y="245"/>
                    </a:lnTo>
                    <a:lnTo>
                      <a:pt x="636" y="245"/>
                    </a:lnTo>
                    <a:lnTo>
                      <a:pt x="666" y="244"/>
                    </a:lnTo>
                    <a:lnTo>
                      <a:pt x="692" y="242"/>
                    </a:lnTo>
                    <a:lnTo>
                      <a:pt x="720" y="238"/>
                    </a:lnTo>
                    <a:lnTo>
                      <a:pt x="749" y="233"/>
                    </a:lnTo>
                    <a:lnTo>
                      <a:pt x="773" y="230"/>
                    </a:lnTo>
                    <a:lnTo>
                      <a:pt x="805" y="223"/>
                    </a:lnTo>
                    <a:lnTo>
                      <a:pt x="835" y="215"/>
                    </a:lnTo>
                    <a:lnTo>
                      <a:pt x="1103" y="595"/>
                    </a:lnTo>
                    <a:lnTo>
                      <a:pt x="1077" y="604"/>
                    </a:lnTo>
                    <a:lnTo>
                      <a:pt x="1052" y="613"/>
                    </a:lnTo>
                    <a:lnTo>
                      <a:pt x="1030" y="620"/>
                    </a:lnTo>
                    <a:lnTo>
                      <a:pt x="1007" y="627"/>
                    </a:lnTo>
                    <a:lnTo>
                      <a:pt x="985" y="632"/>
                    </a:lnTo>
                    <a:lnTo>
                      <a:pt x="961" y="639"/>
                    </a:lnTo>
                    <a:lnTo>
                      <a:pt x="940" y="644"/>
                    </a:lnTo>
                    <a:lnTo>
                      <a:pt x="918" y="649"/>
                    </a:lnTo>
                    <a:lnTo>
                      <a:pt x="896" y="653"/>
                    </a:lnTo>
                    <a:lnTo>
                      <a:pt x="871" y="659"/>
                    </a:lnTo>
                    <a:lnTo>
                      <a:pt x="842" y="663"/>
                    </a:lnTo>
                    <a:lnTo>
                      <a:pt x="818" y="667"/>
                    </a:lnTo>
                    <a:lnTo>
                      <a:pt x="792" y="672"/>
                    </a:lnTo>
                    <a:lnTo>
                      <a:pt x="764" y="675"/>
                    </a:lnTo>
                    <a:lnTo>
                      <a:pt x="736" y="678"/>
                    </a:lnTo>
                    <a:lnTo>
                      <a:pt x="704" y="679"/>
                    </a:lnTo>
                    <a:lnTo>
                      <a:pt x="674" y="681"/>
                    </a:lnTo>
                    <a:lnTo>
                      <a:pt x="646" y="681"/>
                    </a:lnTo>
                    <a:lnTo>
                      <a:pt x="614" y="681"/>
                    </a:lnTo>
                    <a:lnTo>
                      <a:pt x="575" y="681"/>
                    </a:lnTo>
                    <a:lnTo>
                      <a:pt x="540" y="680"/>
                    </a:lnTo>
                    <a:lnTo>
                      <a:pt x="515" y="679"/>
                    </a:lnTo>
                    <a:lnTo>
                      <a:pt x="488" y="678"/>
                    </a:lnTo>
                    <a:lnTo>
                      <a:pt x="459" y="675"/>
                    </a:lnTo>
                    <a:lnTo>
                      <a:pt x="426" y="671"/>
                    </a:lnTo>
                    <a:lnTo>
                      <a:pt x="399" y="666"/>
                    </a:lnTo>
                    <a:lnTo>
                      <a:pt x="372" y="663"/>
                    </a:lnTo>
                    <a:lnTo>
                      <a:pt x="338" y="656"/>
                    </a:lnTo>
                    <a:lnTo>
                      <a:pt x="313" y="650"/>
                    </a:lnTo>
                    <a:lnTo>
                      <a:pt x="282" y="644"/>
                    </a:lnTo>
                    <a:lnTo>
                      <a:pt x="254" y="637"/>
                    </a:lnTo>
                    <a:lnTo>
                      <a:pt x="227" y="630"/>
                    </a:lnTo>
                    <a:lnTo>
                      <a:pt x="198" y="621"/>
                    </a:lnTo>
                    <a:lnTo>
                      <a:pt x="163" y="609"/>
                    </a:lnTo>
                    <a:lnTo>
                      <a:pt x="80" y="787"/>
                    </a:lnTo>
                    <a:lnTo>
                      <a:pt x="0" y="282"/>
                    </a:lnTo>
                    <a:lnTo>
                      <a:pt x="442" y="0"/>
                    </a:lnTo>
                    <a:close/>
                  </a:path>
                </a:pathLst>
              </a:custGeom>
              <a:solidFill>
                <a:srgbClr val="CCFFFF"/>
              </a:solidFill>
              <a:ln w="15875">
                <a:solidFill>
                  <a:srgbClr val="000000"/>
                </a:solidFill>
                <a:prstDash val="solid"/>
                <a:round/>
                <a:headEnd/>
                <a:tailEnd/>
              </a:ln>
            </p:spPr>
            <p:txBody>
              <a:bodyPr/>
              <a:lstStyle/>
              <a:p>
                <a:endParaRPr lang="ru-RU"/>
              </a:p>
            </p:txBody>
          </p:sp>
          <p:sp>
            <p:nvSpPr>
              <p:cNvPr id="146493" name="Freeform 61"/>
              <p:cNvSpPr>
                <a:spLocks/>
              </p:cNvSpPr>
              <p:nvPr/>
            </p:nvSpPr>
            <p:spPr bwMode="auto">
              <a:xfrm>
                <a:off x="2449" y="1471"/>
                <a:ext cx="722" cy="675"/>
              </a:xfrm>
              <a:custGeom>
                <a:avLst/>
                <a:gdLst>
                  <a:gd name="T0" fmla="*/ 959 w 959"/>
                  <a:gd name="T1" fmla="*/ 187 h 855"/>
                  <a:gd name="T2" fmla="*/ 947 w 959"/>
                  <a:gd name="T3" fmla="*/ 206 h 855"/>
                  <a:gd name="T4" fmla="*/ 939 w 959"/>
                  <a:gd name="T5" fmla="*/ 221 h 855"/>
                  <a:gd name="T6" fmla="*/ 929 w 959"/>
                  <a:gd name="T7" fmla="*/ 237 h 855"/>
                  <a:gd name="T8" fmla="*/ 921 w 959"/>
                  <a:gd name="T9" fmla="*/ 253 h 855"/>
                  <a:gd name="T10" fmla="*/ 911 w 959"/>
                  <a:gd name="T11" fmla="*/ 269 h 855"/>
                  <a:gd name="T12" fmla="*/ 899 w 959"/>
                  <a:gd name="T13" fmla="*/ 285 h 855"/>
                  <a:gd name="T14" fmla="*/ 888 w 959"/>
                  <a:gd name="T15" fmla="*/ 300 h 855"/>
                  <a:gd name="T16" fmla="*/ 877 w 959"/>
                  <a:gd name="T17" fmla="*/ 317 h 855"/>
                  <a:gd name="T18" fmla="*/ 862 w 959"/>
                  <a:gd name="T19" fmla="*/ 335 h 855"/>
                  <a:gd name="T20" fmla="*/ 848 w 959"/>
                  <a:gd name="T21" fmla="*/ 354 h 855"/>
                  <a:gd name="T22" fmla="*/ 836 w 959"/>
                  <a:gd name="T23" fmla="*/ 369 h 855"/>
                  <a:gd name="T24" fmla="*/ 822 w 959"/>
                  <a:gd name="T25" fmla="*/ 384 h 855"/>
                  <a:gd name="T26" fmla="*/ 806 w 959"/>
                  <a:gd name="T27" fmla="*/ 403 h 855"/>
                  <a:gd name="T28" fmla="*/ 791 w 959"/>
                  <a:gd name="T29" fmla="*/ 421 h 855"/>
                  <a:gd name="T30" fmla="*/ 775 w 959"/>
                  <a:gd name="T31" fmla="*/ 437 h 855"/>
                  <a:gd name="T32" fmla="*/ 758 w 959"/>
                  <a:gd name="T33" fmla="*/ 455 h 855"/>
                  <a:gd name="T34" fmla="*/ 744 w 959"/>
                  <a:gd name="T35" fmla="*/ 469 h 855"/>
                  <a:gd name="T36" fmla="*/ 723 w 959"/>
                  <a:gd name="T37" fmla="*/ 489 h 855"/>
                  <a:gd name="T38" fmla="*/ 706 w 959"/>
                  <a:gd name="T39" fmla="*/ 505 h 855"/>
                  <a:gd name="T40" fmla="*/ 689 w 959"/>
                  <a:gd name="T41" fmla="*/ 519 h 855"/>
                  <a:gd name="T42" fmla="*/ 669 w 959"/>
                  <a:gd name="T43" fmla="*/ 535 h 855"/>
                  <a:gd name="T44" fmla="*/ 655 w 959"/>
                  <a:gd name="T45" fmla="*/ 547 h 855"/>
                  <a:gd name="T46" fmla="*/ 637 w 959"/>
                  <a:gd name="T47" fmla="*/ 561 h 855"/>
                  <a:gd name="T48" fmla="*/ 619 w 959"/>
                  <a:gd name="T49" fmla="*/ 575 h 855"/>
                  <a:gd name="T50" fmla="*/ 598 w 959"/>
                  <a:gd name="T51" fmla="*/ 590 h 855"/>
                  <a:gd name="T52" fmla="*/ 579 w 959"/>
                  <a:gd name="T53" fmla="*/ 603 h 855"/>
                  <a:gd name="T54" fmla="*/ 559 w 959"/>
                  <a:gd name="T55" fmla="*/ 617 h 855"/>
                  <a:gd name="T56" fmla="*/ 532 w 959"/>
                  <a:gd name="T57" fmla="*/ 633 h 855"/>
                  <a:gd name="T58" fmla="*/ 510 w 959"/>
                  <a:gd name="T59" fmla="*/ 647 h 855"/>
                  <a:gd name="T60" fmla="*/ 486 w 959"/>
                  <a:gd name="T61" fmla="*/ 662 h 855"/>
                  <a:gd name="T62" fmla="*/ 461 w 959"/>
                  <a:gd name="T63" fmla="*/ 677 h 855"/>
                  <a:gd name="T64" fmla="*/ 435 w 959"/>
                  <a:gd name="T65" fmla="*/ 690 h 855"/>
                  <a:gd name="T66" fmla="*/ 568 w 959"/>
                  <a:gd name="T67" fmla="*/ 855 h 855"/>
                  <a:gd name="T68" fmla="*/ 41 w 959"/>
                  <a:gd name="T69" fmla="*/ 643 h 855"/>
                  <a:gd name="T70" fmla="*/ 0 w 959"/>
                  <a:gd name="T71" fmla="*/ 226 h 855"/>
                  <a:gd name="T72" fmla="*/ 111 w 959"/>
                  <a:gd name="T73" fmla="*/ 344 h 855"/>
                  <a:gd name="T74" fmla="*/ 136 w 959"/>
                  <a:gd name="T75" fmla="*/ 334 h 855"/>
                  <a:gd name="T76" fmla="*/ 161 w 959"/>
                  <a:gd name="T77" fmla="*/ 322 h 855"/>
                  <a:gd name="T78" fmla="*/ 193 w 959"/>
                  <a:gd name="T79" fmla="*/ 307 h 855"/>
                  <a:gd name="T80" fmla="*/ 225 w 959"/>
                  <a:gd name="T81" fmla="*/ 291 h 855"/>
                  <a:gd name="T82" fmla="*/ 257 w 959"/>
                  <a:gd name="T83" fmla="*/ 271 h 855"/>
                  <a:gd name="T84" fmla="*/ 285 w 959"/>
                  <a:gd name="T85" fmla="*/ 254 h 855"/>
                  <a:gd name="T86" fmla="*/ 311 w 959"/>
                  <a:gd name="T87" fmla="*/ 234 h 855"/>
                  <a:gd name="T88" fmla="*/ 337 w 959"/>
                  <a:gd name="T89" fmla="*/ 214 h 855"/>
                  <a:gd name="T90" fmla="*/ 358 w 959"/>
                  <a:gd name="T91" fmla="*/ 196 h 855"/>
                  <a:gd name="T92" fmla="*/ 380 w 959"/>
                  <a:gd name="T93" fmla="*/ 175 h 855"/>
                  <a:gd name="T94" fmla="*/ 403 w 959"/>
                  <a:gd name="T95" fmla="*/ 151 h 855"/>
                  <a:gd name="T96" fmla="*/ 423 w 959"/>
                  <a:gd name="T97" fmla="*/ 130 h 855"/>
                  <a:gd name="T98" fmla="*/ 443 w 959"/>
                  <a:gd name="T99" fmla="*/ 108 h 855"/>
                  <a:gd name="T100" fmla="*/ 459 w 959"/>
                  <a:gd name="T101" fmla="*/ 89 h 855"/>
                  <a:gd name="T102" fmla="*/ 478 w 959"/>
                  <a:gd name="T103" fmla="*/ 62 h 855"/>
                  <a:gd name="T104" fmla="*/ 495 w 959"/>
                  <a:gd name="T105" fmla="*/ 37 h 855"/>
                  <a:gd name="T106" fmla="*/ 504 w 959"/>
                  <a:gd name="T107" fmla="*/ 19 h 855"/>
                  <a:gd name="T108" fmla="*/ 514 w 959"/>
                  <a:gd name="T109" fmla="*/ 0 h 855"/>
                  <a:gd name="T110" fmla="*/ 959 w 959"/>
                  <a:gd name="T111" fmla="*/ 187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9" h="855">
                    <a:moveTo>
                      <a:pt x="959" y="187"/>
                    </a:moveTo>
                    <a:lnTo>
                      <a:pt x="947" y="206"/>
                    </a:lnTo>
                    <a:lnTo>
                      <a:pt x="939" y="221"/>
                    </a:lnTo>
                    <a:lnTo>
                      <a:pt x="929" y="237"/>
                    </a:lnTo>
                    <a:lnTo>
                      <a:pt x="921" y="253"/>
                    </a:lnTo>
                    <a:lnTo>
                      <a:pt x="911" y="269"/>
                    </a:lnTo>
                    <a:lnTo>
                      <a:pt x="899" y="285"/>
                    </a:lnTo>
                    <a:lnTo>
                      <a:pt x="888" y="300"/>
                    </a:lnTo>
                    <a:lnTo>
                      <a:pt x="877" y="317"/>
                    </a:lnTo>
                    <a:lnTo>
                      <a:pt x="862" y="335"/>
                    </a:lnTo>
                    <a:lnTo>
                      <a:pt x="848" y="354"/>
                    </a:lnTo>
                    <a:lnTo>
                      <a:pt x="836" y="369"/>
                    </a:lnTo>
                    <a:lnTo>
                      <a:pt x="822" y="384"/>
                    </a:lnTo>
                    <a:lnTo>
                      <a:pt x="806" y="403"/>
                    </a:lnTo>
                    <a:lnTo>
                      <a:pt x="791" y="421"/>
                    </a:lnTo>
                    <a:lnTo>
                      <a:pt x="775" y="437"/>
                    </a:lnTo>
                    <a:lnTo>
                      <a:pt x="758" y="455"/>
                    </a:lnTo>
                    <a:lnTo>
                      <a:pt x="744" y="469"/>
                    </a:lnTo>
                    <a:lnTo>
                      <a:pt x="723" y="489"/>
                    </a:lnTo>
                    <a:lnTo>
                      <a:pt x="706" y="505"/>
                    </a:lnTo>
                    <a:lnTo>
                      <a:pt x="689" y="519"/>
                    </a:lnTo>
                    <a:lnTo>
                      <a:pt x="669" y="535"/>
                    </a:lnTo>
                    <a:lnTo>
                      <a:pt x="655" y="547"/>
                    </a:lnTo>
                    <a:lnTo>
                      <a:pt x="637" y="561"/>
                    </a:lnTo>
                    <a:lnTo>
                      <a:pt x="619" y="575"/>
                    </a:lnTo>
                    <a:lnTo>
                      <a:pt x="598" y="590"/>
                    </a:lnTo>
                    <a:lnTo>
                      <a:pt x="579" y="603"/>
                    </a:lnTo>
                    <a:lnTo>
                      <a:pt x="559" y="617"/>
                    </a:lnTo>
                    <a:lnTo>
                      <a:pt x="532" y="633"/>
                    </a:lnTo>
                    <a:lnTo>
                      <a:pt x="510" y="647"/>
                    </a:lnTo>
                    <a:lnTo>
                      <a:pt x="486" y="662"/>
                    </a:lnTo>
                    <a:lnTo>
                      <a:pt x="461" y="677"/>
                    </a:lnTo>
                    <a:lnTo>
                      <a:pt x="435" y="690"/>
                    </a:lnTo>
                    <a:lnTo>
                      <a:pt x="568" y="855"/>
                    </a:lnTo>
                    <a:lnTo>
                      <a:pt x="41" y="643"/>
                    </a:lnTo>
                    <a:lnTo>
                      <a:pt x="0" y="226"/>
                    </a:lnTo>
                    <a:lnTo>
                      <a:pt x="111" y="344"/>
                    </a:lnTo>
                    <a:lnTo>
                      <a:pt x="136" y="334"/>
                    </a:lnTo>
                    <a:lnTo>
                      <a:pt x="161" y="322"/>
                    </a:lnTo>
                    <a:lnTo>
                      <a:pt x="193" y="307"/>
                    </a:lnTo>
                    <a:lnTo>
                      <a:pt x="225" y="291"/>
                    </a:lnTo>
                    <a:lnTo>
                      <a:pt x="257" y="271"/>
                    </a:lnTo>
                    <a:lnTo>
                      <a:pt x="285" y="254"/>
                    </a:lnTo>
                    <a:lnTo>
                      <a:pt x="311" y="234"/>
                    </a:lnTo>
                    <a:lnTo>
                      <a:pt x="337" y="214"/>
                    </a:lnTo>
                    <a:lnTo>
                      <a:pt x="358" y="196"/>
                    </a:lnTo>
                    <a:lnTo>
                      <a:pt x="380" y="175"/>
                    </a:lnTo>
                    <a:lnTo>
                      <a:pt x="403" y="151"/>
                    </a:lnTo>
                    <a:lnTo>
                      <a:pt x="423" y="130"/>
                    </a:lnTo>
                    <a:lnTo>
                      <a:pt x="443" y="108"/>
                    </a:lnTo>
                    <a:lnTo>
                      <a:pt x="459" y="89"/>
                    </a:lnTo>
                    <a:lnTo>
                      <a:pt x="478" y="62"/>
                    </a:lnTo>
                    <a:lnTo>
                      <a:pt x="495" y="37"/>
                    </a:lnTo>
                    <a:lnTo>
                      <a:pt x="504" y="19"/>
                    </a:lnTo>
                    <a:lnTo>
                      <a:pt x="514" y="0"/>
                    </a:lnTo>
                    <a:lnTo>
                      <a:pt x="959" y="187"/>
                    </a:lnTo>
                    <a:close/>
                  </a:path>
                </a:pathLst>
              </a:custGeom>
              <a:solidFill>
                <a:srgbClr val="CCFF99"/>
              </a:solidFill>
              <a:ln w="15875">
                <a:solidFill>
                  <a:srgbClr val="000000"/>
                </a:solidFill>
                <a:prstDash val="solid"/>
                <a:round/>
                <a:headEnd/>
                <a:tailEnd/>
              </a:ln>
            </p:spPr>
            <p:txBody>
              <a:bodyPr/>
              <a:lstStyle/>
              <a:p>
                <a:endParaRPr lang="ru-RU"/>
              </a:p>
            </p:txBody>
          </p:sp>
          <p:sp>
            <p:nvSpPr>
              <p:cNvPr id="146494" name="Freeform 62"/>
              <p:cNvSpPr>
                <a:spLocks/>
              </p:cNvSpPr>
              <p:nvPr/>
            </p:nvSpPr>
            <p:spPr bwMode="auto">
              <a:xfrm>
                <a:off x="2691" y="868"/>
                <a:ext cx="665" cy="785"/>
              </a:xfrm>
              <a:custGeom>
                <a:avLst/>
                <a:gdLst>
                  <a:gd name="T0" fmla="*/ 0 w 884"/>
                  <a:gd name="T1" fmla="*/ 632 h 994"/>
                  <a:gd name="T2" fmla="*/ 221 w 884"/>
                  <a:gd name="T3" fmla="*/ 706 h 994"/>
                  <a:gd name="T4" fmla="*/ 232 w 884"/>
                  <a:gd name="T5" fmla="*/ 682 h 994"/>
                  <a:gd name="T6" fmla="*/ 241 w 884"/>
                  <a:gd name="T7" fmla="*/ 657 h 994"/>
                  <a:gd name="T8" fmla="*/ 248 w 884"/>
                  <a:gd name="T9" fmla="*/ 635 h 994"/>
                  <a:gd name="T10" fmla="*/ 254 w 884"/>
                  <a:gd name="T11" fmla="*/ 615 h 994"/>
                  <a:gd name="T12" fmla="*/ 261 w 884"/>
                  <a:gd name="T13" fmla="*/ 593 h 994"/>
                  <a:gd name="T14" fmla="*/ 266 w 884"/>
                  <a:gd name="T15" fmla="*/ 568 h 994"/>
                  <a:gd name="T16" fmla="*/ 270 w 884"/>
                  <a:gd name="T17" fmla="*/ 544 h 994"/>
                  <a:gd name="T18" fmla="*/ 274 w 884"/>
                  <a:gd name="T19" fmla="*/ 521 h 994"/>
                  <a:gd name="T20" fmla="*/ 278 w 884"/>
                  <a:gd name="T21" fmla="*/ 494 h 994"/>
                  <a:gd name="T22" fmla="*/ 279 w 884"/>
                  <a:gd name="T23" fmla="*/ 466 h 994"/>
                  <a:gd name="T24" fmla="*/ 279 w 884"/>
                  <a:gd name="T25" fmla="*/ 416 h 994"/>
                  <a:gd name="T26" fmla="*/ 278 w 884"/>
                  <a:gd name="T27" fmla="*/ 390 h 994"/>
                  <a:gd name="T28" fmla="*/ 277 w 884"/>
                  <a:gd name="T29" fmla="*/ 366 h 994"/>
                  <a:gd name="T30" fmla="*/ 273 w 884"/>
                  <a:gd name="T31" fmla="*/ 342 h 994"/>
                  <a:gd name="T32" fmla="*/ 268 w 884"/>
                  <a:gd name="T33" fmla="*/ 316 h 994"/>
                  <a:gd name="T34" fmla="*/ 262 w 884"/>
                  <a:gd name="T35" fmla="*/ 294 h 994"/>
                  <a:gd name="T36" fmla="*/ 256 w 884"/>
                  <a:gd name="T37" fmla="*/ 266 h 994"/>
                  <a:gd name="T38" fmla="*/ 247 w 884"/>
                  <a:gd name="T39" fmla="*/ 240 h 994"/>
                  <a:gd name="T40" fmla="*/ 673 w 884"/>
                  <a:gd name="T41" fmla="*/ 0 h 994"/>
                  <a:gd name="T42" fmla="*/ 683 w 884"/>
                  <a:gd name="T43" fmla="*/ 23 h 994"/>
                  <a:gd name="T44" fmla="*/ 693 w 884"/>
                  <a:gd name="T45" fmla="*/ 45 h 994"/>
                  <a:gd name="T46" fmla="*/ 700 w 884"/>
                  <a:gd name="T47" fmla="*/ 65 h 994"/>
                  <a:gd name="T48" fmla="*/ 708 w 884"/>
                  <a:gd name="T49" fmla="*/ 86 h 994"/>
                  <a:gd name="T50" fmla="*/ 715 w 884"/>
                  <a:gd name="T51" fmla="*/ 106 h 994"/>
                  <a:gd name="T52" fmla="*/ 723 w 884"/>
                  <a:gd name="T53" fmla="*/ 127 h 994"/>
                  <a:gd name="T54" fmla="*/ 728 w 884"/>
                  <a:gd name="T55" fmla="*/ 145 h 994"/>
                  <a:gd name="T56" fmla="*/ 733 w 884"/>
                  <a:gd name="T57" fmla="*/ 165 h 994"/>
                  <a:gd name="T58" fmla="*/ 738 w 884"/>
                  <a:gd name="T59" fmla="*/ 185 h 994"/>
                  <a:gd name="T60" fmla="*/ 745 w 884"/>
                  <a:gd name="T61" fmla="*/ 207 h 994"/>
                  <a:gd name="T62" fmla="*/ 749 w 884"/>
                  <a:gd name="T63" fmla="*/ 233 h 994"/>
                  <a:gd name="T64" fmla="*/ 754 w 884"/>
                  <a:gd name="T65" fmla="*/ 255 h 994"/>
                  <a:gd name="T66" fmla="*/ 759 w 884"/>
                  <a:gd name="T67" fmla="*/ 278 h 994"/>
                  <a:gd name="T68" fmla="*/ 763 w 884"/>
                  <a:gd name="T69" fmla="*/ 302 h 994"/>
                  <a:gd name="T70" fmla="*/ 764 w 884"/>
                  <a:gd name="T71" fmla="*/ 328 h 994"/>
                  <a:gd name="T72" fmla="*/ 767 w 884"/>
                  <a:gd name="T73" fmla="*/ 356 h 994"/>
                  <a:gd name="T74" fmla="*/ 770 w 884"/>
                  <a:gd name="T75" fmla="*/ 383 h 994"/>
                  <a:gd name="T76" fmla="*/ 770 w 884"/>
                  <a:gd name="T77" fmla="*/ 408 h 994"/>
                  <a:gd name="T78" fmla="*/ 770 w 884"/>
                  <a:gd name="T79" fmla="*/ 436 h 994"/>
                  <a:gd name="T80" fmla="*/ 770 w 884"/>
                  <a:gd name="T81" fmla="*/ 471 h 994"/>
                  <a:gd name="T82" fmla="*/ 768 w 884"/>
                  <a:gd name="T83" fmla="*/ 502 h 994"/>
                  <a:gd name="T84" fmla="*/ 767 w 884"/>
                  <a:gd name="T85" fmla="*/ 525 h 994"/>
                  <a:gd name="T86" fmla="*/ 764 w 884"/>
                  <a:gd name="T87" fmla="*/ 549 h 994"/>
                  <a:gd name="T88" fmla="*/ 763 w 884"/>
                  <a:gd name="T89" fmla="*/ 575 h 994"/>
                  <a:gd name="T90" fmla="*/ 758 w 884"/>
                  <a:gd name="T91" fmla="*/ 604 h 994"/>
                  <a:gd name="T92" fmla="*/ 753 w 884"/>
                  <a:gd name="T93" fmla="*/ 628 h 994"/>
                  <a:gd name="T94" fmla="*/ 747 w 884"/>
                  <a:gd name="T95" fmla="*/ 653 h 994"/>
                  <a:gd name="T96" fmla="*/ 741 w 884"/>
                  <a:gd name="T97" fmla="*/ 683 h 994"/>
                  <a:gd name="T98" fmla="*/ 734 w 884"/>
                  <a:gd name="T99" fmla="*/ 705 h 994"/>
                  <a:gd name="T100" fmla="*/ 728 w 884"/>
                  <a:gd name="T101" fmla="*/ 733 h 994"/>
                  <a:gd name="T102" fmla="*/ 720 w 884"/>
                  <a:gd name="T103" fmla="*/ 757 h 994"/>
                  <a:gd name="T104" fmla="*/ 711 w 884"/>
                  <a:gd name="T105" fmla="*/ 782 h 994"/>
                  <a:gd name="T106" fmla="*/ 702 w 884"/>
                  <a:gd name="T107" fmla="*/ 807 h 994"/>
                  <a:gd name="T108" fmla="*/ 690 w 884"/>
                  <a:gd name="T109" fmla="*/ 839 h 994"/>
                  <a:gd name="T110" fmla="*/ 677 w 884"/>
                  <a:gd name="T111" fmla="*/ 870 h 994"/>
                  <a:gd name="T112" fmla="*/ 884 w 884"/>
                  <a:gd name="T113" fmla="*/ 946 h 994"/>
                  <a:gd name="T114" fmla="*/ 363 w 884"/>
                  <a:gd name="T115" fmla="*/ 994 h 994"/>
                  <a:gd name="T116" fmla="*/ 0 w 884"/>
                  <a:gd name="T117" fmla="*/ 632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4" h="994">
                    <a:moveTo>
                      <a:pt x="0" y="632"/>
                    </a:moveTo>
                    <a:lnTo>
                      <a:pt x="221" y="706"/>
                    </a:lnTo>
                    <a:lnTo>
                      <a:pt x="232" y="682"/>
                    </a:lnTo>
                    <a:lnTo>
                      <a:pt x="241" y="657"/>
                    </a:lnTo>
                    <a:lnTo>
                      <a:pt x="248" y="635"/>
                    </a:lnTo>
                    <a:lnTo>
                      <a:pt x="254" y="615"/>
                    </a:lnTo>
                    <a:lnTo>
                      <a:pt x="261" y="593"/>
                    </a:lnTo>
                    <a:lnTo>
                      <a:pt x="266" y="568"/>
                    </a:lnTo>
                    <a:lnTo>
                      <a:pt x="270" y="544"/>
                    </a:lnTo>
                    <a:lnTo>
                      <a:pt x="274" y="521"/>
                    </a:lnTo>
                    <a:lnTo>
                      <a:pt x="278" y="494"/>
                    </a:lnTo>
                    <a:lnTo>
                      <a:pt x="279" y="466"/>
                    </a:lnTo>
                    <a:lnTo>
                      <a:pt x="279" y="416"/>
                    </a:lnTo>
                    <a:lnTo>
                      <a:pt x="278" y="390"/>
                    </a:lnTo>
                    <a:lnTo>
                      <a:pt x="277" y="366"/>
                    </a:lnTo>
                    <a:lnTo>
                      <a:pt x="273" y="342"/>
                    </a:lnTo>
                    <a:lnTo>
                      <a:pt x="268" y="316"/>
                    </a:lnTo>
                    <a:lnTo>
                      <a:pt x="262" y="294"/>
                    </a:lnTo>
                    <a:lnTo>
                      <a:pt x="256" y="266"/>
                    </a:lnTo>
                    <a:lnTo>
                      <a:pt x="247" y="240"/>
                    </a:lnTo>
                    <a:lnTo>
                      <a:pt x="673" y="0"/>
                    </a:lnTo>
                    <a:lnTo>
                      <a:pt x="683" y="23"/>
                    </a:lnTo>
                    <a:lnTo>
                      <a:pt x="693" y="45"/>
                    </a:lnTo>
                    <a:lnTo>
                      <a:pt x="700" y="65"/>
                    </a:lnTo>
                    <a:lnTo>
                      <a:pt x="708" y="86"/>
                    </a:lnTo>
                    <a:lnTo>
                      <a:pt x="715" y="106"/>
                    </a:lnTo>
                    <a:lnTo>
                      <a:pt x="723" y="127"/>
                    </a:lnTo>
                    <a:lnTo>
                      <a:pt x="728" y="145"/>
                    </a:lnTo>
                    <a:lnTo>
                      <a:pt x="733" y="165"/>
                    </a:lnTo>
                    <a:lnTo>
                      <a:pt x="738" y="185"/>
                    </a:lnTo>
                    <a:lnTo>
                      <a:pt x="745" y="207"/>
                    </a:lnTo>
                    <a:lnTo>
                      <a:pt x="749" y="233"/>
                    </a:lnTo>
                    <a:lnTo>
                      <a:pt x="754" y="255"/>
                    </a:lnTo>
                    <a:lnTo>
                      <a:pt x="759" y="278"/>
                    </a:lnTo>
                    <a:lnTo>
                      <a:pt x="763" y="302"/>
                    </a:lnTo>
                    <a:lnTo>
                      <a:pt x="764" y="328"/>
                    </a:lnTo>
                    <a:lnTo>
                      <a:pt x="767" y="356"/>
                    </a:lnTo>
                    <a:lnTo>
                      <a:pt x="770" y="383"/>
                    </a:lnTo>
                    <a:lnTo>
                      <a:pt x="770" y="408"/>
                    </a:lnTo>
                    <a:lnTo>
                      <a:pt x="770" y="436"/>
                    </a:lnTo>
                    <a:lnTo>
                      <a:pt x="770" y="471"/>
                    </a:lnTo>
                    <a:lnTo>
                      <a:pt x="768" y="502"/>
                    </a:lnTo>
                    <a:lnTo>
                      <a:pt x="767" y="525"/>
                    </a:lnTo>
                    <a:lnTo>
                      <a:pt x="764" y="549"/>
                    </a:lnTo>
                    <a:lnTo>
                      <a:pt x="763" y="575"/>
                    </a:lnTo>
                    <a:lnTo>
                      <a:pt x="758" y="604"/>
                    </a:lnTo>
                    <a:lnTo>
                      <a:pt x="753" y="628"/>
                    </a:lnTo>
                    <a:lnTo>
                      <a:pt x="747" y="653"/>
                    </a:lnTo>
                    <a:lnTo>
                      <a:pt x="741" y="683"/>
                    </a:lnTo>
                    <a:lnTo>
                      <a:pt x="734" y="705"/>
                    </a:lnTo>
                    <a:lnTo>
                      <a:pt x="728" y="733"/>
                    </a:lnTo>
                    <a:lnTo>
                      <a:pt x="720" y="757"/>
                    </a:lnTo>
                    <a:lnTo>
                      <a:pt x="711" y="782"/>
                    </a:lnTo>
                    <a:lnTo>
                      <a:pt x="702" y="807"/>
                    </a:lnTo>
                    <a:lnTo>
                      <a:pt x="690" y="839"/>
                    </a:lnTo>
                    <a:lnTo>
                      <a:pt x="677" y="870"/>
                    </a:lnTo>
                    <a:lnTo>
                      <a:pt x="884" y="946"/>
                    </a:lnTo>
                    <a:lnTo>
                      <a:pt x="363" y="994"/>
                    </a:lnTo>
                    <a:lnTo>
                      <a:pt x="0" y="632"/>
                    </a:lnTo>
                    <a:close/>
                  </a:path>
                </a:pathLst>
              </a:custGeom>
              <a:solidFill>
                <a:srgbClr val="B2B2B2"/>
              </a:solidFill>
              <a:ln w="15875">
                <a:solidFill>
                  <a:srgbClr val="000000"/>
                </a:solidFill>
                <a:prstDash val="solid"/>
                <a:round/>
                <a:headEnd/>
                <a:tailEnd/>
              </a:ln>
            </p:spPr>
            <p:txBody>
              <a:bodyPr/>
              <a:lstStyle/>
              <a:p>
                <a:endParaRPr lang="ru-RU"/>
              </a:p>
            </p:txBody>
          </p:sp>
          <p:sp>
            <p:nvSpPr>
              <p:cNvPr id="146495" name="Freeform 63"/>
              <p:cNvSpPr>
                <a:spLocks/>
              </p:cNvSpPr>
              <p:nvPr/>
            </p:nvSpPr>
            <p:spPr bwMode="auto">
              <a:xfrm>
                <a:off x="2569" y="413"/>
                <a:ext cx="779" cy="693"/>
              </a:xfrm>
              <a:custGeom>
                <a:avLst/>
                <a:gdLst>
                  <a:gd name="T0" fmla="*/ 209 w 1034"/>
                  <a:gd name="T1" fmla="*/ 0 h 878"/>
                  <a:gd name="T2" fmla="*/ 230 w 1034"/>
                  <a:gd name="T3" fmla="*/ 10 h 878"/>
                  <a:gd name="T4" fmla="*/ 247 w 1034"/>
                  <a:gd name="T5" fmla="*/ 18 h 878"/>
                  <a:gd name="T6" fmla="*/ 266 w 1034"/>
                  <a:gd name="T7" fmla="*/ 26 h 878"/>
                  <a:gd name="T8" fmla="*/ 283 w 1034"/>
                  <a:gd name="T9" fmla="*/ 34 h 878"/>
                  <a:gd name="T10" fmla="*/ 301 w 1034"/>
                  <a:gd name="T11" fmla="*/ 43 h 878"/>
                  <a:gd name="T12" fmla="*/ 318 w 1034"/>
                  <a:gd name="T13" fmla="*/ 54 h 878"/>
                  <a:gd name="T14" fmla="*/ 335 w 1034"/>
                  <a:gd name="T15" fmla="*/ 63 h 878"/>
                  <a:gd name="T16" fmla="*/ 353 w 1034"/>
                  <a:gd name="T17" fmla="*/ 72 h 878"/>
                  <a:gd name="T18" fmla="*/ 374 w 1034"/>
                  <a:gd name="T19" fmla="*/ 85 h 878"/>
                  <a:gd name="T20" fmla="*/ 396 w 1034"/>
                  <a:gd name="T21" fmla="*/ 99 h 878"/>
                  <a:gd name="T22" fmla="*/ 413 w 1034"/>
                  <a:gd name="T23" fmla="*/ 110 h 878"/>
                  <a:gd name="T24" fmla="*/ 430 w 1034"/>
                  <a:gd name="T25" fmla="*/ 122 h 878"/>
                  <a:gd name="T26" fmla="*/ 451 w 1034"/>
                  <a:gd name="T27" fmla="*/ 135 h 878"/>
                  <a:gd name="T28" fmla="*/ 472 w 1034"/>
                  <a:gd name="T29" fmla="*/ 149 h 878"/>
                  <a:gd name="T30" fmla="*/ 490 w 1034"/>
                  <a:gd name="T31" fmla="*/ 163 h 878"/>
                  <a:gd name="T32" fmla="*/ 508 w 1034"/>
                  <a:gd name="T33" fmla="*/ 178 h 878"/>
                  <a:gd name="T34" fmla="*/ 525 w 1034"/>
                  <a:gd name="T35" fmla="*/ 192 h 878"/>
                  <a:gd name="T36" fmla="*/ 546 w 1034"/>
                  <a:gd name="T37" fmla="*/ 210 h 878"/>
                  <a:gd name="T38" fmla="*/ 564 w 1034"/>
                  <a:gd name="T39" fmla="*/ 225 h 878"/>
                  <a:gd name="T40" fmla="*/ 580 w 1034"/>
                  <a:gd name="T41" fmla="*/ 240 h 878"/>
                  <a:gd name="T42" fmla="*/ 598 w 1034"/>
                  <a:gd name="T43" fmla="*/ 257 h 878"/>
                  <a:gd name="T44" fmla="*/ 612 w 1034"/>
                  <a:gd name="T45" fmla="*/ 270 h 878"/>
                  <a:gd name="T46" fmla="*/ 628 w 1034"/>
                  <a:gd name="T47" fmla="*/ 286 h 878"/>
                  <a:gd name="T48" fmla="*/ 644 w 1034"/>
                  <a:gd name="T49" fmla="*/ 303 h 878"/>
                  <a:gd name="T50" fmla="*/ 661 w 1034"/>
                  <a:gd name="T51" fmla="*/ 322 h 878"/>
                  <a:gd name="T52" fmla="*/ 675 w 1034"/>
                  <a:gd name="T53" fmla="*/ 339 h 878"/>
                  <a:gd name="T54" fmla="*/ 691 w 1034"/>
                  <a:gd name="T55" fmla="*/ 357 h 878"/>
                  <a:gd name="T56" fmla="*/ 709 w 1034"/>
                  <a:gd name="T57" fmla="*/ 379 h 878"/>
                  <a:gd name="T58" fmla="*/ 725 w 1034"/>
                  <a:gd name="T59" fmla="*/ 400 h 878"/>
                  <a:gd name="T60" fmla="*/ 741 w 1034"/>
                  <a:gd name="T61" fmla="*/ 422 h 878"/>
                  <a:gd name="T62" fmla="*/ 757 w 1034"/>
                  <a:gd name="T63" fmla="*/ 445 h 878"/>
                  <a:gd name="T64" fmla="*/ 771 w 1034"/>
                  <a:gd name="T65" fmla="*/ 468 h 878"/>
                  <a:gd name="T66" fmla="*/ 787 w 1034"/>
                  <a:gd name="T67" fmla="*/ 492 h 878"/>
                  <a:gd name="T68" fmla="*/ 799 w 1034"/>
                  <a:gd name="T69" fmla="*/ 513 h 878"/>
                  <a:gd name="T70" fmla="*/ 811 w 1034"/>
                  <a:gd name="T71" fmla="*/ 533 h 878"/>
                  <a:gd name="T72" fmla="*/ 821 w 1034"/>
                  <a:gd name="T73" fmla="*/ 556 h 878"/>
                  <a:gd name="T74" fmla="*/ 829 w 1034"/>
                  <a:gd name="T75" fmla="*/ 572 h 878"/>
                  <a:gd name="T76" fmla="*/ 1034 w 1034"/>
                  <a:gd name="T77" fmla="*/ 500 h 878"/>
                  <a:gd name="T78" fmla="*/ 714 w 1034"/>
                  <a:gd name="T79" fmla="*/ 878 h 878"/>
                  <a:gd name="T80" fmla="*/ 150 w 1034"/>
                  <a:gd name="T81" fmla="*/ 817 h 878"/>
                  <a:gd name="T82" fmla="*/ 374 w 1034"/>
                  <a:gd name="T83" fmla="*/ 735 h 878"/>
                  <a:gd name="T84" fmla="*/ 359 w 1034"/>
                  <a:gd name="T85" fmla="*/ 709 h 878"/>
                  <a:gd name="T86" fmla="*/ 344 w 1034"/>
                  <a:gd name="T87" fmla="*/ 683 h 878"/>
                  <a:gd name="T88" fmla="*/ 324 w 1034"/>
                  <a:gd name="T89" fmla="*/ 655 h 878"/>
                  <a:gd name="T90" fmla="*/ 302 w 1034"/>
                  <a:gd name="T91" fmla="*/ 626 h 878"/>
                  <a:gd name="T92" fmla="*/ 283 w 1034"/>
                  <a:gd name="T93" fmla="*/ 602 h 878"/>
                  <a:gd name="T94" fmla="*/ 262 w 1034"/>
                  <a:gd name="T95" fmla="*/ 578 h 878"/>
                  <a:gd name="T96" fmla="*/ 239 w 1034"/>
                  <a:gd name="T97" fmla="*/ 555 h 878"/>
                  <a:gd name="T98" fmla="*/ 217 w 1034"/>
                  <a:gd name="T99" fmla="*/ 535 h 878"/>
                  <a:gd name="T100" fmla="*/ 195 w 1034"/>
                  <a:gd name="T101" fmla="*/ 517 h 878"/>
                  <a:gd name="T102" fmla="*/ 169 w 1034"/>
                  <a:gd name="T103" fmla="*/ 496 h 878"/>
                  <a:gd name="T104" fmla="*/ 144 w 1034"/>
                  <a:gd name="T105" fmla="*/ 478 h 878"/>
                  <a:gd name="T106" fmla="*/ 121 w 1034"/>
                  <a:gd name="T107" fmla="*/ 461 h 878"/>
                  <a:gd name="T108" fmla="*/ 97 w 1034"/>
                  <a:gd name="T109" fmla="*/ 446 h 878"/>
                  <a:gd name="T110" fmla="*/ 69 w 1034"/>
                  <a:gd name="T111" fmla="*/ 429 h 878"/>
                  <a:gd name="T112" fmla="*/ 40 w 1034"/>
                  <a:gd name="T113" fmla="*/ 414 h 878"/>
                  <a:gd name="T114" fmla="*/ 20 w 1034"/>
                  <a:gd name="T115" fmla="*/ 406 h 878"/>
                  <a:gd name="T116" fmla="*/ 0 w 1034"/>
                  <a:gd name="T117" fmla="*/ 396 h 878"/>
                  <a:gd name="T118" fmla="*/ 209 w 1034"/>
                  <a:gd name="T119"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878">
                    <a:moveTo>
                      <a:pt x="209" y="0"/>
                    </a:moveTo>
                    <a:lnTo>
                      <a:pt x="230" y="10"/>
                    </a:lnTo>
                    <a:lnTo>
                      <a:pt x="247" y="18"/>
                    </a:lnTo>
                    <a:lnTo>
                      <a:pt x="266" y="26"/>
                    </a:lnTo>
                    <a:lnTo>
                      <a:pt x="283" y="34"/>
                    </a:lnTo>
                    <a:lnTo>
                      <a:pt x="301" y="43"/>
                    </a:lnTo>
                    <a:lnTo>
                      <a:pt x="318" y="54"/>
                    </a:lnTo>
                    <a:lnTo>
                      <a:pt x="335" y="63"/>
                    </a:lnTo>
                    <a:lnTo>
                      <a:pt x="353" y="72"/>
                    </a:lnTo>
                    <a:lnTo>
                      <a:pt x="374" y="85"/>
                    </a:lnTo>
                    <a:lnTo>
                      <a:pt x="396" y="99"/>
                    </a:lnTo>
                    <a:lnTo>
                      <a:pt x="413" y="110"/>
                    </a:lnTo>
                    <a:lnTo>
                      <a:pt x="430" y="122"/>
                    </a:lnTo>
                    <a:lnTo>
                      <a:pt x="451" y="135"/>
                    </a:lnTo>
                    <a:lnTo>
                      <a:pt x="472" y="149"/>
                    </a:lnTo>
                    <a:lnTo>
                      <a:pt x="490" y="163"/>
                    </a:lnTo>
                    <a:lnTo>
                      <a:pt x="508" y="178"/>
                    </a:lnTo>
                    <a:lnTo>
                      <a:pt x="525" y="192"/>
                    </a:lnTo>
                    <a:lnTo>
                      <a:pt x="546" y="210"/>
                    </a:lnTo>
                    <a:lnTo>
                      <a:pt x="564" y="225"/>
                    </a:lnTo>
                    <a:lnTo>
                      <a:pt x="580" y="240"/>
                    </a:lnTo>
                    <a:lnTo>
                      <a:pt x="598" y="257"/>
                    </a:lnTo>
                    <a:lnTo>
                      <a:pt x="612" y="270"/>
                    </a:lnTo>
                    <a:lnTo>
                      <a:pt x="628" y="286"/>
                    </a:lnTo>
                    <a:lnTo>
                      <a:pt x="644" y="303"/>
                    </a:lnTo>
                    <a:lnTo>
                      <a:pt x="661" y="322"/>
                    </a:lnTo>
                    <a:lnTo>
                      <a:pt x="675" y="339"/>
                    </a:lnTo>
                    <a:lnTo>
                      <a:pt x="691" y="357"/>
                    </a:lnTo>
                    <a:lnTo>
                      <a:pt x="709" y="379"/>
                    </a:lnTo>
                    <a:lnTo>
                      <a:pt x="725" y="400"/>
                    </a:lnTo>
                    <a:lnTo>
                      <a:pt x="741" y="422"/>
                    </a:lnTo>
                    <a:lnTo>
                      <a:pt x="757" y="445"/>
                    </a:lnTo>
                    <a:lnTo>
                      <a:pt x="771" y="468"/>
                    </a:lnTo>
                    <a:lnTo>
                      <a:pt x="787" y="492"/>
                    </a:lnTo>
                    <a:lnTo>
                      <a:pt x="799" y="513"/>
                    </a:lnTo>
                    <a:lnTo>
                      <a:pt x="811" y="533"/>
                    </a:lnTo>
                    <a:lnTo>
                      <a:pt x="821" y="556"/>
                    </a:lnTo>
                    <a:lnTo>
                      <a:pt x="829" y="572"/>
                    </a:lnTo>
                    <a:lnTo>
                      <a:pt x="1034" y="500"/>
                    </a:lnTo>
                    <a:lnTo>
                      <a:pt x="714" y="878"/>
                    </a:lnTo>
                    <a:lnTo>
                      <a:pt x="150" y="817"/>
                    </a:lnTo>
                    <a:lnTo>
                      <a:pt x="374" y="735"/>
                    </a:lnTo>
                    <a:lnTo>
                      <a:pt x="359" y="709"/>
                    </a:lnTo>
                    <a:lnTo>
                      <a:pt x="344" y="683"/>
                    </a:lnTo>
                    <a:lnTo>
                      <a:pt x="324" y="655"/>
                    </a:lnTo>
                    <a:lnTo>
                      <a:pt x="302" y="626"/>
                    </a:lnTo>
                    <a:lnTo>
                      <a:pt x="283" y="602"/>
                    </a:lnTo>
                    <a:lnTo>
                      <a:pt x="262" y="578"/>
                    </a:lnTo>
                    <a:lnTo>
                      <a:pt x="239" y="555"/>
                    </a:lnTo>
                    <a:lnTo>
                      <a:pt x="217" y="535"/>
                    </a:lnTo>
                    <a:lnTo>
                      <a:pt x="195" y="517"/>
                    </a:lnTo>
                    <a:lnTo>
                      <a:pt x="169" y="496"/>
                    </a:lnTo>
                    <a:lnTo>
                      <a:pt x="144" y="478"/>
                    </a:lnTo>
                    <a:lnTo>
                      <a:pt x="121" y="461"/>
                    </a:lnTo>
                    <a:lnTo>
                      <a:pt x="97" y="446"/>
                    </a:lnTo>
                    <a:lnTo>
                      <a:pt x="69" y="429"/>
                    </a:lnTo>
                    <a:lnTo>
                      <a:pt x="40" y="414"/>
                    </a:lnTo>
                    <a:lnTo>
                      <a:pt x="20" y="406"/>
                    </a:lnTo>
                    <a:lnTo>
                      <a:pt x="0" y="396"/>
                    </a:lnTo>
                    <a:lnTo>
                      <a:pt x="209" y="0"/>
                    </a:lnTo>
                    <a:close/>
                  </a:path>
                </a:pathLst>
              </a:custGeom>
              <a:solidFill>
                <a:schemeClr val="hlink"/>
              </a:solidFill>
              <a:ln w="15875">
                <a:solidFill>
                  <a:srgbClr val="000000"/>
                </a:solidFill>
                <a:prstDash val="solid"/>
                <a:round/>
                <a:headEnd/>
                <a:tailEnd/>
              </a:ln>
            </p:spPr>
            <p:txBody>
              <a:bodyPr/>
              <a:lstStyle/>
              <a:p>
                <a:endParaRPr lang="ru-RU"/>
              </a:p>
            </p:txBody>
          </p:sp>
        </p:grpSp>
      </p:grpSp>
    </p:spTree>
    <p:extLst>
      <p:ext uri="{BB962C8B-B14F-4D97-AF65-F5344CB8AC3E}">
        <p14:creationId xmlns:p14="http://schemas.microsoft.com/office/powerpoint/2010/main" val="1372153674"/>
      </p:ext>
    </p:extLst>
  </p:cSld>
  <p:clrMapOvr>
    <a:masterClrMapping/>
  </p:clrMapOvr>
  <p:transition spd="slow" advTm="60000">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grpId="0" nodeType="afterEffect">
                                  <p:stCondLst>
                                    <p:cond delay="2000"/>
                                  </p:stCondLst>
                                  <p:childTnLst>
                                    <p:set>
                                      <p:cBhvr>
                                        <p:cTn id="6" dur="1" fill="hold">
                                          <p:stCondLst>
                                            <p:cond delay="0"/>
                                          </p:stCondLst>
                                        </p:cTn>
                                        <p:tgtEl>
                                          <p:spTgt spid="146439"/>
                                        </p:tgtEl>
                                        <p:attrNameLst>
                                          <p:attrName>style.visibility</p:attrName>
                                        </p:attrNameLst>
                                      </p:cBhvr>
                                      <p:to>
                                        <p:strVal val="visible"/>
                                      </p:to>
                                    </p:set>
                                    <p:anim calcmode="lin" valueType="num">
                                      <p:cBhvr>
                                        <p:cTn id="7" dur="500" fill="hold"/>
                                        <p:tgtEl>
                                          <p:spTgt spid="146439"/>
                                        </p:tgtEl>
                                        <p:attrNameLst>
                                          <p:attrName>ppt_w</p:attrName>
                                        </p:attrNameLst>
                                      </p:cBhvr>
                                      <p:tavLst>
                                        <p:tav tm="0">
                                          <p:val>
                                            <p:strVal val="2/3*#ppt_w"/>
                                          </p:val>
                                        </p:tav>
                                        <p:tav tm="100000">
                                          <p:val>
                                            <p:strVal val="#ppt_w"/>
                                          </p:val>
                                        </p:tav>
                                      </p:tavLst>
                                    </p:anim>
                                    <p:anim calcmode="lin" valueType="num">
                                      <p:cBhvr>
                                        <p:cTn id="8" dur="500" fill="hold"/>
                                        <p:tgtEl>
                                          <p:spTgt spid="146439"/>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2500"/>
                            </p:stCondLst>
                            <p:childTnLst>
                              <p:par>
                                <p:cTn id="10" presetID="4" presetClass="entr" presetSubtype="32" fill="hold" nodeType="afterEffect">
                                  <p:stCondLst>
                                    <p:cond delay="2000"/>
                                  </p:stCondLst>
                                  <p:childTnLst>
                                    <p:set>
                                      <p:cBhvr>
                                        <p:cTn id="11" dur="1" fill="hold">
                                          <p:stCondLst>
                                            <p:cond delay="0"/>
                                          </p:stCondLst>
                                        </p:cTn>
                                        <p:tgtEl>
                                          <p:spTgt spid="146436"/>
                                        </p:tgtEl>
                                        <p:attrNameLst>
                                          <p:attrName>style.visibility</p:attrName>
                                        </p:attrNameLst>
                                      </p:cBhvr>
                                      <p:to>
                                        <p:strVal val="visible"/>
                                      </p:to>
                                    </p:set>
                                    <p:animEffect transition="in" filter="box(out)">
                                      <p:cBhvr>
                                        <p:cTn id="12" dur="500"/>
                                        <p:tgtEl>
                                          <p:spTgt spid="146436"/>
                                        </p:tgtEl>
                                      </p:cBhvr>
                                    </p:animEffect>
                                  </p:childTnLst>
                                </p:cTn>
                              </p:par>
                            </p:childTnLst>
                          </p:cTn>
                        </p:par>
                        <p:par>
                          <p:cTn id="13" fill="hold" nodeType="afterGroup">
                            <p:stCondLst>
                              <p:cond delay="5000"/>
                            </p:stCondLst>
                            <p:childTnLst>
                              <p:par>
                                <p:cTn id="14" presetID="3" presetClass="entr" presetSubtype="10" fill="hold" grpId="0" nodeType="afterEffect">
                                  <p:stCondLst>
                                    <p:cond delay="4000"/>
                                  </p:stCondLst>
                                  <p:childTnLst>
                                    <p:set>
                                      <p:cBhvr>
                                        <p:cTn id="15" dur="1" fill="hold">
                                          <p:stCondLst>
                                            <p:cond delay="0"/>
                                          </p:stCondLst>
                                        </p:cTn>
                                        <p:tgtEl>
                                          <p:spTgt spid="146438">
                                            <p:txEl>
                                              <p:pRg st="0" end="0"/>
                                            </p:txEl>
                                          </p:spTgt>
                                        </p:tgtEl>
                                        <p:attrNameLst>
                                          <p:attrName>style.visibility</p:attrName>
                                        </p:attrNameLst>
                                      </p:cBhvr>
                                      <p:to>
                                        <p:strVal val="visible"/>
                                      </p:to>
                                    </p:set>
                                    <p:animEffect transition="in" filter="blinds(horizontal)">
                                      <p:cBhvr>
                                        <p:cTn id="16" dur="500"/>
                                        <p:tgtEl>
                                          <p:spTgt spid="146438">
                                            <p:txEl>
                                              <p:pRg st="0" end="0"/>
                                            </p:txEl>
                                          </p:spTgt>
                                        </p:tgtEl>
                                      </p:cBhvr>
                                    </p:animEffect>
                                  </p:childTnLst>
                                </p:cTn>
                              </p:par>
                            </p:childTnLst>
                          </p:cTn>
                        </p:par>
                        <p:par>
                          <p:cTn id="17" fill="hold" nodeType="afterGroup">
                            <p:stCondLst>
                              <p:cond delay="9500"/>
                            </p:stCondLst>
                            <p:childTnLst>
                              <p:par>
                                <p:cTn id="18" presetID="19" presetClass="entr" presetSubtype="10" fill="hold" nodeType="afterEffect">
                                  <p:stCondLst>
                                    <p:cond delay="10000"/>
                                  </p:stCondLst>
                                  <p:childTnLst>
                                    <p:set>
                                      <p:cBhvr>
                                        <p:cTn id="19" dur="1" fill="hold">
                                          <p:stCondLst>
                                            <p:cond delay="0"/>
                                          </p:stCondLst>
                                        </p:cTn>
                                        <p:tgtEl>
                                          <p:spTgt spid="146497"/>
                                        </p:tgtEl>
                                        <p:attrNameLst>
                                          <p:attrName>style.visibility</p:attrName>
                                        </p:attrNameLst>
                                      </p:cBhvr>
                                      <p:to>
                                        <p:strVal val="visible"/>
                                      </p:to>
                                    </p:set>
                                    <p:anim calcmode="lin" valueType="num">
                                      <p:cBhvr>
                                        <p:cTn id="20" dur="5000" fill="hold"/>
                                        <p:tgtEl>
                                          <p:spTgt spid="146497"/>
                                        </p:tgtEl>
                                        <p:attrNameLst>
                                          <p:attrName>ppt_w</p:attrName>
                                        </p:attrNameLst>
                                      </p:cBhvr>
                                      <p:tavLst>
                                        <p:tav tm="0" fmla="#ppt_w*sin(2.5*pi*$)">
                                          <p:val>
                                            <p:fltVal val="0"/>
                                          </p:val>
                                        </p:tav>
                                        <p:tav tm="100000">
                                          <p:val>
                                            <p:fltVal val="1"/>
                                          </p:val>
                                        </p:tav>
                                      </p:tavLst>
                                    </p:anim>
                                    <p:anim calcmode="lin" valueType="num">
                                      <p:cBhvr>
                                        <p:cTn id="21" dur="5000" fill="hold"/>
                                        <p:tgtEl>
                                          <p:spTgt spid="1464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8" grpId="0" build="p" autoUpdateAnimBg="0" advAuto="4000"/>
      <p:bldP spid="146439"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2"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55653"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990033"/>
                </a:solidFill>
                <a:latin typeface="Comic Sans MS" panose="030F0702030302020204" pitchFamily="66" charset="0"/>
              </a:rPr>
              <a:t>The </a:t>
            </a:r>
            <a:r>
              <a:rPr lang="en-US" altLang="ru-RU" b="1">
                <a:solidFill>
                  <a:srgbClr val="000066"/>
                </a:solidFill>
                <a:latin typeface="Comic Sans MS" panose="030F0702030302020204" pitchFamily="66" charset="0"/>
              </a:rPr>
              <a:t>basic process steps are:</a:t>
            </a:r>
            <a:endParaRPr lang="en-US" altLang="ru-RU" b="1">
              <a:latin typeface="Comic Sans MS" panose="030F0702030302020204" pitchFamily="66" charset="0"/>
            </a:endParaRPr>
          </a:p>
        </p:txBody>
      </p:sp>
      <p:sp>
        <p:nvSpPr>
          <p:cNvPr id="155654"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55677" name="Rectangle 29"/>
          <p:cNvSpPr>
            <a:spLocks noChangeArrowheads="1"/>
          </p:cNvSpPr>
          <p:nvPr/>
        </p:nvSpPr>
        <p:spPr bwMode="auto">
          <a:xfrm>
            <a:off x="2590800" y="1676400"/>
            <a:ext cx="4572000" cy="533400"/>
          </a:xfrm>
          <a:prstGeom prst="rect">
            <a:avLst/>
          </a:prstGeom>
          <a:solidFill>
            <a:schemeClr va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Establish the context</a:t>
            </a:r>
          </a:p>
        </p:txBody>
      </p:sp>
      <p:sp>
        <p:nvSpPr>
          <p:cNvPr id="155678" name="Rectangle 30"/>
          <p:cNvSpPr>
            <a:spLocks noChangeArrowheads="1"/>
          </p:cNvSpPr>
          <p:nvPr/>
        </p:nvSpPr>
        <p:spPr bwMode="auto">
          <a:xfrm>
            <a:off x="1905000" y="2514600"/>
            <a:ext cx="4572000" cy="533400"/>
          </a:xfrm>
          <a:prstGeom prst="rect">
            <a:avLst/>
          </a:prstGeom>
          <a:solidFill>
            <a:srgbClr val="B2B2B2"/>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Identify the risks</a:t>
            </a:r>
          </a:p>
        </p:txBody>
      </p:sp>
      <p:sp>
        <p:nvSpPr>
          <p:cNvPr id="155679" name="Rectangle 31"/>
          <p:cNvSpPr>
            <a:spLocks noChangeArrowheads="1"/>
          </p:cNvSpPr>
          <p:nvPr/>
        </p:nvSpPr>
        <p:spPr bwMode="auto">
          <a:xfrm>
            <a:off x="2590800" y="3352800"/>
            <a:ext cx="4572000" cy="533400"/>
          </a:xfrm>
          <a:prstGeom prst="rect">
            <a:avLst/>
          </a:prstGeom>
          <a:solidFill>
            <a:srgbClr val="CCFF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Analyse the risks</a:t>
            </a:r>
          </a:p>
        </p:txBody>
      </p:sp>
      <p:sp>
        <p:nvSpPr>
          <p:cNvPr id="155680" name="Rectangle 32"/>
          <p:cNvSpPr>
            <a:spLocks noChangeArrowheads="1"/>
          </p:cNvSpPr>
          <p:nvPr/>
        </p:nvSpPr>
        <p:spPr bwMode="auto">
          <a:xfrm>
            <a:off x="1905000" y="4191000"/>
            <a:ext cx="4572000" cy="533400"/>
          </a:xfrm>
          <a:prstGeom prst="rect">
            <a:avLst/>
          </a:prstGeom>
          <a:solidFill>
            <a:srgbClr val="CCFFFF"/>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Evaluate the risks</a:t>
            </a:r>
          </a:p>
        </p:txBody>
      </p:sp>
      <p:sp>
        <p:nvSpPr>
          <p:cNvPr id="155681" name="Rectangle 33"/>
          <p:cNvSpPr>
            <a:spLocks noChangeArrowheads="1"/>
          </p:cNvSpPr>
          <p:nvPr/>
        </p:nvSpPr>
        <p:spPr bwMode="auto">
          <a:xfrm>
            <a:off x="2590800" y="5029200"/>
            <a:ext cx="4572000" cy="533400"/>
          </a:xfrm>
          <a:prstGeom prst="rect">
            <a:avLst/>
          </a:prstGeom>
          <a:solidFill>
            <a:srgbClr val="FFFF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Treat the risks</a:t>
            </a:r>
          </a:p>
        </p:txBody>
      </p:sp>
    </p:spTree>
    <p:extLst>
      <p:ext uri="{BB962C8B-B14F-4D97-AF65-F5344CB8AC3E}">
        <p14:creationId xmlns:p14="http://schemas.microsoft.com/office/powerpoint/2010/main" val="2845275552"/>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1000"/>
                                  </p:stCondLst>
                                  <p:childTnLst>
                                    <p:set>
                                      <p:cBhvr>
                                        <p:cTn id="6" dur="1" fill="hold">
                                          <p:stCondLst>
                                            <p:cond delay="0"/>
                                          </p:stCondLst>
                                        </p:cTn>
                                        <p:tgtEl>
                                          <p:spTgt spid="155653">
                                            <p:txEl>
                                              <p:pRg st="0" end="0"/>
                                            </p:txEl>
                                          </p:spTgt>
                                        </p:tgtEl>
                                        <p:attrNameLst>
                                          <p:attrName>style.visibility</p:attrName>
                                        </p:attrNameLst>
                                      </p:cBhvr>
                                      <p:to>
                                        <p:strVal val="visible"/>
                                      </p:to>
                                    </p:set>
                                    <p:animEffect transition="in" filter="blinds(horizontal)">
                                      <p:cBhvr>
                                        <p:cTn id="7" dur="500"/>
                                        <p:tgtEl>
                                          <p:spTgt spid="155653">
                                            <p:txEl>
                                              <p:pRg st="0" end="0"/>
                                            </p:txEl>
                                          </p:spTgt>
                                        </p:tgtEl>
                                      </p:cBhvr>
                                    </p:animEffect>
                                  </p:childTnLst>
                                </p:cTn>
                              </p:par>
                            </p:childTnLst>
                          </p:cTn>
                        </p:par>
                        <p:par>
                          <p:cTn id="8" fill="hold" nodeType="afterGroup">
                            <p:stCondLst>
                              <p:cond delay="1500"/>
                            </p:stCondLst>
                            <p:childTnLst>
                              <p:par>
                                <p:cTn id="9" presetID="14" presetClass="entr" presetSubtype="10" fill="hold" grpId="0" nodeType="afterEffect">
                                  <p:stCondLst>
                                    <p:cond delay="3000"/>
                                  </p:stCondLst>
                                  <p:childTnLst>
                                    <p:set>
                                      <p:cBhvr>
                                        <p:cTn id="10" dur="1" fill="hold">
                                          <p:stCondLst>
                                            <p:cond delay="0"/>
                                          </p:stCondLst>
                                        </p:cTn>
                                        <p:tgtEl>
                                          <p:spTgt spid="155677"/>
                                        </p:tgtEl>
                                        <p:attrNameLst>
                                          <p:attrName>style.visibility</p:attrName>
                                        </p:attrNameLst>
                                      </p:cBhvr>
                                      <p:to>
                                        <p:strVal val="visible"/>
                                      </p:to>
                                    </p:set>
                                    <p:animEffect transition="in" filter="randombar(horizontal)">
                                      <p:cBhvr>
                                        <p:cTn id="11" dur="500"/>
                                        <p:tgtEl>
                                          <p:spTgt spid="155677"/>
                                        </p:tgtEl>
                                      </p:cBhvr>
                                    </p:animEffect>
                                  </p:childTnLst>
                                </p:cTn>
                              </p:par>
                            </p:childTnLst>
                          </p:cTn>
                        </p:par>
                        <p:par>
                          <p:cTn id="12" fill="hold" nodeType="afterGroup">
                            <p:stCondLst>
                              <p:cond delay="5000"/>
                            </p:stCondLst>
                            <p:childTnLst>
                              <p:par>
                                <p:cTn id="13" presetID="14" presetClass="entr" presetSubtype="10" fill="hold" grpId="0" nodeType="afterEffect">
                                  <p:stCondLst>
                                    <p:cond delay="3000"/>
                                  </p:stCondLst>
                                  <p:childTnLst>
                                    <p:set>
                                      <p:cBhvr>
                                        <p:cTn id="14" dur="1" fill="hold">
                                          <p:stCondLst>
                                            <p:cond delay="0"/>
                                          </p:stCondLst>
                                        </p:cTn>
                                        <p:tgtEl>
                                          <p:spTgt spid="155678"/>
                                        </p:tgtEl>
                                        <p:attrNameLst>
                                          <p:attrName>style.visibility</p:attrName>
                                        </p:attrNameLst>
                                      </p:cBhvr>
                                      <p:to>
                                        <p:strVal val="visible"/>
                                      </p:to>
                                    </p:set>
                                    <p:animEffect transition="in" filter="randombar(horizontal)">
                                      <p:cBhvr>
                                        <p:cTn id="15" dur="500"/>
                                        <p:tgtEl>
                                          <p:spTgt spid="155678"/>
                                        </p:tgtEl>
                                      </p:cBhvr>
                                    </p:animEffect>
                                  </p:childTnLst>
                                </p:cTn>
                              </p:par>
                            </p:childTnLst>
                          </p:cTn>
                        </p:par>
                        <p:par>
                          <p:cTn id="16" fill="hold" nodeType="afterGroup">
                            <p:stCondLst>
                              <p:cond delay="8500"/>
                            </p:stCondLst>
                            <p:childTnLst>
                              <p:par>
                                <p:cTn id="17" presetID="14" presetClass="entr" presetSubtype="10" fill="hold" grpId="0" nodeType="afterEffect">
                                  <p:stCondLst>
                                    <p:cond delay="3000"/>
                                  </p:stCondLst>
                                  <p:childTnLst>
                                    <p:set>
                                      <p:cBhvr>
                                        <p:cTn id="18" dur="1" fill="hold">
                                          <p:stCondLst>
                                            <p:cond delay="0"/>
                                          </p:stCondLst>
                                        </p:cTn>
                                        <p:tgtEl>
                                          <p:spTgt spid="155679"/>
                                        </p:tgtEl>
                                        <p:attrNameLst>
                                          <p:attrName>style.visibility</p:attrName>
                                        </p:attrNameLst>
                                      </p:cBhvr>
                                      <p:to>
                                        <p:strVal val="visible"/>
                                      </p:to>
                                    </p:set>
                                    <p:animEffect transition="in" filter="randombar(horizontal)">
                                      <p:cBhvr>
                                        <p:cTn id="19" dur="500"/>
                                        <p:tgtEl>
                                          <p:spTgt spid="155679"/>
                                        </p:tgtEl>
                                      </p:cBhvr>
                                    </p:animEffect>
                                  </p:childTnLst>
                                </p:cTn>
                              </p:par>
                            </p:childTnLst>
                          </p:cTn>
                        </p:par>
                        <p:par>
                          <p:cTn id="20" fill="hold" nodeType="afterGroup">
                            <p:stCondLst>
                              <p:cond delay="12000"/>
                            </p:stCondLst>
                            <p:childTnLst>
                              <p:par>
                                <p:cTn id="21" presetID="14" presetClass="entr" presetSubtype="10" fill="hold" grpId="0" nodeType="afterEffect">
                                  <p:stCondLst>
                                    <p:cond delay="3000"/>
                                  </p:stCondLst>
                                  <p:childTnLst>
                                    <p:set>
                                      <p:cBhvr>
                                        <p:cTn id="22" dur="1" fill="hold">
                                          <p:stCondLst>
                                            <p:cond delay="0"/>
                                          </p:stCondLst>
                                        </p:cTn>
                                        <p:tgtEl>
                                          <p:spTgt spid="155680"/>
                                        </p:tgtEl>
                                        <p:attrNameLst>
                                          <p:attrName>style.visibility</p:attrName>
                                        </p:attrNameLst>
                                      </p:cBhvr>
                                      <p:to>
                                        <p:strVal val="visible"/>
                                      </p:to>
                                    </p:set>
                                    <p:animEffect transition="in" filter="randombar(horizontal)">
                                      <p:cBhvr>
                                        <p:cTn id="23" dur="500"/>
                                        <p:tgtEl>
                                          <p:spTgt spid="155680"/>
                                        </p:tgtEl>
                                      </p:cBhvr>
                                    </p:animEffect>
                                  </p:childTnLst>
                                </p:cTn>
                              </p:par>
                            </p:childTnLst>
                          </p:cTn>
                        </p:par>
                        <p:par>
                          <p:cTn id="24" fill="hold" nodeType="afterGroup">
                            <p:stCondLst>
                              <p:cond delay="15500"/>
                            </p:stCondLst>
                            <p:childTnLst>
                              <p:par>
                                <p:cTn id="25" presetID="14" presetClass="entr" presetSubtype="10" fill="hold" grpId="0" nodeType="afterEffect">
                                  <p:stCondLst>
                                    <p:cond delay="3000"/>
                                  </p:stCondLst>
                                  <p:childTnLst>
                                    <p:set>
                                      <p:cBhvr>
                                        <p:cTn id="26" dur="1" fill="hold">
                                          <p:stCondLst>
                                            <p:cond delay="0"/>
                                          </p:stCondLst>
                                        </p:cTn>
                                        <p:tgtEl>
                                          <p:spTgt spid="155681"/>
                                        </p:tgtEl>
                                        <p:attrNameLst>
                                          <p:attrName>style.visibility</p:attrName>
                                        </p:attrNameLst>
                                      </p:cBhvr>
                                      <p:to>
                                        <p:strVal val="visible"/>
                                      </p:to>
                                    </p:set>
                                    <p:animEffect transition="in" filter="randombar(horizontal)">
                                      <p:cBhvr>
                                        <p:cTn id="27" dur="500"/>
                                        <p:tgtEl>
                                          <p:spTgt spid="155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3" grpId="0" build="p" autoUpdateAnimBg="0" advAuto="1000"/>
      <p:bldP spid="155677" grpId="0" animBg="1" autoUpdateAnimBg="0"/>
      <p:bldP spid="155678" grpId="0" animBg="1" autoUpdateAnimBg="0"/>
      <p:bldP spid="155679" grpId="0" animBg="1" autoUpdateAnimBg="0"/>
      <p:bldP spid="155680" grpId="0" animBg="1" autoUpdateAnimBg="0"/>
      <p:bldP spid="155681"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700"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57701" name="Rectangle 5"/>
          <p:cNvSpPr>
            <a:spLocks noGrp="1" noChangeArrowheads="1"/>
          </p:cNvSpPr>
          <p:nvPr>
            <p:ph type="body" idx="1"/>
          </p:nvPr>
        </p:nvSpPr>
        <p:spPr>
          <a:xfrm>
            <a:off x="914400" y="1143000"/>
            <a:ext cx="6934200" cy="1600200"/>
          </a:xfrm>
        </p:spPr>
        <p:txBody>
          <a:bodyPr/>
          <a:lstStyle/>
          <a:p>
            <a:pPr marL="114300" indent="-114300">
              <a:spcBef>
                <a:spcPct val="10000"/>
              </a:spcBef>
              <a:buFontTx/>
              <a:buNone/>
            </a:pPr>
            <a:r>
              <a:rPr lang="en-US" altLang="ru-RU" sz="2800" b="1">
                <a:solidFill>
                  <a:srgbClr val="990033"/>
                </a:solidFill>
                <a:latin typeface="Comic Sans MS" panose="030F0702030302020204" pitchFamily="66" charset="0"/>
              </a:rPr>
              <a:t>‘</a:t>
            </a:r>
            <a:r>
              <a:rPr lang="en-US" altLang="ru-RU" sz="2600" b="1">
                <a:solidFill>
                  <a:srgbClr val="990033"/>
                </a:solidFill>
                <a:latin typeface="Comic Sans MS" panose="030F0702030302020204" pitchFamily="66" charset="0"/>
              </a:rPr>
              <a:t>Risk’ is dynamic and subject to constant change, so the process includes </a:t>
            </a:r>
            <a:r>
              <a:rPr lang="en-US" altLang="ru-RU" sz="2600" b="1" u="sng">
                <a:solidFill>
                  <a:srgbClr val="990033"/>
                </a:solidFill>
                <a:latin typeface="Comic Sans MS" panose="030F0702030302020204" pitchFamily="66" charset="0"/>
              </a:rPr>
              <a:t>continuing</a:t>
            </a:r>
            <a:r>
              <a:rPr lang="en-US" altLang="ru-RU" sz="2600" b="1">
                <a:solidFill>
                  <a:srgbClr val="990033"/>
                </a:solidFill>
                <a:latin typeface="Comic Sans MS" panose="030F0702030302020204" pitchFamily="66" charset="0"/>
              </a:rPr>
              <a:t>:</a:t>
            </a:r>
            <a:endParaRPr lang="en-US" altLang="ru-RU" sz="2600" b="1">
              <a:latin typeface="Comic Sans MS" panose="030F0702030302020204" pitchFamily="66" charset="0"/>
            </a:endParaRPr>
          </a:p>
        </p:txBody>
      </p:sp>
      <p:sp>
        <p:nvSpPr>
          <p:cNvPr id="157702"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57708" name="Rectangle 12"/>
          <p:cNvSpPr>
            <a:spLocks noChangeArrowheads="1"/>
          </p:cNvSpPr>
          <p:nvPr/>
        </p:nvSpPr>
        <p:spPr bwMode="auto">
          <a:xfrm>
            <a:off x="1828800" y="4724400"/>
            <a:ext cx="5486400" cy="685800"/>
          </a:xfrm>
          <a:prstGeom prst="rect">
            <a:avLst/>
          </a:prstGeom>
          <a:solidFill>
            <a:schemeClr val="fo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Communication &amp; consultation</a:t>
            </a:r>
          </a:p>
        </p:txBody>
      </p:sp>
      <p:sp>
        <p:nvSpPr>
          <p:cNvPr id="157709" name="Rectangle 13"/>
          <p:cNvSpPr>
            <a:spLocks noChangeArrowheads="1"/>
          </p:cNvSpPr>
          <p:nvPr/>
        </p:nvSpPr>
        <p:spPr bwMode="auto">
          <a:xfrm>
            <a:off x="1752600" y="3048000"/>
            <a:ext cx="5486400" cy="685800"/>
          </a:xfrm>
          <a:prstGeom prst="rect">
            <a:avLst/>
          </a:prstGeom>
          <a:solidFill>
            <a:srgbClr val="FFCC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Monitoring and review</a:t>
            </a:r>
          </a:p>
        </p:txBody>
      </p:sp>
      <p:sp>
        <p:nvSpPr>
          <p:cNvPr id="157710" name="Text Box 14"/>
          <p:cNvSpPr txBox="1">
            <a:spLocks noChangeArrowheads="1"/>
          </p:cNvSpPr>
          <p:nvPr/>
        </p:nvSpPr>
        <p:spPr bwMode="auto">
          <a:xfrm>
            <a:off x="4191000" y="3962400"/>
            <a:ext cx="1143000" cy="488950"/>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571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sz="2600">
                <a:solidFill>
                  <a:srgbClr val="990033"/>
                </a:solidFill>
                <a:latin typeface="Comic Sans MS" panose="030F0702030302020204" pitchFamily="66" charset="0"/>
              </a:rPr>
              <a:t>and</a:t>
            </a:r>
          </a:p>
        </p:txBody>
      </p:sp>
    </p:spTree>
    <p:extLst>
      <p:ext uri="{BB962C8B-B14F-4D97-AF65-F5344CB8AC3E}">
        <p14:creationId xmlns:p14="http://schemas.microsoft.com/office/powerpoint/2010/main" val="3350681076"/>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2000"/>
                                  </p:stCondLst>
                                  <p:childTnLst>
                                    <p:set>
                                      <p:cBhvr>
                                        <p:cTn id="6" dur="1" fill="hold">
                                          <p:stCondLst>
                                            <p:cond delay="0"/>
                                          </p:stCondLst>
                                        </p:cTn>
                                        <p:tgtEl>
                                          <p:spTgt spid="157701">
                                            <p:txEl>
                                              <p:pRg st="0" end="0"/>
                                            </p:txEl>
                                          </p:spTgt>
                                        </p:tgtEl>
                                        <p:attrNameLst>
                                          <p:attrName>style.visibility</p:attrName>
                                        </p:attrNameLst>
                                      </p:cBhvr>
                                      <p:to>
                                        <p:strVal val="visible"/>
                                      </p:to>
                                    </p:set>
                                    <p:animEffect transition="in" filter="blinds(horizontal)">
                                      <p:cBhvr>
                                        <p:cTn id="7" dur="500"/>
                                        <p:tgtEl>
                                          <p:spTgt spid="157701">
                                            <p:txEl>
                                              <p:pRg st="0" end="0"/>
                                            </p:txEl>
                                          </p:spTgt>
                                        </p:tgtEl>
                                      </p:cBhvr>
                                    </p:animEffect>
                                  </p:childTnLst>
                                </p:cTn>
                              </p:par>
                            </p:childTnLst>
                          </p:cTn>
                        </p:par>
                        <p:par>
                          <p:cTn id="8" fill="hold" nodeType="afterGroup">
                            <p:stCondLst>
                              <p:cond delay="2500"/>
                            </p:stCondLst>
                            <p:childTnLst>
                              <p:par>
                                <p:cTn id="9" presetID="14" presetClass="entr" presetSubtype="10" fill="hold" grpId="0" nodeType="afterEffect">
                                  <p:stCondLst>
                                    <p:cond delay="4000"/>
                                  </p:stCondLst>
                                  <p:childTnLst>
                                    <p:set>
                                      <p:cBhvr>
                                        <p:cTn id="10" dur="1" fill="hold">
                                          <p:stCondLst>
                                            <p:cond delay="0"/>
                                          </p:stCondLst>
                                        </p:cTn>
                                        <p:tgtEl>
                                          <p:spTgt spid="157709"/>
                                        </p:tgtEl>
                                        <p:attrNameLst>
                                          <p:attrName>style.visibility</p:attrName>
                                        </p:attrNameLst>
                                      </p:cBhvr>
                                      <p:to>
                                        <p:strVal val="visible"/>
                                      </p:to>
                                    </p:set>
                                    <p:animEffect transition="in" filter="randombar(horizontal)">
                                      <p:cBhvr>
                                        <p:cTn id="11" dur="500"/>
                                        <p:tgtEl>
                                          <p:spTgt spid="157709"/>
                                        </p:tgtEl>
                                      </p:cBhvr>
                                    </p:animEffect>
                                  </p:childTnLst>
                                </p:cTn>
                              </p:par>
                            </p:childTnLst>
                          </p:cTn>
                        </p:par>
                        <p:par>
                          <p:cTn id="12" fill="hold" nodeType="afterGroup">
                            <p:stCondLst>
                              <p:cond delay="7000"/>
                            </p:stCondLst>
                            <p:childTnLst>
                              <p:par>
                                <p:cTn id="13" presetID="1" presetClass="entr" presetSubtype="0" fill="hold" grpId="0" nodeType="afterEffect">
                                  <p:stCondLst>
                                    <p:cond delay="4000"/>
                                  </p:stCondLst>
                                  <p:childTnLst>
                                    <p:set>
                                      <p:cBhvr>
                                        <p:cTn id="14" dur="1" fill="hold">
                                          <p:stCondLst>
                                            <p:cond delay="499"/>
                                          </p:stCondLst>
                                        </p:cTn>
                                        <p:tgtEl>
                                          <p:spTgt spid="157710"/>
                                        </p:tgtEl>
                                        <p:attrNameLst>
                                          <p:attrName>style.visibility</p:attrName>
                                        </p:attrNameLst>
                                      </p:cBhvr>
                                      <p:to>
                                        <p:strVal val="visible"/>
                                      </p:to>
                                    </p:set>
                                  </p:childTnLst>
                                </p:cTn>
                              </p:par>
                            </p:childTnLst>
                          </p:cTn>
                        </p:par>
                        <p:par>
                          <p:cTn id="15" fill="hold" nodeType="afterGroup">
                            <p:stCondLst>
                              <p:cond delay="11500"/>
                            </p:stCondLst>
                            <p:childTnLst>
                              <p:par>
                                <p:cTn id="16" presetID="14" presetClass="entr" presetSubtype="10" fill="hold" grpId="0" nodeType="afterEffect">
                                  <p:stCondLst>
                                    <p:cond delay="4000"/>
                                  </p:stCondLst>
                                  <p:childTnLst>
                                    <p:set>
                                      <p:cBhvr>
                                        <p:cTn id="17" dur="1" fill="hold">
                                          <p:stCondLst>
                                            <p:cond delay="0"/>
                                          </p:stCondLst>
                                        </p:cTn>
                                        <p:tgtEl>
                                          <p:spTgt spid="157708"/>
                                        </p:tgtEl>
                                        <p:attrNameLst>
                                          <p:attrName>style.visibility</p:attrName>
                                        </p:attrNameLst>
                                      </p:cBhvr>
                                      <p:to>
                                        <p:strVal val="visible"/>
                                      </p:to>
                                    </p:set>
                                    <p:animEffect transition="in" filter="randombar(horizontal)">
                                      <p:cBhvr>
                                        <p:cTn id="18" dur="500"/>
                                        <p:tgtEl>
                                          <p:spTgt spid="157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1" grpId="0" build="p" autoUpdateAnimBg="0" advAuto="2000"/>
      <p:bldP spid="157708" grpId="0" animBg="1" autoUpdateAnimBg="0"/>
      <p:bldP spid="157709" grpId="0" animBg="1" autoUpdateAnimBg="0"/>
      <p:bldP spid="15771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6"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61797"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000066"/>
                </a:solidFill>
                <a:latin typeface="Comic Sans MS" panose="030F0702030302020204" pitchFamily="66" charset="0"/>
              </a:rPr>
              <a:t>The Risk Management process:</a:t>
            </a:r>
            <a:endParaRPr lang="en-US" altLang="ru-RU" b="1">
              <a:latin typeface="Comic Sans MS" panose="030F0702030302020204" pitchFamily="66" charset="0"/>
            </a:endParaRPr>
          </a:p>
        </p:txBody>
      </p:sp>
      <p:sp>
        <p:nvSpPr>
          <p:cNvPr id="161798"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grpSp>
        <p:nvGrpSpPr>
          <p:cNvPr id="161808" name="Group 16"/>
          <p:cNvGrpSpPr>
            <a:grpSpLocks/>
          </p:cNvGrpSpPr>
          <p:nvPr/>
        </p:nvGrpSpPr>
        <p:grpSpPr bwMode="auto">
          <a:xfrm>
            <a:off x="990600" y="1371600"/>
            <a:ext cx="1219200" cy="1066800"/>
            <a:chOff x="1244" y="278"/>
            <a:chExt cx="2112" cy="1936"/>
          </a:xfrm>
        </p:grpSpPr>
        <p:sp>
          <p:nvSpPr>
            <p:cNvPr id="161809" name="Freeform 17"/>
            <p:cNvSpPr>
              <a:spLocks/>
            </p:cNvSpPr>
            <p:nvPr/>
          </p:nvSpPr>
          <p:spPr bwMode="auto">
            <a:xfrm>
              <a:off x="1434" y="278"/>
              <a:ext cx="764" cy="713"/>
            </a:xfrm>
            <a:custGeom>
              <a:avLst/>
              <a:gdLst>
                <a:gd name="T0" fmla="*/ 0 w 1016"/>
                <a:gd name="T1" fmla="*/ 717 h 904"/>
                <a:gd name="T2" fmla="*/ 10 w 1016"/>
                <a:gd name="T3" fmla="*/ 698 h 904"/>
                <a:gd name="T4" fmla="*/ 20 w 1016"/>
                <a:gd name="T5" fmla="*/ 683 h 904"/>
                <a:gd name="T6" fmla="*/ 29 w 1016"/>
                <a:gd name="T7" fmla="*/ 667 h 904"/>
                <a:gd name="T8" fmla="*/ 38 w 1016"/>
                <a:gd name="T9" fmla="*/ 652 h 904"/>
                <a:gd name="T10" fmla="*/ 48 w 1016"/>
                <a:gd name="T11" fmla="*/ 635 h 904"/>
                <a:gd name="T12" fmla="*/ 60 w 1016"/>
                <a:gd name="T13" fmla="*/ 619 h 904"/>
                <a:gd name="T14" fmla="*/ 70 w 1016"/>
                <a:gd name="T15" fmla="*/ 604 h 904"/>
                <a:gd name="T16" fmla="*/ 81 w 1016"/>
                <a:gd name="T17" fmla="*/ 588 h 904"/>
                <a:gd name="T18" fmla="*/ 95 w 1016"/>
                <a:gd name="T19" fmla="*/ 569 h 904"/>
                <a:gd name="T20" fmla="*/ 111 w 1016"/>
                <a:gd name="T21" fmla="*/ 549 h 904"/>
                <a:gd name="T22" fmla="*/ 123 w 1016"/>
                <a:gd name="T23" fmla="*/ 534 h 904"/>
                <a:gd name="T24" fmla="*/ 137 w 1016"/>
                <a:gd name="T25" fmla="*/ 519 h 904"/>
                <a:gd name="T26" fmla="*/ 151 w 1016"/>
                <a:gd name="T27" fmla="*/ 502 h 904"/>
                <a:gd name="T28" fmla="*/ 167 w 1016"/>
                <a:gd name="T29" fmla="*/ 483 h 904"/>
                <a:gd name="T30" fmla="*/ 183 w 1016"/>
                <a:gd name="T31" fmla="*/ 467 h 904"/>
                <a:gd name="T32" fmla="*/ 199 w 1016"/>
                <a:gd name="T33" fmla="*/ 449 h 904"/>
                <a:gd name="T34" fmla="*/ 215 w 1016"/>
                <a:gd name="T35" fmla="*/ 435 h 904"/>
                <a:gd name="T36" fmla="*/ 235 w 1016"/>
                <a:gd name="T37" fmla="*/ 415 h 904"/>
                <a:gd name="T38" fmla="*/ 252 w 1016"/>
                <a:gd name="T39" fmla="*/ 399 h 904"/>
                <a:gd name="T40" fmla="*/ 269 w 1016"/>
                <a:gd name="T41" fmla="*/ 385 h 904"/>
                <a:gd name="T42" fmla="*/ 288 w 1016"/>
                <a:gd name="T43" fmla="*/ 369 h 904"/>
                <a:gd name="T44" fmla="*/ 302 w 1016"/>
                <a:gd name="T45" fmla="*/ 357 h 904"/>
                <a:gd name="T46" fmla="*/ 321 w 1016"/>
                <a:gd name="T47" fmla="*/ 343 h 904"/>
                <a:gd name="T48" fmla="*/ 339 w 1016"/>
                <a:gd name="T49" fmla="*/ 329 h 904"/>
                <a:gd name="T50" fmla="*/ 361 w 1016"/>
                <a:gd name="T51" fmla="*/ 314 h 904"/>
                <a:gd name="T52" fmla="*/ 379 w 1016"/>
                <a:gd name="T53" fmla="*/ 302 h 904"/>
                <a:gd name="T54" fmla="*/ 400 w 1016"/>
                <a:gd name="T55" fmla="*/ 286 h 904"/>
                <a:gd name="T56" fmla="*/ 425 w 1016"/>
                <a:gd name="T57" fmla="*/ 271 h 904"/>
                <a:gd name="T58" fmla="*/ 449 w 1016"/>
                <a:gd name="T59" fmla="*/ 256 h 904"/>
                <a:gd name="T60" fmla="*/ 473 w 1016"/>
                <a:gd name="T61" fmla="*/ 241 h 904"/>
                <a:gd name="T62" fmla="*/ 498 w 1016"/>
                <a:gd name="T63" fmla="*/ 227 h 904"/>
                <a:gd name="T64" fmla="*/ 524 w 1016"/>
                <a:gd name="T65" fmla="*/ 214 h 904"/>
                <a:gd name="T66" fmla="*/ 552 w 1016"/>
                <a:gd name="T67" fmla="*/ 200 h 904"/>
                <a:gd name="T68" fmla="*/ 575 w 1016"/>
                <a:gd name="T69" fmla="*/ 191 h 904"/>
                <a:gd name="T70" fmla="*/ 597 w 1016"/>
                <a:gd name="T71" fmla="*/ 179 h 904"/>
                <a:gd name="T72" fmla="*/ 623 w 1016"/>
                <a:gd name="T73" fmla="*/ 170 h 904"/>
                <a:gd name="T74" fmla="*/ 641 w 1016"/>
                <a:gd name="T75" fmla="*/ 163 h 904"/>
                <a:gd name="T76" fmla="*/ 563 w 1016"/>
                <a:gd name="T77" fmla="*/ 0 h 904"/>
                <a:gd name="T78" fmla="*/ 1016 w 1016"/>
                <a:gd name="T79" fmla="*/ 232 h 904"/>
                <a:gd name="T80" fmla="*/ 897 w 1016"/>
                <a:gd name="T81" fmla="*/ 711 h 904"/>
                <a:gd name="T82" fmla="*/ 824 w 1016"/>
                <a:gd name="T83" fmla="*/ 569 h 904"/>
                <a:gd name="T84" fmla="*/ 794 w 1016"/>
                <a:gd name="T85" fmla="*/ 582 h 904"/>
                <a:gd name="T86" fmla="*/ 765 w 1016"/>
                <a:gd name="T87" fmla="*/ 596 h 904"/>
                <a:gd name="T88" fmla="*/ 734 w 1016"/>
                <a:gd name="T89" fmla="*/ 613 h 904"/>
                <a:gd name="T90" fmla="*/ 700 w 1016"/>
                <a:gd name="T91" fmla="*/ 633 h 904"/>
                <a:gd name="T92" fmla="*/ 674 w 1016"/>
                <a:gd name="T93" fmla="*/ 650 h 904"/>
                <a:gd name="T94" fmla="*/ 648 w 1016"/>
                <a:gd name="T95" fmla="*/ 670 h 904"/>
                <a:gd name="T96" fmla="*/ 622 w 1016"/>
                <a:gd name="T97" fmla="*/ 689 h 904"/>
                <a:gd name="T98" fmla="*/ 600 w 1016"/>
                <a:gd name="T99" fmla="*/ 709 h 904"/>
                <a:gd name="T100" fmla="*/ 579 w 1016"/>
                <a:gd name="T101" fmla="*/ 729 h 904"/>
                <a:gd name="T102" fmla="*/ 555 w 1016"/>
                <a:gd name="T103" fmla="*/ 752 h 904"/>
                <a:gd name="T104" fmla="*/ 536 w 1016"/>
                <a:gd name="T105" fmla="*/ 774 h 904"/>
                <a:gd name="T106" fmla="*/ 516 w 1016"/>
                <a:gd name="T107" fmla="*/ 796 h 904"/>
                <a:gd name="T108" fmla="*/ 499 w 1016"/>
                <a:gd name="T109" fmla="*/ 816 h 904"/>
                <a:gd name="T110" fmla="*/ 481 w 1016"/>
                <a:gd name="T111" fmla="*/ 842 h 904"/>
                <a:gd name="T112" fmla="*/ 464 w 1016"/>
                <a:gd name="T113" fmla="*/ 867 h 904"/>
                <a:gd name="T114" fmla="*/ 455 w 1016"/>
                <a:gd name="T115" fmla="*/ 885 h 904"/>
                <a:gd name="T116" fmla="*/ 443 w 1016"/>
                <a:gd name="T117" fmla="*/ 904 h 904"/>
                <a:gd name="T118" fmla="*/ 0 w 1016"/>
                <a:gd name="T119" fmla="*/ 717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904">
                  <a:moveTo>
                    <a:pt x="0" y="717"/>
                  </a:moveTo>
                  <a:lnTo>
                    <a:pt x="10" y="698"/>
                  </a:lnTo>
                  <a:lnTo>
                    <a:pt x="20" y="683"/>
                  </a:lnTo>
                  <a:lnTo>
                    <a:pt x="29" y="667"/>
                  </a:lnTo>
                  <a:lnTo>
                    <a:pt x="38" y="652"/>
                  </a:lnTo>
                  <a:lnTo>
                    <a:pt x="48" y="635"/>
                  </a:lnTo>
                  <a:lnTo>
                    <a:pt x="60" y="619"/>
                  </a:lnTo>
                  <a:lnTo>
                    <a:pt x="70" y="604"/>
                  </a:lnTo>
                  <a:lnTo>
                    <a:pt x="81" y="588"/>
                  </a:lnTo>
                  <a:lnTo>
                    <a:pt x="95" y="569"/>
                  </a:lnTo>
                  <a:lnTo>
                    <a:pt x="111" y="549"/>
                  </a:lnTo>
                  <a:lnTo>
                    <a:pt x="123" y="534"/>
                  </a:lnTo>
                  <a:lnTo>
                    <a:pt x="137" y="519"/>
                  </a:lnTo>
                  <a:lnTo>
                    <a:pt x="151" y="502"/>
                  </a:lnTo>
                  <a:lnTo>
                    <a:pt x="167" y="483"/>
                  </a:lnTo>
                  <a:lnTo>
                    <a:pt x="183" y="467"/>
                  </a:lnTo>
                  <a:lnTo>
                    <a:pt x="199" y="449"/>
                  </a:lnTo>
                  <a:lnTo>
                    <a:pt x="215" y="435"/>
                  </a:lnTo>
                  <a:lnTo>
                    <a:pt x="235" y="415"/>
                  </a:lnTo>
                  <a:lnTo>
                    <a:pt x="252" y="399"/>
                  </a:lnTo>
                  <a:lnTo>
                    <a:pt x="269" y="385"/>
                  </a:lnTo>
                  <a:lnTo>
                    <a:pt x="288" y="369"/>
                  </a:lnTo>
                  <a:lnTo>
                    <a:pt x="302" y="357"/>
                  </a:lnTo>
                  <a:lnTo>
                    <a:pt x="321" y="343"/>
                  </a:lnTo>
                  <a:lnTo>
                    <a:pt x="339" y="329"/>
                  </a:lnTo>
                  <a:lnTo>
                    <a:pt x="361" y="314"/>
                  </a:lnTo>
                  <a:lnTo>
                    <a:pt x="379" y="302"/>
                  </a:lnTo>
                  <a:lnTo>
                    <a:pt x="400" y="286"/>
                  </a:lnTo>
                  <a:lnTo>
                    <a:pt x="425" y="271"/>
                  </a:lnTo>
                  <a:lnTo>
                    <a:pt x="449" y="256"/>
                  </a:lnTo>
                  <a:lnTo>
                    <a:pt x="473" y="241"/>
                  </a:lnTo>
                  <a:lnTo>
                    <a:pt x="498" y="227"/>
                  </a:lnTo>
                  <a:lnTo>
                    <a:pt x="524" y="214"/>
                  </a:lnTo>
                  <a:lnTo>
                    <a:pt x="552" y="200"/>
                  </a:lnTo>
                  <a:lnTo>
                    <a:pt x="575" y="191"/>
                  </a:lnTo>
                  <a:lnTo>
                    <a:pt x="597" y="179"/>
                  </a:lnTo>
                  <a:lnTo>
                    <a:pt x="623" y="170"/>
                  </a:lnTo>
                  <a:lnTo>
                    <a:pt x="641" y="163"/>
                  </a:lnTo>
                  <a:lnTo>
                    <a:pt x="563" y="0"/>
                  </a:lnTo>
                  <a:lnTo>
                    <a:pt x="1016" y="232"/>
                  </a:lnTo>
                  <a:lnTo>
                    <a:pt x="897" y="711"/>
                  </a:lnTo>
                  <a:lnTo>
                    <a:pt x="824" y="569"/>
                  </a:lnTo>
                  <a:lnTo>
                    <a:pt x="794" y="582"/>
                  </a:lnTo>
                  <a:lnTo>
                    <a:pt x="765" y="596"/>
                  </a:lnTo>
                  <a:lnTo>
                    <a:pt x="734" y="613"/>
                  </a:lnTo>
                  <a:lnTo>
                    <a:pt x="700" y="633"/>
                  </a:lnTo>
                  <a:lnTo>
                    <a:pt x="674" y="650"/>
                  </a:lnTo>
                  <a:lnTo>
                    <a:pt x="648" y="670"/>
                  </a:lnTo>
                  <a:lnTo>
                    <a:pt x="622" y="689"/>
                  </a:lnTo>
                  <a:lnTo>
                    <a:pt x="600" y="709"/>
                  </a:lnTo>
                  <a:lnTo>
                    <a:pt x="579" y="729"/>
                  </a:lnTo>
                  <a:lnTo>
                    <a:pt x="555" y="752"/>
                  </a:lnTo>
                  <a:lnTo>
                    <a:pt x="536" y="774"/>
                  </a:lnTo>
                  <a:lnTo>
                    <a:pt x="516" y="796"/>
                  </a:lnTo>
                  <a:lnTo>
                    <a:pt x="499" y="816"/>
                  </a:lnTo>
                  <a:lnTo>
                    <a:pt x="481" y="842"/>
                  </a:lnTo>
                  <a:lnTo>
                    <a:pt x="464" y="867"/>
                  </a:lnTo>
                  <a:lnTo>
                    <a:pt x="455" y="885"/>
                  </a:lnTo>
                  <a:lnTo>
                    <a:pt x="443" y="904"/>
                  </a:lnTo>
                  <a:lnTo>
                    <a:pt x="0" y="717"/>
                  </a:lnTo>
                  <a:close/>
                </a:path>
              </a:pathLst>
            </a:custGeom>
            <a:solidFill>
              <a:schemeClr val="folHlink"/>
            </a:solidFill>
            <a:ln w="15875">
              <a:solidFill>
                <a:srgbClr val="000000"/>
              </a:solidFill>
              <a:prstDash val="solid"/>
              <a:round/>
              <a:headEnd/>
              <a:tailEnd/>
            </a:ln>
          </p:spPr>
          <p:txBody>
            <a:bodyPr/>
            <a:lstStyle/>
            <a:p>
              <a:endParaRPr lang="ru-RU"/>
            </a:p>
          </p:txBody>
        </p:sp>
        <p:sp>
          <p:nvSpPr>
            <p:cNvPr id="161810" name="Freeform 18"/>
            <p:cNvSpPr>
              <a:spLocks/>
            </p:cNvSpPr>
            <p:nvPr/>
          </p:nvSpPr>
          <p:spPr bwMode="auto">
            <a:xfrm>
              <a:off x="1244" y="781"/>
              <a:ext cx="674" cy="794"/>
            </a:xfrm>
            <a:custGeom>
              <a:avLst/>
              <a:gdLst>
                <a:gd name="T0" fmla="*/ 895 w 895"/>
                <a:gd name="T1" fmla="*/ 416 h 1006"/>
                <a:gd name="T2" fmla="*/ 667 w 895"/>
                <a:gd name="T3" fmla="*/ 332 h 1006"/>
                <a:gd name="T4" fmla="*/ 657 w 895"/>
                <a:gd name="T5" fmla="*/ 352 h 1006"/>
                <a:gd name="T6" fmla="*/ 652 w 895"/>
                <a:gd name="T7" fmla="*/ 371 h 1006"/>
                <a:gd name="T8" fmla="*/ 646 w 895"/>
                <a:gd name="T9" fmla="*/ 390 h 1006"/>
                <a:gd name="T10" fmla="*/ 641 w 895"/>
                <a:gd name="T11" fmla="*/ 411 h 1006"/>
                <a:gd name="T12" fmla="*/ 634 w 895"/>
                <a:gd name="T13" fmla="*/ 438 h 1006"/>
                <a:gd name="T14" fmla="*/ 630 w 895"/>
                <a:gd name="T15" fmla="*/ 460 h 1006"/>
                <a:gd name="T16" fmla="*/ 626 w 895"/>
                <a:gd name="T17" fmla="*/ 485 h 1006"/>
                <a:gd name="T18" fmla="*/ 624 w 895"/>
                <a:gd name="T19" fmla="*/ 511 h 1006"/>
                <a:gd name="T20" fmla="*/ 621 w 895"/>
                <a:gd name="T21" fmla="*/ 539 h 1006"/>
                <a:gd name="T22" fmla="*/ 621 w 895"/>
                <a:gd name="T23" fmla="*/ 589 h 1006"/>
                <a:gd name="T24" fmla="*/ 622 w 895"/>
                <a:gd name="T25" fmla="*/ 615 h 1006"/>
                <a:gd name="T26" fmla="*/ 624 w 895"/>
                <a:gd name="T27" fmla="*/ 639 h 1006"/>
                <a:gd name="T28" fmla="*/ 628 w 895"/>
                <a:gd name="T29" fmla="*/ 664 h 1006"/>
                <a:gd name="T30" fmla="*/ 633 w 895"/>
                <a:gd name="T31" fmla="*/ 688 h 1006"/>
                <a:gd name="T32" fmla="*/ 638 w 895"/>
                <a:gd name="T33" fmla="*/ 711 h 1006"/>
                <a:gd name="T34" fmla="*/ 644 w 895"/>
                <a:gd name="T35" fmla="*/ 739 h 1006"/>
                <a:gd name="T36" fmla="*/ 654 w 895"/>
                <a:gd name="T37" fmla="*/ 765 h 1006"/>
                <a:gd name="T38" fmla="*/ 227 w 895"/>
                <a:gd name="T39" fmla="*/ 1006 h 1006"/>
                <a:gd name="T40" fmla="*/ 217 w 895"/>
                <a:gd name="T41" fmla="*/ 981 h 1006"/>
                <a:gd name="T42" fmla="*/ 208 w 895"/>
                <a:gd name="T43" fmla="*/ 960 h 1006"/>
                <a:gd name="T44" fmla="*/ 200 w 895"/>
                <a:gd name="T45" fmla="*/ 940 h 1006"/>
                <a:gd name="T46" fmla="*/ 192 w 895"/>
                <a:gd name="T47" fmla="*/ 918 h 1006"/>
                <a:gd name="T48" fmla="*/ 185 w 895"/>
                <a:gd name="T49" fmla="*/ 900 h 1006"/>
                <a:gd name="T50" fmla="*/ 178 w 895"/>
                <a:gd name="T51" fmla="*/ 879 h 1006"/>
                <a:gd name="T52" fmla="*/ 172 w 895"/>
                <a:gd name="T53" fmla="*/ 859 h 1006"/>
                <a:gd name="T54" fmla="*/ 167 w 895"/>
                <a:gd name="T55" fmla="*/ 840 h 1006"/>
                <a:gd name="T56" fmla="*/ 162 w 895"/>
                <a:gd name="T57" fmla="*/ 821 h 1006"/>
                <a:gd name="T58" fmla="*/ 156 w 895"/>
                <a:gd name="T59" fmla="*/ 797 h 1006"/>
                <a:gd name="T60" fmla="*/ 152 w 895"/>
                <a:gd name="T61" fmla="*/ 773 h 1006"/>
                <a:gd name="T62" fmla="*/ 146 w 895"/>
                <a:gd name="T63" fmla="*/ 750 h 1006"/>
                <a:gd name="T64" fmla="*/ 141 w 895"/>
                <a:gd name="T65" fmla="*/ 728 h 1006"/>
                <a:gd name="T66" fmla="*/ 139 w 895"/>
                <a:gd name="T67" fmla="*/ 702 h 1006"/>
                <a:gd name="T68" fmla="*/ 136 w 895"/>
                <a:gd name="T69" fmla="*/ 678 h 1006"/>
                <a:gd name="T70" fmla="*/ 133 w 895"/>
                <a:gd name="T71" fmla="*/ 650 h 1006"/>
                <a:gd name="T72" fmla="*/ 131 w 895"/>
                <a:gd name="T73" fmla="*/ 623 h 1006"/>
                <a:gd name="T74" fmla="*/ 131 w 895"/>
                <a:gd name="T75" fmla="*/ 596 h 1006"/>
                <a:gd name="T76" fmla="*/ 131 w 895"/>
                <a:gd name="T77" fmla="*/ 568 h 1006"/>
                <a:gd name="T78" fmla="*/ 131 w 895"/>
                <a:gd name="T79" fmla="*/ 533 h 1006"/>
                <a:gd name="T80" fmla="*/ 132 w 895"/>
                <a:gd name="T81" fmla="*/ 502 h 1006"/>
                <a:gd name="T82" fmla="*/ 133 w 895"/>
                <a:gd name="T83" fmla="*/ 481 h 1006"/>
                <a:gd name="T84" fmla="*/ 136 w 895"/>
                <a:gd name="T85" fmla="*/ 455 h 1006"/>
                <a:gd name="T86" fmla="*/ 139 w 895"/>
                <a:gd name="T87" fmla="*/ 431 h 1006"/>
                <a:gd name="T88" fmla="*/ 142 w 895"/>
                <a:gd name="T89" fmla="*/ 402 h 1006"/>
                <a:gd name="T90" fmla="*/ 148 w 895"/>
                <a:gd name="T91" fmla="*/ 376 h 1006"/>
                <a:gd name="T92" fmla="*/ 153 w 895"/>
                <a:gd name="T93" fmla="*/ 353 h 1006"/>
                <a:gd name="T94" fmla="*/ 159 w 895"/>
                <a:gd name="T95" fmla="*/ 323 h 1006"/>
                <a:gd name="T96" fmla="*/ 166 w 895"/>
                <a:gd name="T97" fmla="*/ 300 h 1006"/>
                <a:gd name="T98" fmla="*/ 172 w 895"/>
                <a:gd name="T99" fmla="*/ 272 h 1006"/>
                <a:gd name="T100" fmla="*/ 180 w 895"/>
                <a:gd name="T101" fmla="*/ 248 h 1006"/>
                <a:gd name="T102" fmla="*/ 189 w 895"/>
                <a:gd name="T103" fmla="*/ 223 h 1006"/>
                <a:gd name="T104" fmla="*/ 199 w 895"/>
                <a:gd name="T105" fmla="*/ 197 h 1006"/>
                <a:gd name="T106" fmla="*/ 212 w 895"/>
                <a:gd name="T107" fmla="*/ 166 h 1006"/>
                <a:gd name="T108" fmla="*/ 0 w 895"/>
                <a:gd name="T109" fmla="*/ 87 h 1006"/>
                <a:gd name="T110" fmla="*/ 557 w 895"/>
                <a:gd name="T111" fmla="*/ 0 h 1006"/>
                <a:gd name="T112" fmla="*/ 895 w 895"/>
                <a:gd name="T113" fmla="*/ 41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5" h="1006">
                  <a:moveTo>
                    <a:pt x="895" y="416"/>
                  </a:moveTo>
                  <a:lnTo>
                    <a:pt x="667" y="332"/>
                  </a:lnTo>
                  <a:lnTo>
                    <a:pt x="657" y="352"/>
                  </a:lnTo>
                  <a:lnTo>
                    <a:pt x="652" y="371"/>
                  </a:lnTo>
                  <a:lnTo>
                    <a:pt x="646" y="390"/>
                  </a:lnTo>
                  <a:lnTo>
                    <a:pt x="641" y="411"/>
                  </a:lnTo>
                  <a:lnTo>
                    <a:pt x="634" y="438"/>
                  </a:lnTo>
                  <a:lnTo>
                    <a:pt x="630" y="460"/>
                  </a:lnTo>
                  <a:lnTo>
                    <a:pt x="626" y="485"/>
                  </a:lnTo>
                  <a:lnTo>
                    <a:pt x="624" y="511"/>
                  </a:lnTo>
                  <a:lnTo>
                    <a:pt x="621" y="539"/>
                  </a:lnTo>
                  <a:lnTo>
                    <a:pt x="621" y="589"/>
                  </a:lnTo>
                  <a:lnTo>
                    <a:pt x="622" y="615"/>
                  </a:lnTo>
                  <a:lnTo>
                    <a:pt x="624" y="639"/>
                  </a:lnTo>
                  <a:lnTo>
                    <a:pt x="628" y="664"/>
                  </a:lnTo>
                  <a:lnTo>
                    <a:pt x="633" y="688"/>
                  </a:lnTo>
                  <a:lnTo>
                    <a:pt x="638" y="711"/>
                  </a:lnTo>
                  <a:lnTo>
                    <a:pt x="644" y="739"/>
                  </a:lnTo>
                  <a:lnTo>
                    <a:pt x="654" y="765"/>
                  </a:lnTo>
                  <a:lnTo>
                    <a:pt x="227" y="1006"/>
                  </a:lnTo>
                  <a:lnTo>
                    <a:pt x="217" y="981"/>
                  </a:lnTo>
                  <a:lnTo>
                    <a:pt x="208" y="960"/>
                  </a:lnTo>
                  <a:lnTo>
                    <a:pt x="200" y="940"/>
                  </a:lnTo>
                  <a:lnTo>
                    <a:pt x="192" y="918"/>
                  </a:lnTo>
                  <a:lnTo>
                    <a:pt x="185" y="900"/>
                  </a:lnTo>
                  <a:lnTo>
                    <a:pt x="178" y="879"/>
                  </a:lnTo>
                  <a:lnTo>
                    <a:pt x="172" y="859"/>
                  </a:lnTo>
                  <a:lnTo>
                    <a:pt x="167" y="840"/>
                  </a:lnTo>
                  <a:lnTo>
                    <a:pt x="162" y="821"/>
                  </a:lnTo>
                  <a:lnTo>
                    <a:pt x="156" y="797"/>
                  </a:lnTo>
                  <a:lnTo>
                    <a:pt x="152" y="773"/>
                  </a:lnTo>
                  <a:lnTo>
                    <a:pt x="146" y="750"/>
                  </a:lnTo>
                  <a:lnTo>
                    <a:pt x="141" y="728"/>
                  </a:lnTo>
                  <a:lnTo>
                    <a:pt x="139" y="702"/>
                  </a:lnTo>
                  <a:lnTo>
                    <a:pt x="136" y="678"/>
                  </a:lnTo>
                  <a:lnTo>
                    <a:pt x="133" y="650"/>
                  </a:lnTo>
                  <a:lnTo>
                    <a:pt x="131" y="623"/>
                  </a:lnTo>
                  <a:lnTo>
                    <a:pt x="131" y="596"/>
                  </a:lnTo>
                  <a:lnTo>
                    <a:pt x="131" y="568"/>
                  </a:lnTo>
                  <a:lnTo>
                    <a:pt x="131" y="533"/>
                  </a:lnTo>
                  <a:lnTo>
                    <a:pt x="132" y="502"/>
                  </a:lnTo>
                  <a:lnTo>
                    <a:pt x="133" y="481"/>
                  </a:lnTo>
                  <a:lnTo>
                    <a:pt x="136" y="455"/>
                  </a:lnTo>
                  <a:lnTo>
                    <a:pt x="139" y="431"/>
                  </a:lnTo>
                  <a:lnTo>
                    <a:pt x="142" y="402"/>
                  </a:lnTo>
                  <a:lnTo>
                    <a:pt x="148" y="376"/>
                  </a:lnTo>
                  <a:lnTo>
                    <a:pt x="153" y="353"/>
                  </a:lnTo>
                  <a:lnTo>
                    <a:pt x="159" y="323"/>
                  </a:lnTo>
                  <a:lnTo>
                    <a:pt x="166" y="300"/>
                  </a:lnTo>
                  <a:lnTo>
                    <a:pt x="172" y="272"/>
                  </a:lnTo>
                  <a:lnTo>
                    <a:pt x="180" y="248"/>
                  </a:lnTo>
                  <a:lnTo>
                    <a:pt x="189" y="223"/>
                  </a:lnTo>
                  <a:lnTo>
                    <a:pt x="199" y="197"/>
                  </a:lnTo>
                  <a:lnTo>
                    <a:pt x="212" y="166"/>
                  </a:lnTo>
                  <a:lnTo>
                    <a:pt x="0" y="87"/>
                  </a:lnTo>
                  <a:lnTo>
                    <a:pt x="557" y="0"/>
                  </a:lnTo>
                  <a:lnTo>
                    <a:pt x="895" y="416"/>
                  </a:lnTo>
                  <a:close/>
                </a:path>
              </a:pathLst>
            </a:custGeom>
            <a:solidFill>
              <a:srgbClr val="FFCC99"/>
            </a:solidFill>
            <a:ln w="15875">
              <a:solidFill>
                <a:srgbClr val="000000"/>
              </a:solidFill>
              <a:prstDash val="solid"/>
              <a:round/>
              <a:headEnd/>
              <a:tailEnd/>
            </a:ln>
          </p:spPr>
          <p:txBody>
            <a:bodyPr/>
            <a:lstStyle/>
            <a:p>
              <a:endParaRPr lang="ru-RU"/>
            </a:p>
          </p:txBody>
        </p:sp>
        <p:sp>
          <p:nvSpPr>
            <p:cNvPr id="161811" name="Freeform 19"/>
            <p:cNvSpPr>
              <a:spLocks/>
            </p:cNvSpPr>
            <p:nvPr/>
          </p:nvSpPr>
          <p:spPr bwMode="auto">
            <a:xfrm>
              <a:off x="1275" y="1354"/>
              <a:ext cx="764" cy="681"/>
            </a:xfrm>
            <a:custGeom>
              <a:avLst/>
              <a:gdLst>
                <a:gd name="T0" fmla="*/ 807 w 1015"/>
                <a:gd name="T1" fmla="*/ 862 h 862"/>
                <a:gd name="T2" fmla="*/ 786 w 1015"/>
                <a:gd name="T3" fmla="*/ 853 h 862"/>
                <a:gd name="T4" fmla="*/ 769 w 1015"/>
                <a:gd name="T5" fmla="*/ 845 h 862"/>
                <a:gd name="T6" fmla="*/ 751 w 1015"/>
                <a:gd name="T7" fmla="*/ 837 h 862"/>
                <a:gd name="T8" fmla="*/ 734 w 1015"/>
                <a:gd name="T9" fmla="*/ 829 h 862"/>
                <a:gd name="T10" fmla="*/ 716 w 1015"/>
                <a:gd name="T11" fmla="*/ 819 h 862"/>
                <a:gd name="T12" fmla="*/ 697 w 1015"/>
                <a:gd name="T13" fmla="*/ 810 h 862"/>
                <a:gd name="T14" fmla="*/ 680 w 1015"/>
                <a:gd name="T15" fmla="*/ 799 h 862"/>
                <a:gd name="T16" fmla="*/ 662 w 1015"/>
                <a:gd name="T17" fmla="*/ 790 h 862"/>
                <a:gd name="T18" fmla="*/ 641 w 1015"/>
                <a:gd name="T19" fmla="*/ 777 h 862"/>
                <a:gd name="T20" fmla="*/ 619 w 1015"/>
                <a:gd name="T21" fmla="*/ 765 h 862"/>
                <a:gd name="T22" fmla="*/ 602 w 1015"/>
                <a:gd name="T23" fmla="*/ 753 h 862"/>
                <a:gd name="T24" fmla="*/ 585 w 1015"/>
                <a:gd name="T25" fmla="*/ 740 h 862"/>
                <a:gd name="T26" fmla="*/ 566 w 1015"/>
                <a:gd name="T27" fmla="*/ 727 h 862"/>
                <a:gd name="T28" fmla="*/ 545 w 1015"/>
                <a:gd name="T29" fmla="*/ 713 h 862"/>
                <a:gd name="T30" fmla="*/ 527 w 1015"/>
                <a:gd name="T31" fmla="*/ 699 h 862"/>
                <a:gd name="T32" fmla="*/ 507 w 1015"/>
                <a:gd name="T33" fmla="*/ 684 h 862"/>
                <a:gd name="T34" fmla="*/ 491 w 1015"/>
                <a:gd name="T35" fmla="*/ 672 h 862"/>
                <a:gd name="T36" fmla="*/ 469 w 1015"/>
                <a:gd name="T37" fmla="*/ 653 h 862"/>
                <a:gd name="T38" fmla="*/ 451 w 1015"/>
                <a:gd name="T39" fmla="*/ 638 h 862"/>
                <a:gd name="T40" fmla="*/ 435 w 1015"/>
                <a:gd name="T41" fmla="*/ 623 h 862"/>
                <a:gd name="T42" fmla="*/ 417 w 1015"/>
                <a:gd name="T43" fmla="*/ 605 h 862"/>
                <a:gd name="T44" fmla="*/ 404 w 1015"/>
                <a:gd name="T45" fmla="*/ 592 h 862"/>
                <a:gd name="T46" fmla="*/ 388 w 1015"/>
                <a:gd name="T47" fmla="*/ 576 h 862"/>
                <a:gd name="T48" fmla="*/ 373 w 1015"/>
                <a:gd name="T49" fmla="*/ 560 h 862"/>
                <a:gd name="T50" fmla="*/ 356 w 1015"/>
                <a:gd name="T51" fmla="*/ 540 h 862"/>
                <a:gd name="T52" fmla="*/ 340 w 1015"/>
                <a:gd name="T53" fmla="*/ 524 h 862"/>
                <a:gd name="T54" fmla="*/ 324 w 1015"/>
                <a:gd name="T55" fmla="*/ 505 h 862"/>
                <a:gd name="T56" fmla="*/ 306 w 1015"/>
                <a:gd name="T57" fmla="*/ 483 h 862"/>
                <a:gd name="T58" fmla="*/ 291 w 1015"/>
                <a:gd name="T59" fmla="*/ 462 h 862"/>
                <a:gd name="T60" fmla="*/ 274 w 1015"/>
                <a:gd name="T61" fmla="*/ 440 h 862"/>
                <a:gd name="T62" fmla="*/ 258 w 1015"/>
                <a:gd name="T63" fmla="*/ 418 h 862"/>
                <a:gd name="T64" fmla="*/ 244 w 1015"/>
                <a:gd name="T65" fmla="*/ 395 h 862"/>
                <a:gd name="T66" fmla="*/ 228 w 1015"/>
                <a:gd name="T67" fmla="*/ 370 h 862"/>
                <a:gd name="T68" fmla="*/ 218 w 1015"/>
                <a:gd name="T69" fmla="*/ 349 h 862"/>
                <a:gd name="T70" fmla="*/ 204 w 1015"/>
                <a:gd name="T71" fmla="*/ 330 h 862"/>
                <a:gd name="T72" fmla="*/ 194 w 1015"/>
                <a:gd name="T73" fmla="*/ 307 h 862"/>
                <a:gd name="T74" fmla="*/ 0 w 1015"/>
                <a:gd name="T75" fmla="*/ 389 h 862"/>
                <a:gd name="T76" fmla="*/ 319 w 1015"/>
                <a:gd name="T77" fmla="*/ 0 h 862"/>
                <a:gd name="T78" fmla="*/ 859 w 1015"/>
                <a:gd name="T79" fmla="*/ 42 h 862"/>
                <a:gd name="T80" fmla="*/ 641 w 1015"/>
                <a:gd name="T81" fmla="*/ 130 h 862"/>
                <a:gd name="T82" fmla="*/ 656 w 1015"/>
                <a:gd name="T83" fmla="*/ 154 h 862"/>
                <a:gd name="T84" fmla="*/ 671 w 1015"/>
                <a:gd name="T85" fmla="*/ 180 h 862"/>
                <a:gd name="T86" fmla="*/ 691 w 1015"/>
                <a:gd name="T87" fmla="*/ 207 h 862"/>
                <a:gd name="T88" fmla="*/ 713 w 1015"/>
                <a:gd name="T89" fmla="*/ 238 h 862"/>
                <a:gd name="T90" fmla="*/ 733 w 1015"/>
                <a:gd name="T91" fmla="*/ 261 h 862"/>
                <a:gd name="T92" fmla="*/ 755 w 1015"/>
                <a:gd name="T93" fmla="*/ 284 h 862"/>
                <a:gd name="T94" fmla="*/ 776 w 1015"/>
                <a:gd name="T95" fmla="*/ 307 h 862"/>
                <a:gd name="T96" fmla="*/ 798 w 1015"/>
                <a:gd name="T97" fmla="*/ 327 h 862"/>
                <a:gd name="T98" fmla="*/ 821 w 1015"/>
                <a:gd name="T99" fmla="*/ 346 h 862"/>
                <a:gd name="T100" fmla="*/ 846 w 1015"/>
                <a:gd name="T101" fmla="*/ 367 h 862"/>
                <a:gd name="T102" fmla="*/ 871 w 1015"/>
                <a:gd name="T103" fmla="*/ 384 h 862"/>
                <a:gd name="T104" fmla="*/ 894 w 1015"/>
                <a:gd name="T105" fmla="*/ 402 h 862"/>
                <a:gd name="T106" fmla="*/ 918 w 1015"/>
                <a:gd name="T107" fmla="*/ 417 h 862"/>
                <a:gd name="T108" fmla="*/ 946 w 1015"/>
                <a:gd name="T109" fmla="*/ 433 h 862"/>
                <a:gd name="T110" fmla="*/ 975 w 1015"/>
                <a:gd name="T111" fmla="*/ 448 h 862"/>
                <a:gd name="T112" fmla="*/ 996 w 1015"/>
                <a:gd name="T113" fmla="*/ 456 h 862"/>
                <a:gd name="T114" fmla="*/ 1015 w 1015"/>
                <a:gd name="T115" fmla="*/ 467 h 862"/>
                <a:gd name="T116" fmla="*/ 807 w 1015"/>
                <a:gd name="T117"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5" h="862">
                  <a:moveTo>
                    <a:pt x="807" y="862"/>
                  </a:moveTo>
                  <a:lnTo>
                    <a:pt x="786" y="853"/>
                  </a:lnTo>
                  <a:lnTo>
                    <a:pt x="769" y="845"/>
                  </a:lnTo>
                  <a:lnTo>
                    <a:pt x="751" y="837"/>
                  </a:lnTo>
                  <a:lnTo>
                    <a:pt x="734" y="829"/>
                  </a:lnTo>
                  <a:lnTo>
                    <a:pt x="716" y="819"/>
                  </a:lnTo>
                  <a:lnTo>
                    <a:pt x="697" y="810"/>
                  </a:lnTo>
                  <a:lnTo>
                    <a:pt x="680" y="799"/>
                  </a:lnTo>
                  <a:lnTo>
                    <a:pt x="662" y="790"/>
                  </a:lnTo>
                  <a:lnTo>
                    <a:pt x="641" y="777"/>
                  </a:lnTo>
                  <a:lnTo>
                    <a:pt x="619" y="765"/>
                  </a:lnTo>
                  <a:lnTo>
                    <a:pt x="602" y="753"/>
                  </a:lnTo>
                  <a:lnTo>
                    <a:pt x="585" y="740"/>
                  </a:lnTo>
                  <a:lnTo>
                    <a:pt x="566" y="727"/>
                  </a:lnTo>
                  <a:lnTo>
                    <a:pt x="545" y="713"/>
                  </a:lnTo>
                  <a:lnTo>
                    <a:pt x="527" y="699"/>
                  </a:lnTo>
                  <a:lnTo>
                    <a:pt x="507" y="684"/>
                  </a:lnTo>
                  <a:lnTo>
                    <a:pt x="491" y="672"/>
                  </a:lnTo>
                  <a:lnTo>
                    <a:pt x="469" y="653"/>
                  </a:lnTo>
                  <a:lnTo>
                    <a:pt x="451" y="638"/>
                  </a:lnTo>
                  <a:lnTo>
                    <a:pt x="435" y="623"/>
                  </a:lnTo>
                  <a:lnTo>
                    <a:pt x="417" y="605"/>
                  </a:lnTo>
                  <a:lnTo>
                    <a:pt x="404" y="592"/>
                  </a:lnTo>
                  <a:lnTo>
                    <a:pt x="388" y="576"/>
                  </a:lnTo>
                  <a:lnTo>
                    <a:pt x="373" y="560"/>
                  </a:lnTo>
                  <a:lnTo>
                    <a:pt x="356" y="540"/>
                  </a:lnTo>
                  <a:lnTo>
                    <a:pt x="340" y="524"/>
                  </a:lnTo>
                  <a:lnTo>
                    <a:pt x="324" y="505"/>
                  </a:lnTo>
                  <a:lnTo>
                    <a:pt x="306" y="483"/>
                  </a:lnTo>
                  <a:lnTo>
                    <a:pt x="291" y="462"/>
                  </a:lnTo>
                  <a:lnTo>
                    <a:pt x="274" y="440"/>
                  </a:lnTo>
                  <a:lnTo>
                    <a:pt x="258" y="418"/>
                  </a:lnTo>
                  <a:lnTo>
                    <a:pt x="244" y="395"/>
                  </a:lnTo>
                  <a:lnTo>
                    <a:pt x="228" y="370"/>
                  </a:lnTo>
                  <a:lnTo>
                    <a:pt x="218" y="349"/>
                  </a:lnTo>
                  <a:lnTo>
                    <a:pt x="204" y="330"/>
                  </a:lnTo>
                  <a:lnTo>
                    <a:pt x="194" y="307"/>
                  </a:lnTo>
                  <a:lnTo>
                    <a:pt x="0" y="389"/>
                  </a:lnTo>
                  <a:lnTo>
                    <a:pt x="319" y="0"/>
                  </a:lnTo>
                  <a:lnTo>
                    <a:pt x="859" y="42"/>
                  </a:lnTo>
                  <a:lnTo>
                    <a:pt x="641" y="130"/>
                  </a:lnTo>
                  <a:lnTo>
                    <a:pt x="656" y="154"/>
                  </a:lnTo>
                  <a:lnTo>
                    <a:pt x="671" y="180"/>
                  </a:lnTo>
                  <a:lnTo>
                    <a:pt x="691" y="207"/>
                  </a:lnTo>
                  <a:lnTo>
                    <a:pt x="713" y="238"/>
                  </a:lnTo>
                  <a:lnTo>
                    <a:pt x="733" y="261"/>
                  </a:lnTo>
                  <a:lnTo>
                    <a:pt x="755" y="284"/>
                  </a:lnTo>
                  <a:lnTo>
                    <a:pt x="776" y="307"/>
                  </a:lnTo>
                  <a:lnTo>
                    <a:pt x="798" y="327"/>
                  </a:lnTo>
                  <a:lnTo>
                    <a:pt x="821" y="346"/>
                  </a:lnTo>
                  <a:lnTo>
                    <a:pt x="846" y="367"/>
                  </a:lnTo>
                  <a:lnTo>
                    <a:pt x="871" y="384"/>
                  </a:lnTo>
                  <a:lnTo>
                    <a:pt x="894" y="402"/>
                  </a:lnTo>
                  <a:lnTo>
                    <a:pt x="918" y="417"/>
                  </a:lnTo>
                  <a:lnTo>
                    <a:pt x="946" y="433"/>
                  </a:lnTo>
                  <a:lnTo>
                    <a:pt x="975" y="448"/>
                  </a:lnTo>
                  <a:lnTo>
                    <a:pt x="996" y="456"/>
                  </a:lnTo>
                  <a:lnTo>
                    <a:pt x="1015" y="467"/>
                  </a:lnTo>
                  <a:lnTo>
                    <a:pt x="807" y="862"/>
                  </a:lnTo>
                  <a:close/>
                </a:path>
              </a:pathLst>
            </a:custGeom>
            <a:solidFill>
              <a:srgbClr val="FFFF99"/>
            </a:solidFill>
            <a:ln w="15875">
              <a:solidFill>
                <a:srgbClr val="000000"/>
              </a:solidFill>
              <a:prstDash val="solid"/>
              <a:round/>
              <a:headEnd/>
              <a:tailEnd/>
            </a:ln>
          </p:spPr>
          <p:txBody>
            <a:bodyPr/>
            <a:lstStyle/>
            <a:p>
              <a:endParaRPr lang="ru-RU"/>
            </a:p>
          </p:txBody>
        </p:sp>
        <p:sp>
          <p:nvSpPr>
            <p:cNvPr id="161812" name="Freeform 20"/>
            <p:cNvSpPr>
              <a:spLocks/>
            </p:cNvSpPr>
            <p:nvPr/>
          </p:nvSpPr>
          <p:spPr bwMode="auto">
            <a:xfrm>
              <a:off x="1851" y="1593"/>
              <a:ext cx="830" cy="621"/>
            </a:xfrm>
            <a:custGeom>
              <a:avLst/>
              <a:gdLst>
                <a:gd name="T0" fmla="*/ 442 w 1103"/>
                <a:gd name="T1" fmla="*/ 0 h 787"/>
                <a:gd name="T2" fmla="*/ 350 w 1103"/>
                <a:gd name="T3" fmla="*/ 203 h 787"/>
                <a:gd name="T4" fmla="*/ 372 w 1103"/>
                <a:gd name="T5" fmla="*/ 211 h 787"/>
                <a:gd name="T6" fmla="*/ 391 w 1103"/>
                <a:gd name="T7" fmla="*/ 216 h 787"/>
                <a:gd name="T8" fmla="*/ 413 w 1103"/>
                <a:gd name="T9" fmla="*/ 222 h 787"/>
                <a:gd name="T10" fmla="*/ 438 w 1103"/>
                <a:gd name="T11" fmla="*/ 228 h 787"/>
                <a:gd name="T12" fmla="*/ 467 w 1103"/>
                <a:gd name="T13" fmla="*/ 232 h 787"/>
                <a:gd name="T14" fmla="*/ 493 w 1103"/>
                <a:gd name="T15" fmla="*/ 236 h 787"/>
                <a:gd name="T16" fmla="*/ 519 w 1103"/>
                <a:gd name="T17" fmla="*/ 239 h 787"/>
                <a:gd name="T18" fmla="*/ 549 w 1103"/>
                <a:gd name="T19" fmla="*/ 243 h 787"/>
                <a:gd name="T20" fmla="*/ 580 w 1103"/>
                <a:gd name="T21" fmla="*/ 245 h 787"/>
                <a:gd name="T22" fmla="*/ 636 w 1103"/>
                <a:gd name="T23" fmla="*/ 245 h 787"/>
                <a:gd name="T24" fmla="*/ 666 w 1103"/>
                <a:gd name="T25" fmla="*/ 244 h 787"/>
                <a:gd name="T26" fmla="*/ 692 w 1103"/>
                <a:gd name="T27" fmla="*/ 242 h 787"/>
                <a:gd name="T28" fmla="*/ 720 w 1103"/>
                <a:gd name="T29" fmla="*/ 238 h 787"/>
                <a:gd name="T30" fmla="*/ 749 w 1103"/>
                <a:gd name="T31" fmla="*/ 233 h 787"/>
                <a:gd name="T32" fmla="*/ 773 w 1103"/>
                <a:gd name="T33" fmla="*/ 230 h 787"/>
                <a:gd name="T34" fmla="*/ 805 w 1103"/>
                <a:gd name="T35" fmla="*/ 223 h 787"/>
                <a:gd name="T36" fmla="*/ 835 w 1103"/>
                <a:gd name="T37" fmla="*/ 215 h 787"/>
                <a:gd name="T38" fmla="*/ 1103 w 1103"/>
                <a:gd name="T39" fmla="*/ 595 h 787"/>
                <a:gd name="T40" fmla="*/ 1077 w 1103"/>
                <a:gd name="T41" fmla="*/ 604 h 787"/>
                <a:gd name="T42" fmla="*/ 1052 w 1103"/>
                <a:gd name="T43" fmla="*/ 613 h 787"/>
                <a:gd name="T44" fmla="*/ 1030 w 1103"/>
                <a:gd name="T45" fmla="*/ 620 h 787"/>
                <a:gd name="T46" fmla="*/ 1007 w 1103"/>
                <a:gd name="T47" fmla="*/ 627 h 787"/>
                <a:gd name="T48" fmla="*/ 985 w 1103"/>
                <a:gd name="T49" fmla="*/ 632 h 787"/>
                <a:gd name="T50" fmla="*/ 961 w 1103"/>
                <a:gd name="T51" fmla="*/ 639 h 787"/>
                <a:gd name="T52" fmla="*/ 940 w 1103"/>
                <a:gd name="T53" fmla="*/ 644 h 787"/>
                <a:gd name="T54" fmla="*/ 918 w 1103"/>
                <a:gd name="T55" fmla="*/ 649 h 787"/>
                <a:gd name="T56" fmla="*/ 896 w 1103"/>
                <a:gd name="T57" fmla="*/ 653 h 787"/>
                <a:gd name="T58" fmla="*/ 871 w 1103"/>
                <a:gd name="T59" fmla="*/ 659 h 787"/>
                <a:gd name="T60" fmla="*/ 842 w 1103"/>
                <a:gd name="T61" fmla="*/ 663 h 787"/>
                <a:gd name="T62" fmla="*/ 818 w 1103"/>
                <a:gd name="T63" fmla="*/ 667 h 787"/>
                <a:gd name="T64" fmla="*/ 792 w 1103"/>
                <a:gd name="T65" fmla="*/ 672 h 787"/>
                <a:gd name="T66" fmla="*/ 764 w 1103"/>
                <a:gd name="T67" fmla="*/ 675 h 787"/>
                <a:gd name="T68" fmla="*/ 736 w 1103"/>
                <a:gd name="T69" fmla="*/ 678 h 787"/>
                <a:gd name="T70" fmla="*/ 704 w 1103"/>
                <a:gd name="T71" fmla="*/ 679 h 787"/>
                <a:gd name="T72" fmla="*/ 674 w 1103"/>
                <a:gd name="T73" fmla="*/ 681 h 787"/>
                <a:gd name="T74" fmla="*/ 646 w 1103"/>
                <a:gd name="T75" fmla="*/ 681 h 787"/>
                <a:gd name="T76" fmla="*/ 614 w 1103"/>
                <a:gd name="T77" fmla="*/ 681 h 787"/>
                <a:gd name="T78" fmla="*/ 575 w 1103"/>
                <a:gd name="T79" fmla="*/ 681 h 787"/>
                <a:gd name="T80" fmla="*/ 540 w 1103"/>
                <a:gd name="T81" fmla="*/ 680 h 787"/>
                <a:gd name="T82" fmla="*/ 515 w 1103"/>
                <a:gd name="T83" fmla="*/ 679 h 787"/>
                <a:gd name="T84" fmla="*/ 488 w 1103"/>
                <a:gd name="T85" fmla="*/ 678 h 787"/>
                <a:gd name="T86" fmla="*/ 459 w 1103"/>
                <a:gd name="T87" fmla="*/ 675 h 787"/>
                <a:gd name="T88" fmla="*/ 426 w 1103"/>
                <a:gd name="T89" fmla="*/ 671 h 787"/>
                <a:gd name="T90" fmla="*/ 399 w 1103"/>
                <a:gd name="T91" fmla="*/ 666 h 787"/>
                <a:gd name="T92" fmla="*/ 372 w 1103"/>
                <a:gd name="T93" fmla="*/ 663 h 787"/>
                <a:gd name="T94" fmla="*/ 338 w 1103"/>
                <a:gd name="T95" fmla="*/ 656 h 787"/>
                <a:gd name="T96" fmla="*/ 313 w 1103"/>
                <a:gd name="T97" fmla="*/ 650 h 787"/>
                <a:gd name="T98" fmla="*/ 282 w 1103"/>
                <a:gd name="T99" fmla="*/ 644 h 787"/>
                <a:gd name="T100" fmla="*/ 254 w 1103"/>
                <a:gd name="T101" fmla="*/ 637 h 787"/>
                <a:gd name="T102" fmla="*/ 227 w 1103"/>
                <a:gd name="T103" fmla="*/ 630 h 787"/>
                <a:gd name="T104" fmla="*/ 198 w 1103"/>
                <a:gd name="T105" fmla="*/ 621 h 787"/>
                <a:gd name="T106" fmla="*/ 163 w 1103"/>
                <a:gd name="T107" fmla="*/ 609 h 787"/>
                <a:gd name="T108" fmla="*/ 80 w 1103"/>
                <a:gd name="T109" fmla="*/ 787 h 787"/>
                <a:gd name="T110" fmla="*/ 0 w 1103"/>
                <a:gd name="T111" fmla="*/ 282 h 787"/>
                <a:gd name="T112" fmla="*/ 442 w 1103"/>
                <a:gd name="T11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 h="787">
                  <a:moveTo>
                    <a:pt x="442" y="0"/>
                  </a:moveTo>
                  <a:lnTo>
                    <a:pt x="350" y="203"/>
                  </a:lnTo>
                  <a:lnTo>
                    <a:pt x="372" y="211"/>
                  </a:lnTo>
                  <a:lnTo>
                    <a:pt x="391" y="216"/>
                  </a:lnTo>
                  <a:lnTo>
                    <a:pt x="413" y="222"/>
                  </a:lnTo>
                  <a:lnTo>
                    <a:pt x="438" y="228"/>
                  </a:lnTo>
                  <a:lnTo>
                    <a:pt x="467" y="232"/>
                  </a:lnTo>
                  <a:lnTo>
                    <a:pt x="493" y="236"/>
                  </a:lnTo>
                  <a:lnTo>
                    <a:pt x="519" y="239"/>
                  </a:lnTo>
                  <a:lnTo>
                    <a:pt x="549" y="243"/>
                  </a:lnTo>
                  <a:lnTo>
                    <a:pt x="580" y="245"/>
                  </a:lnTo>
                  <a:lnTo>
                    <a:pt x="636" y="245"/>
                  </a:lnTo>
                  <a:lnTo>
                    <a:pt x="666" y="244"/>
                  </a:lnTo>
                  <a:lnTo>
                    <a:pt x="692" y="242"/>
                  </a:lnTo>
                  <a:lnTo>
                    <a:pt x="720" y="238"/>
                  </a:lnTo>
                  <a:lnTo>
                    <a:pt x="749" y="233"/>
                  </a:lnTo>
                  <a:lnTo>
                    <a:pt x="773" y="230"/>
                  </a:lnTo>
                  <a:lnTo>
                    <a:pt x="805" y="223"/>
                  </a:lnTo>
                  <a:lnTo>
                    <a:pt x="835" y="215"/>
                  </a:lnTo>
                  <a:lnTo>
                    <a:pt x="1103" y="595"/>
                  </a:lnTo>
                  <a:lnTo>
                    <a:pt x="1077" y="604"/>
                  </a:lnTo>
                  <a:lnTo>
                    <a:pt x="1052" y="613"/>
                  </a:lnTo>
                  <a:lnTo>
                    <a:pt x="1030" y="620"/>
                  </a:lnTo>
                  <a:lnTo>
                    <a:pt x="1007" y="627"/>
                  </a:lnTo>
                  <a:lnTo>
                    <a:pt x="985" y="632"/>
                  </a:lnTo>
                  <a:lnTo>
                    <a:pt x="961" y="639"/>
                  </a:lnTo>
                  <a:lnTo>
                    <a:pt x="940" y="644"/>
                  </a:lnTo>
                  <a:lnTo>
                    <a:pt x="918" y="649"/>
                  </a:lnTo>
                  <a:lnTo>
                    <a:pt x="896" y="653"/>
                  </a:lnTo>
                  <a:lnTo>
                    <a:pt x="871" y="659"/>
                  </a:lnTo>
                  <a:lnTo>
                    <a:pt x="842" y="663"/>
                  </a:lnTo>
                  <a:lnTo>
                    <a:pt x="818" y="667"/>
                  </a:lnTo>
                  <a:lnTo>
                    <a:pt x="792" y="672"/>
                  </a:lnTo>
                  <a:lnTo>
                    <a:pt x="764" y="675"/>
                  </a:lnTo>
                  <a:lnTo>
                    <a:pt x="736" y="678"/>
                  </a:lnTo>
                  <a:lnTo>
                    <a:pt x="704" y="679"/>
                  </a:lnTo>
                  <a:lnTo>
                    <a:pt x="674" y="681"/>
                  </a:lnTo>
                  <a:lnTo>
                    <a:pt x="646" y="681"/>
                  </a:lnTo>
                  <a:lnTo>
                    <a:pt x="614" y="681"/>
                  </a:lnTo>
                  <a:lnTo>
                    <a:pt x="575" y="681"/>
                  </a:lnTo>
                  <a:lnTo>
                    <a:pt x="540" y="680"/>
                  </a:lnTo>
                  <a:lnTo>
                    <a:pt x="515" y="679"/>
                  </a:lnTo>
                  <a:lnTo>
                    <a:pt x="488" y="678"/>
                  </a:lnTo>
                  <a:lnTo>
                    <a:pt x="459" y="675"/>
                  </a:lnTo>
                  <a:lnTo>
                    <a:pt x="426" y="671"/>
                  </a:lnTo>
                  <a:lnTo>
                    <a:pt x="399" y="666"/>
                  </a:lnTo>
                  <a:lnTo>
                    <a:pt x="372" y="663"/>
                  </a:lnTo>
                  <a:lnTo>
                    <a:pt x="338" y="656"/>
                  </a:lnTo>
                  <a:lnTo>
                    <a:pt x="313" y="650"/>
                  </a:lnTo>
                  <a:lnTo>
                    <a:pt x="282" y="644"/>
                  </a:lnTo>
                  <a:lnTo>
                    <a:pt x="254" y="637"/>
                  </a:lnTo>
                  <a:lnTo>
                    <a:pt x="227" y="630"/>
                  </a:lnTo>
                  <a:lnTo>
                    <a:pt x="198" y="621"/>
                  </a:lnTo>
                  <a:lnTo>
                    <a:pt x="163" y="609"/>
                  </a:lnTo>
                  <a:lnTo>
                    <a:pt x="80" y="787"/>
                  </a:lnTo>
                  <a:lnTo>
                    <a:pt x="0" y="282"/>
                  </a:lnTo>
                  <a:lnTo>
                    <a:pt x="442" y="0"/>
                  </a:lnTo>
                  <a:close/>
                </a:path>
              </a:pathLst>
            </a:custGeom>
            <a:solidFill>
              <a:srgbClr val="CCFFFF"/>
            </a:solidFill>
            <a:ln w="15875">
              <a:solidFill>
                <a:srgbClr val="000000"/>
              </a:solidFill>
              <a:prstDash val="solid"/>
              <a:round/>
              <a:headEnd/>
              <a:tailEnd/>
            </a:ln>
          </p:spPr>
          <p:txBody>
            <a:bodyPr/>
            <a:lstStyle/>
            <a:p>
              <a:endParaRPr lang="ru-RU"/>
            </a:p>
          </p:txBody>
        </p:sp>
        <p:sp>
          <p:nvSpPr>
            <p:cNvPr id="161813" name="Freeform 21"/>
            <p:cNvSpPr>
              <a:spLocks/>
            </p:cNvSpPr>
            <p:nvPr/>
          </p:nvSpPr>
          <p:spPr bwMode="auto">
            <a:xfrm>
              <a:off x="2449" y="1471"/>
              <a:ext cx="722" cy="675"/>
            </a:xfrm>
            <a:custGeom>
              <a:avLst/>
              <a:gdLst>
                <a:gd name="T0" fmla="*/ 959 w 959"/>
                <a:gd name="T1" fmla="*/ 187 h 855"/>
                <a:gd name="T2" fmla="*/ 947 w 959"/>
                <a:gd name="T3" fmla="*/ 206 h 855"/>
                <a:gd name="T4" fmla="*/ 939 w 959"/>
                <a:gd name="T5" fmla="*/ 221 h 855"/>
                <a:gd name="T6" fmla="*/ 929 w 959"/>
                <a:gd name="T7" fmla="*/ 237 h 855"/>
                <a:gd name="T8" fmla="*/ 921 w 959"/>
                <a:gd name="T9" fmla="*/ 253 h 855"/>
                <a:gd name="T10" fmla="*/ 911 w 959"/>
                <a:gd name="T11" fmla="*/ 269 h 855"/>
                <a:gd name="T12" fmla="*/ 899 w 959"/>
                <a:gd name="T13" fmla="*/ 285 h 855"/>
                <a:gd name="T14" fmla="*/ 888 w 959"/>
                <a:gd name="T15" fmla="*/ 300 h 855"/>
                <a:gd name="T16" fmla="*/ 877 w 959"/>
                <a:gd name="T17" fmla="*/ 317 h 855"/>
                <a:gd name="T18" fmla="*/ 862 w 959"/>
                <a:gd name="T19" fmla="*/ 335 h 855"/>
                <a:gd name="T20" fmla="*/ 848 w 959"/>
                <a:gd name="T21" fmla="*/ 354 h 855"/>
                <a:gd name="T22" fmla="*/ 836 w 959"/>
                <a:gd name="T23" fmla="*/ 369 h 855"/>
                <a:gd name="T24" fmla="*/ 822 w 959"/>
                <a:gd name="T25" fmla="*/ 384 h 855"/>
                <a:gd name="T26" fmla="*/ 806 w 959"/>
                <a:gd name="T27" fmla="*/ 403 h 855"/>
                <a:gd name="T28" fmla="*/ 791 w 959"/>
                <a:gd name="T29" fmla="*/ 421 h 855"/>
                <a:gd name="T30" fmla="*/ 775 w 959"/>
                <a:gd name="T31" fmla="*/ 437 h 855"/>
                <a:gd name="T32" fmla="*/ 758 w 959"/>
                <a:gd name="T33" fmla="*/ 455 h 855"/>
                <a:gd name="T34" fmla="*/ 744 w 959"/>
                <a:gd name="T35" fmla="*/ 469 h 855"/>
                <a:gd name="T36" fmla="*/ 723 w 959"/>
                <a:gd name="T37" fmla="*/ 489 h 855"/>
                <a:gd name="T38" fmla="*/ 706 w 959"/>
                <a:gd name="T39" fmla="*/ 505 h 855"/>
                <a:gd name="T40" fmla="*/ 689 w 959"/>
                <a:gd name="T41" fmla="*/ 519 h 855"/>
                <a:gd name="T42" fmla="*/ 669 w 959"/>
                <a:gd name="T43" fmla="*/ 535 h 855"/>
                <a:gd name="T44" fmla="*/ 655 w 959"/>
                <a:gd name="T45" fmla="*/ 547 h 855"/>
                <a:gd name="T46" fmla="*/ 637 w 959"/>
                <a:gd name="T47" fmla="*/ 561 h 855"/>
                <a:gd name="T48" fmla="*/ 619 w 959"/>
                <a:gd name="T49" fmla="*/ 575 h 855"/>
                <a:gd name="T50" fmla="*/ 598 w 959"/>
                <a:gd name="T51" fmla="*/ 590 h 855"/>
                <a:gd name="T52" fmla="*/ 579 w 959"/>
                <a:gd name="T53" fmla="*/ 603 h 855"/>
                <a:gd name="T54" fmla="*/ 559 w 959"/>
                <a:gd name="T55" fmla="*/ 617 h 855"/>
                <a:gd name="T56" fmla="*/ 532 w 959"/>
                <a:gd name="T57" fmla="*/ 633 h 855"/>
                <a:gd name="T58" fmla="*/ 510 w 959"/>
                <a:gd name="T59" fmla="*/ 647 h 855"/>
                <a:gd name="T60" fmla="*/ 486 w 959"/>
                <a:gd name="T61" fmla="*/ 662 h 855"/>
                <a:gd name="T62" fmla="*/ 461 w 959"/>
                <a:gd name="T63" fmla="*/ 677 h 855"/>
                <a:gd name="T64" fmla="*/ 435 w 959"/>
                <a:gd name="T65" fmla="*/ 690 h 855"/>
                <a:gd name="T66" fmla="*/ 568 w 959"/>
                <a:gd name="T67" fmla="*/ 855 h 855"/>
                <a:gd name="T68" fmla="*/ 41 w 959"/>
                <a:gd name="T69" fmla="*/ 643 h 855"/>
                <a:gd name="T70" fmla="*/ 0 w 959"/>
                <a:gd name="T71" fmla="*/ 226 h 855"/>
                <a:gd name="T72" fmla="*/ 111 w 959"/>
                <a:gd name="T73" fmla="*/ 344 h 855"/>
                <a:gd name="T74" fmla="*/ 136 w 959"/>
                <a:gd name="T75" fmla="*/ 334 h 855"/>
                <a:gd name="T76" fmla="*/ 161 w 959"/>
                <a:gd name="T77" fmla="*/ 322 h 855"/>
                <a:gd name="T78" fmla="*/ 193 w 959"/>
                <a:gd name="T79" fmla="*/ 307 h 855"/>
                <a:gd name="T80" fmla="*/ 225 w 959"/>
                <a:gd name="T81" fmla="*/ 291 h 855"/>
                <a:gd name="T82" fmla="*/ 257 w 959"/>
                <a:gd name="T83" fmla="*/ 271 h 855"/>
                <a:gd name="T84" fmla="*/ 285 w 959"/>
                <a:gd name="T85" fmla="*/ 254 h 855"/>
                <a:gd name="T86" fmla="*/ 311 w 959"/>
                <a:gd name="T87" fmla="*/ 234 h 855"/>
                <a:gd name="T88" fmla="*/ 337 w 959"/>
                <a:gd name="T89" fmla="*/ 214 h 855"/>
                <a:gd name="T90" fmla="*/ 358 w 959"/>
                <a:gd name="T91" fmla="*/ 196 h 855"/>
                <a:gd name="T92" fmla="*/ 380 w 959"/>
                <a:gd name="T93" fmla="*/ 175 h 855"/>
                <a:gd name="T94" fmla="*/ 403 w 959"/>
                <a:gd name="T95" fmla="*/ 151 h 855"/>
                <a:gd name="T96" fmla="*/ 423 w 959"/>
                <a:gd name="T97" fmla="*/ 130 h 855"/>
                <a:gd name="T98" fmla="*/ 443 w 959"/>
                <a:gd name="T99" fmla="*/ 108 h 855"/>
                <a:gd name="T100" fmla="*/ 459 w 959"/>
                <a:gd name="T101" fmla="*/ 89 h 855"/>
                <a:gd name="T102" fmla="*/ 478 w 959"/>
                <a:gd name="T103" fmla="*/ 62 h 855"/>
                <a:gd name="T104" fmla="*/ 495 w 959"/>
                <a:gd name="T105" fmla="*/ 37 h 855"/>
                <a:gd name="T106" fmla="*/ 504 w 959"/>
                <a:gd name="T107" fmla="*/ 19 h 855"/>
                <a:gd name="T108" fmla="*/ 514 w 959"/>
                <a:gd name="T109" fmla="*/ 0 h 855"/>
                <a:gd name="T110" fmla="*/ 959 w 959"/>
                <a:gd name="T111" fmla="*/ 187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9" h="855">
                  <a:moveTo>
                    <a:pt x="959" y="187"/>
                  </a:moveTo>
                  <a:lnTo>
                    <a:pt x="947" y="206"/>
                  </a:lnTo>
                  <a:lnTo>
                    <a:pt x="939" y="221"/>
                  </a:lnTo>
                  <a:lnTo>
                    <a:pt x="929" y="237"/>
                  </a:lnTo>
                  <a:lnTo>
                    <a:pt x="921" y="253"/>
                  </a:lnTo>
                  <a:lnTo>
                    <a:pt x="911" y="269"/>
                  </a:lnTo>
                  <a:lnTo>
                    <a:pt x="899" y="285"/>
                  </a:lnTo>
                  <a:lnTo>
                    <a:pt x="888" y="300"/>
                  </a:lnTo>
                  <a:lnTo>
                    <a:pt x="877" y="317"/>
                  </a:lnTo>
                  <a:lnTo>
                    <a:pt x="862" y="335"/>
                  </a:lnTo>
                  <a:lnTo>
                    <a:pt x="848" y="354"/>
                  </a:lnTo>
                  <a:lnTo>
                    <a:pt x="836" y="369"/>
                  </a:lnTo>
                  <a:lnTo>
                    <a:pt x="822" y="384"/>
                  </a:lnTo>
                  <a:lnTo>
                    <a:pt x="806" y="403"/>
                  </a:lnTo>
                  <a:lnTo>
                    <a:pt x="791" y="421"/>
                  </a:lnTo>
                  <a:lnTo>
                    <a:pt x="775" y="437"/>
                  </a:lnTo>
                  <a:lnTo>
                    <a:pt x="758" y="455"/>
                  </a:lnTo>
                  <a:lnTo>
                    <a:pt x="744" y="469"/>
                  </a:lnTo>
                  <a:lnTo>
                    <a:pt x="723" y="489"/>
                  </a:lnTo>
                  <a:lnTo>
                    <a:pt x="706" y="505"/>
                  </a:lnTo>
                  <a:lnTo>
                    <a:pt x="689" y="519"/>
                  </a:lnTo>
                  <a:lnTo>
                    <a:pt x="669" y="535"/>
                  </a:lnTo>
                  <a:lnTo>
                    <a:pt x="655" y="547"/>
                  </a:lnTo>
                  <a:lnTo>
                    <a:pt x="637" y="561"/>
                  </a:lnTo>
                  <a:lnTo>
                    <a:pt x="619" y="575"/>
                  </a:lnTo>
                  <a:lnTo>
                    <a:pt x="598" y="590"/>
                  </a:lnTo>
                  <a:lnTo>
                    <a:pt x="579" y="603"/>
                  </a:lnTo>
                  <a:lnTo>
                    <a:pt x="559" y="617"/>
                  </a:lnTo>
                  <a:lnTo>
                    <a:pt x="532" y="633"/>
                  </a:lnTo>
                  <a:lnTo>
                    <a:pt x="510" y="647"/>
                  </a:lnTo>
                  <a:lnTo>
                    <a:pt x="486" y="662"/>
                  </a:lnTo>
                  <a:lnTo>
                    <a:pt x="461" y="677"/>
                  </a:lnTo>
                  <a:lnTo>
                    <a:pt x="435" y="690"/>
                  </a:lnTo>
                  <a:lnTo>
                    <a:pt x="568" y="855"/>
                  </a:lnTo>
                  <a:lnTo>
                    <a:pt x="41" y="643"/>
                  </a:lnTo>
                  <a:lnTo>
                    <a:pt x="0" y="226"/>
                  </a:lnTo>
                  <a:lnTo>
                    <a:pt x="111" y="344"/>
                  </a:lnTo>
                  <a:lnTo>
                    <a:pt x="136" y="334"/>
                  </a:lnTo>
                  <a:lnTo>
                    <a:pt x="161" y="322"/>
                  </a:lnTo>
                  <a:lnTo>
                    <a:pt x="193" y="307"/>
                  </a:lnTo>
                  <a:lnTo>
                    <a:pt x="225" y="291"/>
                  </a:lnTo>
                  <a:lnTo>
                    <a:pt x="257" y="271"/>
                  </a:lnTo>
                  <a:lnTo>
                    <a:pt x="285" y="254"/>
                  </a:lnTo>
                  <a:lnTo>
                    <a:pt x="311" y="234"/>
                  </a:lnTo>
                  <a:lnTo>
                    <a:pt x="337" y="214"/>
                  </a:lnTo>
                  <a:lnTo>
                    <a:pt x="358" y="196"/>
                  </a:lnTo>
                  <a:lnTo>
                    <a:pt x="380" y="175"/>
                  </a:lnTo>
                  <a:lnTo>
                    <a:pt x="403" y="151"/>
                  </a:lnTo>
                  <a:lnTo>
                    <a:pt x="423" y="130"/>
                  </a:lnTo>
                  <a:lnTo>
                    <a:pt x="443" y="108"/>
                  </a:lnTo>
                  <a:lnTo>
                    <a:pt x="459" y="89"/>
                  </a:lnTo>
                  <a:lnTo>
                    <a:pt x="478" y="62"/>
                  </a:lnTo>
                  <a:lnTo>
                    <a:pt x="495" y="37"/>
                  </a:lnTo>
                  <a:lnTo>
                    <a:pt x="504" y="19"/>
                  </a:lnTo>
                  <a:lnTo>
                    <a:pt x="514" y="0"/>
                  </a:lnTo>
                  <a:lnTo>
                    <a:pt x="959" y="187"/>
                  </a:lnTo>
                  <a:close/>
                </a:path>
              </a:pathLst>
            </a:custGeom>
            <a:solidFill>
              <a:srgbClr val="CCFF99"/>
            </a:solidFill>
            <a:ln w="15875">
              <a:solidFill>
                <a:srgbClr val="000000"/>
              </a:solidFill>
              <a:prstDash val="solid"/>
              <a:round/>
              <a:headEnd/>
              <a:tailEnd/>
            </a:ln>
          </p:spPr>
          <p:txBody>
            <a:bodyPr/>
            <a:lstStyle/>
            <a:p>
              <a:endParaRPr lang="ru-RU"/>
            </a:p>
          </p:txBody>
        </p:sp>
        <p:sp>
          <p:nvSpPr>
            <p:cNvPr id="161814" name="Freeform 22"/>
            <p:cNvSpPr>
              <a:spLocks/>
            </p:cNvSpPr>
            <p:nvPr/>
          </p:nvSpPr>
          <p:spPr bwMode="auto">
            <a:xfrm>
              <a:off x="2691" y="868"/>
              <a:ext cx="665" cy="785"/>
            </a:xfrm>
            <a:custGeom>
              <a:avLst/>
              <a:gdLst>
                <a:gd name="T0" fmla="*/ 0 w 884"/>
                <a:gd name="T1" fmla="*/ 632 h 994"/>
                <a:gd name="T2" fmla="*/ 221 w 884"/>
                <a:gd name="T3" fmla="*/ 706 h 994"/>
                <a:gd name="T4" fmla="*/ 232 w 884"/>
                <a:gd name="T5" fmla="*/ 682 h 994"/>
                <a:gd name="T6" fmla="*/ 241 w 884"/>
                <a:gd name="T7" fmla="*/ 657 h 994"/>
                <a:gd name="T8" fmla="*/ 248 w 884"/>
                <a:gd name="T9" fmla="*/ 635 h 994"/>
                <a:gd name="T10" fmla="*/ 254 w 884"/>
                <a:gd name="T11" fmla="*/ 615 h 994"/>
                <a:gd name="T12" fmla="*/ 261 w 884"/>
                <a:gd name="T13" fmla="*/ 593 h 994"/>
                <a:gd name="T14" fmla="*/ 266 w 884"/>
                <a:gd name="T15" fmla="*/ 568 h 994"/>
                <a:gd name="T16" fmla="*/ 270 w 884"/>
                <a:gd name="T17" fmla="*/ 544 h 994"/>
                <a:gd name="T18" fmla="*/ 274 w 884"/>
                <a:gd name="T19" fmla="*/ 521 h 994"/>
                <a:gd name="T20" fmla="*/ 278 w 884"/>
                <a:gd name="T21" fmla="*/ 494 h 994"/>
                <a:gd name="T22" fmla="*/ 279 w 884"/>
                <a:gd name="T23" fmla="*/ 466 h 994"/>
                <a:gd name="T24" fmla="*/ 279 w 884"/>
                <a:gd name="T25" fmla="*/ 416 h 994"/>
                <a:gd name="T26" fmla="*/ 278 w 884"/>
                <a:gd name="T27" fmla="*/ 390 h 994"/>
                <a:gd name="T28" fmla="*/ 277 w 884"/>
                <a:gd name="T29" fmla="*/ 366 h 994"/>
                <a:gd name="T30" fmla="*/ 273 w 884"/>
                <a:gd name="T31" fmla="*/ 342 h 994"/>
                <a:gd name="T32" fmla="*/ 268 w 884"/>
                <a:gd name="T33" fmla="*/ 316 h 994"/>
                <a:gd name="T34" fmla="*/ 262 w 884"/>
                <a:gd name="T35" fmla="*/ 294 h 994"/>
                <a:gd name="T36" fmla="*/ 256 w 884"/>
                <a:gd name="T37" fmla="*/ 266 h 994"/>
                <a:gd name="T38" fmla="*/ 247 w 884"/>
                <a:gd name="T39" fmla="*/ 240 h 994"/>
                <a:gd name="T40" fmla="*/ 673 w 884"/>
                <a:gd name="T41" fmla="*/ 0 h 994"/>
                <a:gd name="T42" fmla="*/ 683 w 884"/>
                <a:gd name="T43" fmla="*/ 23 h 994"/>
                <a:gd name="T44" fmla="*/ 693 w 884"/>
                <a:gd name="T45" fmla="*/ 45 h 994"/>
                <a:gd name="T46" fmla="*/ 700 w 884"/>
                <a:gd name="T47" fmla="*/ 65 h 994"/>
                <a:gd name="T48" fmla="*/ 708 w 884"/>
                <a:gd name="T49" fmla="*/ 86 h 994"/>
                <a:gd name="T50" fmla="*/ 715 w 884"/>
                <a:gd name="T51" fmla="*/ 106 h 994"/>
                <a:gd name="T52" fmla="*/ 723 w 884"/>
                <a:gd name="T53" fmla="*/ 127 h 994"/>
                <a:gd name="T54" fmla="*/ 728 w 884"/>
                <a:gd name="T55" fmla="*/ 145 h 994"/>
                <a:gd name="T56" fmla="*/ 733 w 884"/>
                <a:gd name="T57" fmla="*/ 165 h 994"/>
                <a:gd name="T58" fmla="*/ 738 w 884"/>
                <a:gd name="T59" fmla="*/ 185 h 994"/>
                <a:gd name="T60" fmla="*/ 745 w 884"/>
                <a:gd name="T61" fmla="*/ 207 h 994"/>
                <a:gd name="T62" fmla="*/ 749 w 884"/>
                <a:gd name="T63" fmla="*/ 233 h 994"/>
                <a:gd name="T64" fmla="*/ 754 w 884"/>
                <a:gd name="T65" fmla="*/ 255 h 994"/>
                <a:gd name="T66" fmla="*/ 759 w 884"/>
                <a:gd name="T67" fmla="*/ 278 h 994"/>
                <a:gd name="T68" fmla="*/ 763 w 884"/>
                <a:gd name="T69" fmla="*/ 302 h 994"/>
                <a:gd name="T70" fmla="*/ 764 w 884"/>
                <a:gd name="T71" fmla="*/ 328 h 994"/>
                <a:gd name="T72" fmla="*/ 767 w 884"/>
                <a:gd name="T73" fmla="*/ 356 h 994"/>
                <a:gd name="T74" fmla="*/ 770 w 884"/>
                <a:gd name="T75" fmla="*/ 383 h 994"/>
                <a:gd name="T76" fmla="*/ 770 w 884"/>
                <a:gd name="T77" fmla="*/ 408 h 994"/>
                <a:gd name="T78" fmla="*/ 770 w 884"/>
                <a:gd name="T79" fmla="*/ 436 h 994"/>
                <a:gd name="T80" fmla="*/ 770 w 884"/>
                <a:gd name="T81" fmla="*/ 471 h 994"/>
                <a:gd name="T82" fmla="*/ 768 w 884"/>
                <a:gd name="T83" fmla="*/ 502 h 994"/>
                <a:gd name="T84" fmla="*/ 767 w 884"/>
                <a:gd name="T85" fmla="*/ 525 h 994"/>
                <a:gd name="T86" fmla="*/ 764 w 884"/>
                <a:gd name="T87" fmla="*/ 549 h 994"/>
                <a:gd name="T88" fmla="*/ 763 w 884"/>
                <a:gd name="T89" fmla="*/ 575 h 994"/>
                <a:gd name="T90" fmla="*/ 758 w 884"/>
                <a:gd name="T91" fmla="*/ 604 h 994"/>
                <a:gd name="T92" fmla="*/ 753 w 884"/>
                <a:gd name="T93" fmla="*/ 628 h 994"/>
                <a:gd name="T94" fmla="*/ 747 w 884"/>
                <a:gd name="T95" fmla="*/ 653 h 994"/>
                <a:gd name="T96" fmla="*/ 741 w 884"/>
                <a:gd name="T97" fmla="*/ 683 h 994"/>
                <a:gd name="T98" fmla="*/ 734 w 884"/>
                <a:gd name="T99" fmla="*/ 705 h 994"/>
                <a:gd name="T100" fmla="*/ 728 w 884"/>
                <a:gd name="T101" fmla="*/ 733 h 994"/>
                <a:gd name="T102" fmla="*/ 720 w 884"/>
                <a:gd name="T103" fmla="*/ 757 h 994"/>
                <a:gd name="T104" fmla="*/ 711 w 884"/>
                <a:gd name="T105" fmla="*/ 782 h 994"/>
                <a:gd name="T106" fmla="*/ 702 w 884"/>
                <a:gd name="T107" fmla="*/ 807 h 994"/>
                <a:gd name="T108" fmla="*/ 690 w 884"/>
                <a:gd name="T109" fmla="*/ 839 h 994"/>
                <a:gd name="T110" fmla="*/ 677 w 884"/>
                <a:gd name="T111" fmla="*/ 870 h 994"/>
                <a:gd name="T112" fmla="*/ 884 w 884"/>
                <a:gd name="T113" fmla="*/ 946 h 994"/>
                <a:gd name="T114" fmla="*/ 363 w 884"/>
                <a:gd name="T115" fmla="*/ 994 h 994"/>
                <a:gd name="T116" fmla="*/ 0 w 884"/>
                <a:gd name="T117" fmla="*/ 632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4" h="994">
                  <a:moveTo>
                    <a:pt x="0" y="632"/>
                  </a:moveTo>
                  <a:lnTo>
                    <a:pt x="221" y="706"/>
                  </a:lnTo>
                  <a:lnTo>
                    <a:pt x="232" y="682"/>
                  </a:lnTo>
                  <a:lnTo>
                    <a:pt x="241" y="657"/>
                  </a:lnTo>
                  <a:lnTo>
                    <a:pt x="248" y="635"/>
                  </a:lnTo>
                  <a:lnTo>
                    <a:pt x="254" y="615"/>
                  </a:lnTo>
                  <a:lnTo>
                    <a:pt x="261" y="593"/>
                  </a:lnTo>
                  <a:lnTo>
                    <a:pt x="266" y="568"/>
                  </a:lnTo>
                  <a:lnTo>
                    <a:pt x="270" y="544"/>
                  </a:lnTo>
                  <a:lnTo>
                    <a:pt x="274" y="521"/>
                  </a:lnTo>
                  <a:lnTo>
                    <a:pt x="278" y="494"/>
                  </a:lnTo>
                  <a:lnTo>
                    <a:pt x="279" y="466"/>
                  </a:lnTo>
                  <a:lnTo>
                    <a:pt x="279" y="416"/>
                  </a:lnTo>
                  <a:lnTo>
                    <a:pt x="278" y="390"/>
                  </a:lnTo>
                  <a:lnTo>
                    <a:pt x="277" y="366"/>
                  </a:lnTo>
                  <a:lnTo>
                    <a:pt x="273" y="342"/>
                  </a:lnTo>
                  <a:lnTo>
                    <a:pt x="268" y="316"/>
                  </a:lnTo>
                  <a:lnTo>
                    <a:pt x="262" y="294"/>
                  </a:lnTo>
                  <a:lnTo>
                    <a:pt x="256" y="266"/>
                  </a:lnTo>
                  <a:lnTo>
                    <a:pt x="247" y="240"/>
                  </a:lnTo>
                  <a:lnTo>
                    <a:pt x="673" y="0"/>
                  </a:lnTo>
                  <a:lnTo>
                    <a:pt x="683" y="23"/>
                  </a:lnTo>
                  <a:lnTo>
                    <a:pt x="693" y="45"/>
                  </a:lnTo>
                  <a:lnTo>
                    <a:pt x="700" y="65"/>
                  </a:lnTo>
                  <a:lnTo>
                    <a:pt x="708" y="86"/>
                  </a:lnTo>
                  <a:lnTo>
                    <a:pt x="715" y="106"/>
                  </a:lnTo>
                  <a:lnTo>
                    <a:pt x="723" y="127"/>
                  </a:lnTo>
                  <a:lnTo>
                    <a:pt x="728" y="145"/>
                  </a:lnTo>
                  <a:lnTo>
                    <a:pt x="733" y="165"/>
                  </a:lnTo>
                  <a:lnTo>
                    <a:pt x="738" y="185"/>
                  </a:lnTo>
                  <a:lnTo>
                    <a:pt x="745" y="207"/>
                  </a:lnTo>
                  <a:lnTo>
                    <a:pt x="749" y="233"/>
                  </a:lnTo>
                  <a:lnTo>
                    <a:pt x="754" y="255"/>
                  </a:lnTo>
                  <a:lnTo>
                    <a:pt x="759" y="278"/>
                  </a:lnTo>
                  <a:lnTo>
                    <a:pt x="763" y="302"/>
                  </a:lnTo>
                  <a:lnTo>
                    <a:pt x="764" y="328"/>
                  </a:lnTo>
                  <a:lnTo>
                    <a:pt x="767" y="356"/>
                  </a:lnTo>
                  <a:lnTo>
                    <a:pt x="770" y="383"/>
                  </a:lnTo>
                  <a:lnTo>
                    <a:pt x="770" y="408"/>
                  </a:lnTo>
                  <a:lnTo>
                    <a:pt x="770" y="436"/>
                  </a:lnTo>
                  <a:lnTo>
                    <a:pt x="770" y="471"/>
                  </a:lnTo>
                  <a:lnTo>
                    <a:pt x="768" y="502"/>
                  </a:lnTo>
                  <a:lnTo>
                    <a:pt x="767" y="525"/>
                  </a:lnTo>
                  <a:lnTo>
                    <a:pt x="764" y="549"/>
                  </a:lnTo>
                  <a:lnTo>
                    <a:pt x="763" y="575"/>
                  </a:lnTo>
                  <a:lnTo>
                    <a:pt x="758" y="604"/>
                  </a:lnTo>
                  <a:lnTo>
                    <a:pt x="753" y="628"/>
                  </a:lnTo>
                  <a:lnTo>
                    <a:pt x="747" y="653"/>
                  </a:lnTo>
                  <a:lnTo>
                    <a:pt x="741" y="683"/>
                  </a:lnTo>
                  <a:lnTo>
                    <a:pt x="734" y="705"/>
                  </a:lnTo>
                  <a:lnTo>
                    <a:pt x="728" y="733"/>
                  </a:lnTo>
                  <a:lnTo>
                    <a:pt x="720" y="757"/>
                  </a:lnTo>
                  <a:lnTo>
                    <a:pt x="711" y="782"/>
                  </a:lnTo>
                  <a:lnTo>
                    <a:pt x="702" y="807"/>
                  </a:lnTo>
                  <a:lnTo>
                    <a:pt x="690" y="839"/>
                  </a:lnTo>
                  <a:lnTo>
                    <a:pt x="677" y="870"/>
                  </a:lnTo>
                  <a:lnTo>
                    <a:pt x="884" y="946"/>
                  </a:lnTo>
                  <a:lnTo>
                    <a:pt x="363" y="994"/>
                  </a:lnTo>
                  <a:lnTo>
                    <a:pt x="0" y="632"/>
                  </a:lnTo>
                  <a:close/>
                </a:path>
              </a:pathLst>
            </a:custGeom>
            <a:solidFill>
              <a:srgbClr val="B2B2B2"/>
            </a:solidFill>
            <a:ln w="15875">
              <a:solidFill>
                <a:srgbClr val="000000"/>
              </a:solidFill>
              <a:prstDash val="solid"/>
              <a:round/>
              <a:headEnd/>
              <a:tailEnd/>
            </a:ln>
          </p:spPr>
          <p:txBody>
            <a:bodyPr/>
            <a:lstStyle/>
            <a:p>
              <a:endParaRPr lang="ru-RU"/>
            </a:p>
          </p:txBody>
        </p:sp>
        <p:sp>
          <p:nvSpPr>
            <p:cNvPr id="161815" name="Freeform 23"/>
            <p:cNvSpPr>
              <a:spLocks/>
            </p:cNvSpPr>
            <p:nvPr/>
          </p:nvSpPr>
          <p:spPr bwMode="auto">
            <a:xfrm>
              <a:off x="2569" y="413"/>
              <a:ext cx="779" cy="693"/>
            </a:xfrm>
            <a:custGeom>
              <a:avLst/>
              <a:gdLst>
                <a:gd name="T0" fmla="*/ 209 w 1034"/>
                <a:gd name="T1" fmla="*/ 0 h 878"/>
                <a:gd name="T2" fmla="*/ 230 w 1034"/>
                <a:gd name="T3" fmla="*/ 10 h 878"/>
                <a:gd name="T4" fmla="*/ 247 w 1034"/>
                <a:gd name="T5" fmla="*/ 18 h 878"/>
                <a:gd name="T6" fmla="*/ 266 w 1034"/>
                <a:gd name="T7" fmla="*/ 26 h 878"/>
                <a:gd name="T8" fmla="*/ 283 w 1034"/>
                <a:gd name="T9" fmla="*/ 34 h 878"/>
                <a:gd name="T10" fmla="*/ 301 w 1034"/>
                <a:gd name="T11" fmla="*/ 43 h 878"/>
                <a:gd name="T12" fmla="*/ 318 w 1034"/>
                <a:gd name="T13" fmla="*/ 54 h 878"/>
                <a:gd name="T14" fmla="*/ 335 w 1034"/>
                <a:gd name="T15" fmla="*/ 63 h 878"/>
                <a:gd name="T16" fmla="*/ 353 w 1034"/>
                <a:gd name="T17" fmla="*/ 72 h 878"/>
                <a:gd name="T18" fmla="*/ 374 w 1034"/>
                <a:gd name="T19" fmla="*/ 85 h 878"/>
                <a:gd name="T20" fmla="*/ 396 w 1034"/>
                <a:gd name="T21" fmla="*/ 99 h 878"/>
                <a:gd name="T22" fmla="*/ 413 w 1034"/>
                <a:gd name="T23" fmla="*/ 110 h 878"/>
                <a:gd name="T24" fmla="*/ 430 w 1034"/>
                <a:gd name="T25" fmla="*/ 122 h 878"/>
                <a:gd name="T26" fmla="*/ 451 w 1034"/>
                <a:gd name="T27" fmla="*/ 135 h 878"/>
                <a:gd name="T28" fmla="*/ 472 w 1034"/>
                <a:gd name="T29" fmla="*/ 149 h 878"/>
                <a:gd name="T30" fmla="*/ 490 w 1034"/>
                <a:gd name="T31" fmla="*/ 163 h 878"/>
                <a:gd name="T32" fmla="*/ 508 w 1034"/>
                <a:gd name="T33" fmla="*/ 178 h 878"/>
                <a:gd name="T34" fmla="*/ 525 w 1034"/>
                <a:gd name="T35" fmla="*/ 192 h 878"/>
                <a:gd name="T36" fmla="*/ 546 w 1034"/>
                <a:gd name="T37" fmla="*/ 210 h 878"/>
                <a:gd name="T38" fmla="*/ 564 w 1034"/>
                <a:gd name="T39" fmla="*/ 225 h 878"/>
                <a:gd name="T40" fmla="*/ 580 w 1034"/>
                <a:gd name="T41" fmla="*/ 240 h 878"/>
                <a:gd name="T42" fmla="*/ 598 w 1034"/>
                <a:gd name="T43" fmla="*/ 257 h 878"/>
                <a:gd name="T44" fmla="*/ 612 w 1034"/>
                <a:gd name="T45" fmla="*/ 270 h 878"/>
                <a:gd name="T46" fmla="*/ 628 w 1034"/>
                <a:gd name="T47" fmla="*/ 286 h 878"/>
                <a:gd name="T48" fmla="*/ 644 w 1034"/>
                <a:gd name="T49" fmla="*/ 303 h 878"/>
                <a:gd name="T50" fmla="*/ 661 w 1034"/>
                <a:gd name="T51" fmla="*/ 322 h 878"/>
                <a:gd name="T52" fmla="*/ 675 w 1034"/>
                <a:gd name="T53" fmla="*/ 339 h 878"/>
                <a:gd name="T54" fmla="*/ 691 w 1034"/>
                <a:gd name="T55" fmla="*/ 357 h 878"/>
                <a:gd name="T56" fmla="*/ 709 w 1034"/>
                <a:gd name="T57" fmla="*/ 379 h 878"/>
                <a:gd name="T58" fmla="*/ 725 w 1034"/>
                <a:gd name="T59" fmla="*/ 400 h 878"/>
                <a:gd name="T60" fmla="*/ 741 w 1034"/>
                <a:gd name="T61" fmla="*/ 422 h 878"/>
                <a:gd name="T62" fmla="*/ 757 w 1034"/>
                <a:gd name="T63" fmla="*/ 445 h 878"/>
                <a:gd name="T64" fmla="*/ 771 w 1034"/>
                <a:gd name="T65" fmla="*/ 468 h 878"/>
                <a:gd name="T66" fmla="*/ 787 w 1034"/>
                <a:gd name="T67" fmla="*/ 492 h 878"/>
                <a:gd name="T68" fmla="*/ 799 w 1034"/>
                <a:gd name="T69" fmla="*/ 513 h 878"/>
                <a:gd name="T70" fmla="*/ 811 w 1034"/>
                <a:gd name="T71" fmla="*/ 533 h 878"/>
                <a:gd name="T72" fmla="*/ 821 w 1034"/>
                <a:gd name="T73" fmla="*/ 556 h 878"/>
                <a:gd name="T74" fmla="*/ 829 w 1034"/>
                <a:gd name="T75" fmla="*/ 572 h 878"/>
                <a:gd name="T76" fmla="*/ 1034 w 1034"/>
                <a:gd name="T77" fmla="*/ 500 h 878"/>
                <a:gd name="T78" fmla="*/ 714 w 1034"/>
                <a:gd name="T79" fmla="*/ 878 h 878"/>
                <a:gd name="T80" fmla="*/ 150 w 1034"/>
                <a:gd name="T81" fmla="*/ 817 h 878"/>
                <a:gd name="T82" fmla="*/ 374 w 1034"/>
                <a:gd name="T83" fmla="*/ 735 h 878"/>
                <a:gd name="T84" fmla="*/ 359 w 1034"/>
                <a:gd name="T85" fmla="*/ 709 h 878"/>
                <a:gd name="T86" fmla="*/ 344 w 1034"/>
                <a:gd name="T87" fmla="*/ 683 h 878"/>
                <a:gd name="T88" fmla="*/ 324 w 1034"/>
                <a:gd name="T89" fmla="*/ 655 h 878"/>
                <a:gd name="T90" fmla="*/ 302 w 1034"/>
                <a:gd name="T91" fmla="*/ 626 h 878"/>
                <a:gd name="T92" fmla="*/ 283 w 1034"/>
                <a:gd name="T93" fmla="*/ 602 h 878"/>
                <a:gd name="T94" fmla="*/ 262 w 1034"/>
                <a:gd name="T95" fmla="*/ 578 h 878"/>
                <a:gd name="T96" fmla="*/ 239 w 1034"/>
                <a:gd name="T97" fmla="*/ 555 h 878"/>
                <a:gd name="T98" fmla="*/ 217 w 1034"/>
                <a:gd name="T99" fmla="*/ 535 h 878"/>
                <a:gd name="T100" fmla="*/ 195 w 1034"/>
                <a:gd name="T101" fmla="*/ 517 h 878"/>
                <a:gd name="T102" fmla="*/ 169 w 1034"/>
                <a:gd name="T103" fmla="*/ 496 h 878"/>
                <a:gd name="T104" fmla="*/ 144 w 1034"/>
                <a:gd name="T105" fmla="*/ 478 h 878"/>
                <a:gd name="T106" fmla="*/ 121 w 1034"/>
                <a:gd name="T107" fmla="*/ 461 h 878"/>
                <a:gd name="T108" fmla="*/ 97 w 1034"/>
                <a:gd name="T109" fmla="*/ 446 h 878"/>
                <a:gd name="T110" fmla="*/ 69 w 1034"/>
                <a:gd name="T111" fmla="*/ 429 h 878"/>
                <a:gd name="T112" fmla="*/ 40 w 1034"/>
                <a:gd name="T113" fmla="*/ 414 h 878"/>
                <a:gd name="T114" fmla="*/ 20 w 1034"/>
                <a:gd name="T115" fmla="*/ 406 h 878"/>
                <a:gd name="T116" fmla="*/ 0 w 1034"/>
                <a:gd name="T117" fmla="*/ 396 h 878"/>
                <a:gd name="T118" fmla="*/ 209 w 1034"/>
                <a:gd name="T119"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878">
                  <a:moveTo>
                    <a:pt x="209" y="0"/>
                  </a:moveTo>
                  <a:lnTo>
                    <a:pt x="230" y="10"/>
                  </a:lnTo>
                  <a:lnTo>
                    <a:pt x="247" y="18"/>
                  </a:lnTo>
                  <a:lnTo>
                    <a:pt x="266" y="26"/>
                  </a:lnTo>
                  <a:lnTo>
                    <a:pt x="283" y="34"/>
                  </a:lnTo>
                  <a:lnTo>
                    <a:pt x="301" y="43"/>
                  </a:lnTo>
                  <a:lnTo>
                    <a:pt x="318" y="54"/>
                  </a:lnTo>
                  <a:lnTo>
                    <a:pt x="335" y="63"/>
                  </a:lnTo>
                  <a:lnTo>
                    <a:pt x="353" y="72"/>
                  </a:lnTo>
                  <a:lnTo>
                    <a:pt x="374" y="85"/>
                  </a:lnTo>
                  <a:lnTo>
                    <a:pt x="396" y="99"/>
                  </a:lnTo>
                  <a:lnTo>
                    <a:pt x="413" y="110"/>
                  </a:lnTo>
                  <a:lnTo>
                    <a:pt x="430" y="122"/>
                  </a:lnTo>
                  <a:lnTo>
                    <a:pt x="451" y="135"/>
                  </a:lnTo>
                  <a:lnTo>
                    <a:pt x="472" y="149"/>
                  </a:lnTo>
                  <a:lnTo>
                    <a:pt x="490" y="163"/>
                  </a:lnTo>
                  <a:lnTo>
                    <a:pt x="508" y="178"/>
                  </a:lnTo>
                  <a:lnTo>
                    <a:pt x="525" y="192"/>
                  </a:lnTo>
                  <a:lnTo>
                    <a:pt x="546" y="210"/>
                  </a:lnTo>
                  <a:lnTo>
                    <a:pt x="564" y="225"/>
                  </a:lnTo>
                  <a:lnTo>
                    <a:pt x="580" y="240"/>
                  </a:lnTo>
                  <a:lnTo>
                    <a:pt x="598" y="257"/>
                  </a:lnTo>
                  <a:lnTo>
                    <a:pt x="612" y="270"/>
                  </a:lnTo>
                  <a:lnTo>
                    <a:pt x="628" y="286"/>
                  </a:lnTo>
                  <a:lnTo>
                    <a:pt x="644" y="303"/>
                  </a:lnTo>
                  <a:lnTo>
                    <a:pt x="661" y="322"/>
                  </a:lnTo>
                  <a:lnTo>
                    <a:pt x="675" y="339"/>
                  </a:lnTo>
                  <a:lnTo>
                    <a:pt x="691" y="357"/>
                  </a:lnTo>
                  <a:lnTo>
                    <a:pt x="709" y="379"/>
                  </a:lnTo>
                  <a:lnTo>
                    <a:pt x="725" y="400"/>
                  </a:lnTo>
                  <a:lnTo>
                    <a:pt x="741" y="422"/>
                  </a:lnTo>
                  <a:lnTo>
                    <a:pt x="757" y="445"/>
                  </a:lnTo>
                  <a:lnTo>
                    <a:pt x="771" y="468"/>
                  </a:lnTo>
                  <a:lnTo>
                    <a:pt x="787" y="492"/>
                  </a:lnTo>
                  <a:lnTo>
                    <a:pt x="799" y="513"/>
                  </a:lnTo>
                  <a:lnTo>
                    <a:pt x="811" y="533"/>
                  </a:lnTo>
                  <a:lnTo>
                    <a:pt x="821" y="556"/>
                  </a:lnTo>
                  <a:lnTo>
                    <a:pt x="829" y="572"/>
                  </a:lnTo>
                  <a:lnTo>
                    <a:pt x="1034" y="500"/>
                  </a:lnTo>
                  <a:lnTo>
                    <a:pt x="714" y="878"/>
                  </a:lnTo>
                  <a:lnTo>
                    <a:pt x="150" y="817"/>
                  </a:lnTo>
                  <a:lnTo>
                    <a:pt x="374" y="735"/>
                  </a:lnTo>
                  <a:lnTo>
                    <a:pt x="359" y="709"/>
                  </a:lnTo>
                  <a:lnTo>
                    <a:pt x="344" y="683"/>
                  </a:lnTo>
                  <a:lnTo>
                    <a:pt x="324" y="655"/>
                  </a:lnTo>
                  <a:lnTo>
                    <a:pt x="302" y="626"/>
                  </a:lnTo>
                  <a:lnTo>
                    <a:pt x="283" y="602"/>
                  </a:lnTo>
                  <a:lnTo>
                    <a:pt x="262" y="578"/>
                  </a:lnTo>
                  <a:lnTo>
                    <a:pt x="239" y="555"/>
                  </a:lnTo>
                  <a:lnTo>
                    <a:pt x="217" y="535"/>
                  </a:lnTo>
                  <a:lnTo>
                    <a:pt x="195" y="517"/>
                  </a:lnTo>
                  <a:lnTo>
                    <a:pt x="169" y="496"/>
                  </a:lnTo>
                  <a:lnTo>
                    <a:pt x="144" y="478"/>
                  </a:lnTo>
                  <a:lnTo>
                    <a:pt x="121" y="461"/>
                  </a:lnTo>
                  <a:lnTo>
                    <a:pt x="97" y="446"/>
                  </a:lnTo>
                  <a:lnTo>
                    <a:pt x="69" y="429"/>
                  </a:lnTo>
                  <a:lnTo>
                    <a:pt x="40" y="414"/>
                  </a:lnTo>
                  <a:lnTo>
                    <a:pt x="20" y="406"/>
                  </a:lnTo>
                  <a:lnTo>
                    <a:pt x="0" y="396"/>
                  </a:lnTo>
                  <a:lnTo>
                    <a:pt x="209" y="0"/>
                  </a:lnTo>
                  <a:close/>
                </a:path>
              </a:pathLst>
            </a:custGeom>
            <a:solidFill>
              <a:schemeClr val="hlink"/>
            </a:solidFill>
            <a:ln w="15875">
              <a:solidFill>
                <a:srgbClr val="000000"/>
              </a:solidFill>
              <a:prstDash val="solid"/>
              <a:round/>
              <a:headEnd/>
              <a:tailEnd/>
            </a:ln>
          </p:spPr>
          <p:txBody>
            <a:bodyPr/>
            <a:lstStyle/>
            <a:p>
              <a:endParaRPr lang="ru-RU"/>
            </a:p>
          </p:txBody>
        </p:sp>
      </p:grpSp>
      <p:sp>
        <p:nvSpPr>
          <p:cNvPr id="161805" name="Rectangle 13"/>
          <p:cNvSpPr>
            <a:spLocks noChangeArrowheads="1"/>
          </p:cNvSpPr>
          <p:nvPr/>
        </p:nvSpPr>
        <p:spPr bwMode="auto">
          <a:xfrm>
            <a:off x="1143000" y="2362200"/>
            <a:ext cx="69342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0000"/>
              </a:spcBef>
              <a:spcAft>
                <a:spcPct val="30000"/>
              </a:spcAft>
              <a:buFontTx/>
              <a:buNone/>
            </a:pPr>
            <a:r>
              <a:rPr lang="en-US" altLang="ru-RU" sz="2600">
                <a:solidFill>
                  <a:srgbClr val="990033"/>
                </a:solidFill>
                <a:latin typeface="Comic Sans MS" panose="030F0702030302020204" pitchFamily="66" charset="0"/>
              </a:rPr>
              <a:t>The strategic and organisational context in which risk management will take place.</a:t>
            </a:r>
            <a:endParaRPr lang="en-US" altLang="ru-RU" sz="2600">
              <a:solidFill>
                <a:srgbClr val="000066"/>
              </a:solidFill>
              <a:latin typeface="Comic Sans MS" panose="030F0702030302020204" pitchFamily="66" charset="0"/>
            </a:endParaRPr>
          </a:p>
          <a:p>
            <a:pPr>
              <a:spcBef>
                <a:spcPct val="30000"/>
              </a:spcBef>
              <a:spcAft>
                <a:spcPct val="30000"/>
              </a:spcAft>
              <a:buFontTx/>
              <a:buNone/>
            </a:pPr>
            <a:r>
              <a:rPr lang="en-US" altLang="ru-RU" sz="2600">
                <a:solidFill>
                  <a:srgbClr val="000066"/>
                </a:solidFill>
                <a:latin typeface="Comic Sans MS" panose="030F0702030302020204" pitchFamily="66" charset="0"/>
              </a:rPr>
              <a:t>For example, the nature of your business, the risks inherent in your business and your priorities.</a:t>
            </a:r>
          </a:p>
        </p:txBody>
      </p:sp>
      <p:sp>
        <p:nvSpPr>
          <p:cNvPr id="161806" name="Rectangle 14"/>
          <p:cNvSpPr>
            <a:spLocks noChangeArrowheads="1"/>
          </p:cNvSpPr>
          <p:nvPr/>
        </p:nvSpPr>
        <p:spPr bwMode="auto">
          <a:xfrm>
            <a:off x="2286000" y="5638800"/>
            <a:ext cx="4495800" cy="533400"/>
          </a:xfrm>
          <a:prstGeom prst="rect">
            <a:avLst/>
          </a:prstGeom>
          <a:solidFill>
            <a:schemeClr val="fo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Communicate &amp; consult</a:t>
            </a:r>
          </a:p>
        </p:txBody>
      </p:sp>
      <p:sp>
        <p:nvSpPr>
          <p:cNvPr id="161799" name="Rectangle 7"/>
          <p:cNvSpPr>
            <a:spLocks noChangeArrowheads="1"/>
          </p:cNvSpPr>
          <p:nvPr/>
        </p:nvSpPr>
        <p:spPr bwMode="auto">
          <a:xfrm>
            <a:off x="2286000" y="1524000"/>
            <a:ext cx="4572000" cy="533400"/>
          </a:xfrm>
          <a:prstGeom prst="rect">
            <a:avLst/>
          </a:prstGeom>
          <a:solidFill>
            <a:schemeClr va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Establish the context</a:t>
            </a:r>
          </a:p>
        </p:txBody>
      </p:sp>
    </p:spTree>
    <p:extLst>
      <p:ext uri="{BB962C8B-B14F-4D97-AF65-F5344CB8AC3E}">
        <p14:creationId xmlns:p14="http://schemas.microsoft.com/office/powerpoint/2010/main" val="4216148267"/>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1000"/>
                                  </p:stCondLst>
                                  <p:childTnLst>
                                    <p:set>
                                      <p:cBhvr>
                                        <p:cTn id="6" dur="1" fill="hold">
                                          <p:stCondLst>
                                            <p:cond delay="0"/>
                                          </p:stCondLst>
                                        </p:cTn>
                                        <p:tgtEl>
                                          <p:spTgt spid="161797">
                                            <p:txEl>
                                              <p:pRg st="0" end="0"/>
                                            </p:txEl>
                                          </p:spTgt>
                                        </p:tgtEl>
                                        <p:attrNameLst>
                                          <p:attrName>style.visibility</p:attrName>
                                        </p:attrNameLst>
                                      </p:cBhvr>
                                      <p:to>
                                        <p:strVal val="visible"/>
                                      </p:to>
                                    </p:set>
                                    <p:animEffect transition="in" filter="blinds(horizontal)">
                                      <p:cBhvr>
                                        <p:cTn id="7" dur="500"/>
                                        <p:tgtEl>
                                          <p:spTgt spid="161797">
                                            <p:txEl>
                                              <p:pRg st="0" end="0"/>
                                            </p:txEl>
                                          </p:spTgt>
                                        </p:tgtEl>
                                      </p:cBhvr>
                                    </p:animEffect>
                                  </p:childTnLst>
                                </p:cTn>
                              </p:par>
                            </p:childTnLst>
                          </p:cTn>
                        </p:par>
                        <p:par>
                          <p:cTn id="8" fill="hold" nodeType="afterGroup">
                            <p:stCondLst>
                              <p:cond delay="1500"/>
                            </p:stCondLst>
                            <p:childTnLst>
                              <p:par>
                                <p:cTn id="9" presetID="23" presetClass="entr" presetSubtype="16" fill="hold" nodeType="afterEffect">
                                  <p:stCondLst>
                                    <p:cond delay="2000"/>
                                  </p:stCondLst>
                                  <p:childTnLst>
                                    <p:set>
                                      <p:cBhvr>
                                        <p:cTn id="10" dur="1" fill="hold">
                                          <p:stCondLst>
                                            <p:cond delay="0"/>
                                          </p:stCondLst>
                                        </p:cTn>
                                        <p:tgtEl>
                                          <p:spTgt spid="161808"/>
                                        </p:tgtEl>
                                        <p:attrNameLst>
                                          <p:attrName>style.visibility</p:attrName>
                                        </p:attrNameLst>
                                      </p:cBhvr>
                                      <p:to>
                                        <p:strVal val="visible"/>
                                      </p:to>
                                    </p:set>
                                    <p:anim calcmode="lin" valueType="num">
                                      <p:cBhvr>
                                        <p:cTn id="11" dur="500" fill="hold"/>
                                        <p:tgtEl>
                                          <p:spTgt spid="161808"/>
                                        </p:tgtEl>
                                        <p:attrNameLst>
                                          <p:attrName>ppt_w</p:attrName>
                                        </p:attrNameLst>
                                      </p:cBhvr>
                                      <p:tavLst>
                                        <p:tav tm="0">
                                          <p:val>
                                            <p:fltVal val="0"/>
                                          </p:val>
                                        </p:tav>
                                        <p:tav tm="100000">
                                          <p:val>
                                            <p:strVal val="#ppt_w"/>
                                          </p:val>
                                        </p:tav>
                                      </p:tavLst>
                                    </p:anim>
                                    <p:anim calcmode="lin" valueType="num">
                                      <p:cBhvr>
                                        <p:cTn id="12" dur="500" fill="hold"/>
                                        <p:tgtEl>
                                          <p:spTgt spid="161808"/>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9"/>
                                            </p:cond>
                                          </p:stCondLst>
                                        </p:cTn>
                                        <p:tgtEl>
                                          <p:spTgt spid="161808"/>
                                        </p:tgtEl>
                                        <p:attrNameLst>
                                          <p:attrName>style.visibility</p:attrName>
                                        </p:attrNameLst>
                                      </p:cBhvr>
                                      <p:to>
                                        <p:strVal val="hidden"/>
                                      </p:to>
                                    </p:set>
                                  </p:subTnLst>
                                </p:cTn>
                              </p:par>
                            </p:childTnLst>
                          </p:cTn>
                        </p:par>
                        <p:par>
                          <p:cTn id="13" fill="hold" nodeType="afterGroup">
                            <p:stCondLst>
                              <p:cond delay="4000"/>
                            </p:stCondLst>
                            <p:childTnLst>
                              <p:par>
                                <p:cTn id="14" presetID="23" presetClass="entr" presetSubtype="272" fill="hold" grpId="0" nodeType="afterEffect">
                                  <p:stCondLst>
                                    <p:cond delay="0"/>
                                  </p:stCondLst>
                                  <p:childTnLst>
                                    <p:set>
                                      <p:cBhvr>
                                        <p:cTn id="15" dur="1" fill="hold">
                                          <p:stCondLst>
                                            <p:cond delay="0"/>
                                          </p:stCondLst>
                                        </p:cTn>
                                        <p:tgtEl>
                                          <p:spTgt spid="161799"/>
                                        </p:tgtEl>
                                        <p:attrNameLst>
                                          <p:attrName>style.visibility</p:attrName>
                                        </p:attrNameLst>
                                      </p:cBhvr>
                                      <p:to>
                                        <p:strVal val="visible"/>
                                      </p:to>
                                    </p:set>
                                    <p:anim calcmode="lin" valueType="num">
                                      <p:cBhvr>
                                        <p:cTn id="16" dur="500" fill="hold"/>
                                        <p:tgtEl>
                                          <p:spTgt spid="161799"/>
                                        </p:tgtEl>
                                        <p:attrNameLst>
                                          <p:attrName>ppt_w</p:attrName>
                                        </p:attrNameLst>
                                      </p:cBhvr>
                                      <p:tavLst>
                                        <p:tav tm="0">
                                          <p:val>
                                            <p:strVal val="2/3*#ppt_w"/>
                                          </p:val>
                                        </p:tav>
                                        <p:tav tm="100000">
                                          <p:val>
                                            <p:strVal val="#ppt_w"/>
                                          </p:val>
                                        </p:tav>
                                      </p:tavLst>
                                    </p:anim>
                                    <p:anim calcmode="lin" valueType="num">
                                      <p:cBhvr>
                                        <p:cTn id="17" dur="500" fill="hold"/>
                                        <p:tgtEl>
                                          <p:spTgt spid="161799"/>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4500"/>
                            </p:stCondLst>
                            <p:childTnLst>
                              <p:par>
                                <p:cTn id="19" presetID="3" presetClass="entr" presetSubtype="10" fill="hold" grpId="0" nodeType="afterEffect">
                                  <p:stCondLst>
                                    <p:cond delay="5000"/>
                                  </p:stCondLst>
                                  <p:childTnLst>
                                    <p:set>
                                      <p:cBhvr>
                                        <p:cTn id="20" dur="1" fill="hold">
                                          <p:stCondLst>
                                            <p:cond delay="0"/>
                                          </p:stCondLst>
                                        </p:cTn>
                                        <p:tgtEl>
                                          <p:spTgt spid="161805">
                                            <p:txEl>
                                              <p:pRg st="0" end="0"/>
                                            </p:txEl>
                                          </p:spTgt>
                                        </p:tgtEl>
                                        <p:attrNameLst>
                                          <p:attrName>style.visibility</p:attrName>
                                        </p:attrNameLst>
                                      </p:cBhvr>
                                      <p:to>
                                        <p:strVal val="visible"/>
                                      </p:to>
                                    </p:set>
                                    <p:animEffect transition="in" filter="blinds(horizontal)">
                                      <p:cBhvr>
                                        <p:cTn id="21" dur="500"/>
                                        <p:tgtEl>
                                          <p:spTgt spid="161805">
                                            <p:txEl>
                                              <p:pRg st="0" end="0"/>
                                            </p:txEl>
                                          </p:spTgt>
                                        </p:tgtEl>
                                      </p:cBhvr>
                                    </p:animEffect>
                                  </p:childTnLst>
                                </p:cTn>
                              </p:par>
                            </p:childTnLst>
                          </p:cTn>
                        </p:par>
                        <p:par>
                          <p:cTn id="22" fill="hold" nodeType="afterGroup">
                            <p:stCondLst>
                              <p:cond delay="10000"/>
                            </p:stCondLst>
                            <p:childTnLst>
                              <p:par>
                                <p:cTn id="23" presetID="3" presetClass="entr" presetSubtype="10" fill="hold" grpId="0" nodeType="afterEffect">
                                  <p:stCondLst>
                                    <p:cond delay="5000"/>
                                  </p:stCondLst>
                                  <p:childTnLst>
                                    <p:set>
                                      <p:cBhvr>
                                        <p:cTn id="24" dur="1" fill="hold">
                                          <p:stCondLst>
                                            <p:cond delay="0"/>
                                          </p:stCondLst>
                                        </p:cTn>
                                        <p:tgtEl>
                                          <p:spTgt spid="161805">
                                            <p:txEl>
                                              <p:pRg st="1" end="1"/>
                                            </p:txEl>
                                          </p:spTgt>
                                        </p:tgtEl>
                                        <p:attrNameLst>
                                          <p:attrName>style.visibility</p:attrName>
                                        </p:attrNameLst>
                                      </p:cBhvr>
                                      <p:to>
                                        <p:strVal val="visible"/>
                                      </p:to>
                                    </p:set>
                                    <p:animEffect transition="in" filter="blinds(horizontal)">
                                      <p:cBhvr>
                                        <p:cTn id="25" dur="500"/>
                                        <p:tgtEl>
                                          <p:spTgt spid="161805">
                                            <p:txEl>
                                              <p:pRg st="1" end="1"/>
                                            </p:txEl>
                                          </p:spTgt>
                                        </p:tgtEl>
                                      </p:cBhvr>
                                    </p:animEffect>
                                  </p:childTnLst>
                                </p:cTn>
                              </p:par>
                            </p:childTnLst>
                          </p:cTn>
                        </p:par>
                        <p:par>
                          <p:cTn id="26" fill="hold" nodeType="afterGroup">
                            <p:stCondLst>
                              <p:cond delay="15500"/>
                            </p:stCondLst>
                            <p:childTnLst>
                              <p:par>
                                <p:cTn id="27" presetID="23" presetClass="entr" presetSubtype="272" fill="hold" grpId="0" nodeType="afterEffect">
                                  <p:stCondLst>
                                    <p:cond delay="10000"/>
                                  </p:stCondLst>
                                  <p:childTnLst>
                                    <p:set>
                                      <p:cBhvr>
                                        <p:cTn id="28" dur="1" fill="hold">
                                          <p:stCondLst>
                                            <p:cond delay="0"/>
                                          </p:stCondLst>
                                        </p:cTn>
                                        <p:tgtEl>
                                          <p:spTgt spid="161806"/>
                                        </p:tgtEl>
                                        <p:attrNameLst>
                                          <p:attrName>style.visibility</p:attrName>
                                        </p:attrNameLst>
                                      </p:cBhvr>
                                      <p:to>
                                        <p:strVal val="visible"/>
                                      </p:to>
                                    </p:set>
                                    <p:anim calcmode="lin" valueType="num">
                                      <p:cBhvr>
                                        <p:cTn id="29" dur="500" fill="hold"/>
                                        <p:tgtEl>
                                          <p:spTgt spid="161806"/>
                                        </p:tgtEl>
                                        <p:attrNameLst>
                                          <p:attrName>ppt_w</p:attrName>
                                        </p:attrNameLst>
                                      </p:cBhvr>
                                      <p:tavLst>
                                        <p:tav tm="0">
                                          <p:val>
                                            <p:strVal val="2/3*#ppt_w"/>
                                          </p:val>
                                        </p:tav>
                                        <p:tav tm="100000">
                                          <p:val>
                                            <p:strVal val="#ppt_w"/>
                                          </p:val>
                                        </p:tav>
                                      </p:tavLst>
                                    </p:anim>
                                    <p:anim calcmode="lin" valueType="num">
                                      <p:cBhvr>
                                        <p:cTn id="30" dur="500" fill="hold"/>
                                        <p:tgtEl>
                                          <p:spTgt spid="16180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7" grpId="0" build="p" autoUpdateAnimBg="0" advAuto="1000"/>
      <p:bldP spid="161805" grpId="0" build="p" autoUpdateAnimBg="0" advAuto="5000"/>
      <p:bldP spid="161806" grpId="0" animBg="1" autoUpdateAnimBg="0"/>
      <p:bldP spid="16179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4"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63845"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000066"/>
                </a:solidFill>
                <a:latin typeface="Comic Sans MS" panose="030F0702030302020204" pitchFamily="66" charset="0"/>
              </a:rPr>
              <a:t>The Risk Management process:</a:t>
            </a:r>
            <a:endParaRPr lang="en-US" altLang="ru-RU" b="1">
              <a:latin typeface="Comic Sans MS" panose="030F0702030302020204" pitchFamily="66" charset="0"/>
            </a:endParaRPr>
          </a:p>
        </p:txBody>
      </p:sp>
      <p:sp>
        <p:nvSpPr>
          <p:cNvPr id="163846"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63854" name="Rectangle 14"/>
          <p:cNvSpPr>
            <a:spLocks noChangeArrowheads="1"/>
          </p:cNvSpPr>
          <p:nvPr/>
        </p:nvSpPr>
        <p:spPr bwMode="auto">
          <a:xfrm>
            <a:off x="2286000" y="5638800"/>
            <a:ext cx="4495800" cy="533400"/>
          </a:xfrm>
          <a:prstGeom prst="rect">
            <a:avLst/>
          </a:prstGeom>
          <a:solidFill>
            <a:schemeClr val="fo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Communicate &amp; consult</a:t>
            </a:r>
          </a:p>
        </p:txBody>
      </p:sp>
      <p:sp>
        <p:nvSpPr>
          <p:cNvPr id="163853" name="Rectangle 13"/>
          <p:cNvSpPr>
            <a:spLocks noChangeArrowheads="1"/>
          </p:cNvSpPr>
          <p:nvPr/>
        </p:nvSpPr>
        <p:spPr bwMode="auto">
          <a:xfrm>
            <a:off x="3124200" y="5181600"/>
            <a:ext cx="4495800" cy="533400"/>
          </a:xfrm>
          <a:prstGeom prst="rect">
            <a:avLst/>
          </a:prstGeom>
          <a:solidFill>
            <a:srgbClr val="FFCC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Monitor and review</a:t>
            </a:r>
          </a:p>
        </p:txBody>
      </p:sp>
      <p:sp>
        <p:nvSpPr>
          <p:cNvPr id="163848" name="Rectangle 8"/>
          <p:cNvSpPr>
            <a:spLocks noChangeArrowheads="1"/>
          </p:cNvSpPr>
          <p:nvPr/>
        </p:nvSpPr>
        <p:spPr bwMode="auto">
          <a:xfrm>
            <a:off x="1066800" y="2286000"/>
            <a:ext cx="70104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0000"/>
              </a:spcBef>
              <a:spcAft>
                <a:spcPct val="25000"/>
              </a:spcAft>
              <a:buFontTx/>
              <a:buNone/>
            </a:pPr>
            <a:r>
              <a:rPr lang="en-US" altLang="ru-RU" sz="2600">
                <a:solidFill>
                  <a:srgbClr val="990033"/>
                </a:solidFill>
                <a:latin typeface="Comic Sans MS" panose="030F0702030302020204" pitchFamily="66" charset="0"/>
              </a:rPr>
              <a:t>Defining types of risk, for instance, ‘Strategic’ risks to the goals and objectives of the organisation.</a:t>
            </a:r>
          </a:p>
          <a:p>
            <a:pPr>
              <a:spcBef>
                <a:spcPct val="30000"/>
              </a:spcBef>
              <a:spcAft>
                <a:spcPct val="25000"/>
              </a:spcAft>
              <a:buFontTx/>
              <a:buChar char="•"/>
            </a:pPr>
            <a:r>
              <a:rPr lang="en-US" altLang="ru-RU" sz="2600">
                <a:solidFill>
                  <a:srgbClr val="000066"/>
                </a:solidFill>
                <a:latin typeface="Comic Sans MS" panose="030F0702030302020204" pitchFamily="66" charset="0"/>
              </a:rPr>
              <a:t> Identifying the stakeholders, (i.e.,who is involved or affected).</a:t>
            </a:r>
            <a:r>
              <a:rPr lang="en-US" altLang="ru-RU" sz="2600">
                <a:solidFill>
                  <a:srgbClr val="990033"/>
                </a:solidFill>
                <a:latin typeface="Comic Sans MS" panose="030F0702030302020204" pitchFamily="66" charset="0"/>
              </a:rPr>
              <a:t> </a:t>
            </a:r>
          </a:p>
          <a:p>
            <a:pPr>
              <a:spcBef>
                <a:spcPct val="30000"/>
              </a:spcBef>
              <a:spcAft>
                <a:spcPct val="25000"/>
              </a:spcAft>
              <a:buFontTx/>
              <a:buChar char="•"/>
            </a:pPr>
            <a:r>
              <a:rPr lang="en-US" altLang="ru-RU" sz="2600">
                <a:solidFill>
                  <a:srgbClr val="990033"/>
                </a:solidFill>
                <a:latin typeface="Comic Sans MS" panose="030F0702030302020204" pitchFamily="66" charset="0"/>
              </a:rPr>
              <a:t> Past events, future developments.</a:t>
            </a:r>
          </a:p>
          <a:p>
            <a:pPr>
              <a:spcBef>
                <a:spcPct val="10000"/>
              </a:spcBef>
              <a:buFontTx/>
              <a:buNone/>
            </a:pPr>
            <a:endParaRPr lang="en-US" altLang="ru-RU" sz="2600">
              <a:solidFill>
                <a:srgbClr val="000066"/>
              </a:solidFill>
              <a:latin typeface="Comic Sans MS" panose="030F0702030302020204" pitchFamily="66" charset="0"/>
            </a:endParaRPr>
          </a:p>
        </p:txBody>
      </p:sp>
      <p:sp>
        <p:nvSpPr>
          <p:cNvPr id="163850" name="Rectangle 10"/>
          <p:cNvSpPr>
            <a:spLocks noChangeArrowheads="1"/>
          </p:cNvSpPr>
          <p:nvPr/>
        </p:nvSpPr>
        <p:spPr bwMode="auto">
          <a:xfrm>
            <a:off x="2286000" y="1524000"/>
            <a:ext cx="4572000" cy="533400"/>
          </a:xfrm>
          <a:prstGeom prst="rect">
            <a:avLst/>
          </a:prstGeom>
          <a:solidFill>
            <a:srgbClr val="B2B2B2"/>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Identify the risks</a:t>
            </a:r>
          </a:p>
        </p:txBody>
      </p:sp>
      <p:grpSp>
        <p:nvGrpSpPr>
          <p:cNvPr id="163864" name="Group 24"/>
          <p:cNvGrpSpPr>
            <a:grpSpLocks/>
          </p:cNvGrpSpPr>
          <p:nvPr/>
        </p:nvGrpSpPr>
        <p:grpSpPr bwMode="auto">
          <a:xfrm>
            <a:off x="990600" y="1371600"/>
            <a:ext cx="1219200" cy="1066800"/>
            <a:chOff x="1244" y="278"/>
            <a:chExt cx="2112" cy="1936"/>
          </a:xfrm>
        </p:grpSpPr>
        <p:sp>
          <p:nvSpPr>
            <p:cNvPr id="163865" name="Freeform 25"/>
            <p:cNvSpPr>
              <a:spLocks/>
            </p:cNvSpPr>
            <p:nvPr/>
          </p:nvSpPr>
          <p:spPr bwMode="auto">
            <a:xfrm>
              <a:off x="1434" y="278"/>
              <a:ext cx="764" cy="713"/>
            </a:xfrm>
            <a:custGeom>
              <a:avLst/>
              <a:gdLst>
                <a:gd name="T0" fmla="*/ 0 w 1016"/>
                <a:gd name="T1" fmla="*/ 717 h 904"/>
                <a:gd name="T2" fmla="*/ 10 w 1016"/>
                <a:gd name="T3" fmla="*/ 698 h 904"/>
                <a:gd name="T4" fmla="*/ 20 w 1016"/>
                <a:gd name="T5" fmla="*/ 683 h 904"/>
                <a:gd name="T6" fmla="*/ 29 w 1016"/>
                <a:gd name="T7" fmla="*/ 667 h 904"/>
                <a:gd name="T8" fmla="*/ 38 w 1016"/>
                <a:gd name="T9" fmla="*/ 652 h 904"/>
                <a:gd name="T10" fmla="*/ 48 w 1016"/>
                <a:gd name="T11" fmla="*/ 635 h 904"/>
                <a:gd name="T12" fmla="*/ 60 w 1016"/>
                <a:gd name="T13" fmla="*/ 619 h 904"/>
                <a:gd name="T14" fmla="*/ 70 w 1016"/>
                <a:gd name="T15" fmla="*/ 604 h 904"/>
                <a:gd name="T16" fmla="*/ 81 w 1016"/>
                <a:gd name="T17" fmla="*/ 588 h 904"/>
                <a:gd name="T18" fmla="*/ 95 w 1016"/>
                <a:gd name="T19" fmla="*/ 569 h 904"/>
                <a:gd name="T20" fmla="*/ 111 w 1016"/>
                <a:gd name="T21" fmla="*/ 549 h 904"/>
                <a:gd name="T22" fmla="*/ 123 w 1016"/>
                <a:gd name="T23" fmla="*/ 534 h 904"/>
                <a:gd name="T24" fmla="*/ 137 w 1016"/>
                <a:gd name="T25" fmla="*/ 519 h 904"/>
                <a:gd name="T26" fmla="*/ 151 w 1016"/>
                <a:gd name="T27" fmla="*/ 502 h 904"/>
                <a:gd name="T28" fmla="*/ 167 w 1016"/>
                <a:gd name="T29" fmla="*/ 483 h 904"/>
                <a:gd name="T30" fmla="*/ 183 w 1016"/>
                <a:gd name="T31" fmla="*/ 467 h 904"/>
                <a:gd name="T32" fmla="*/ 199 w 1016"/>
                <a:gd name="T33" fmla="*/ 449 h 904"/>
                <a:gd name="T34" fmla="*/ 215 w 1016"/>
                <a:gd name="T35" fmla="*/ 435 h 904"/>
                <a:gd name="T36" fmla="*/ 235 w 1016"/>
                <a:gd name="T37" fmla="*/ 415 h 904"/>
                <a:gd name="T38" fmla="*/ 252 w 1016"/>
                <a:gd name="T39" fmla="*/ 399 h 904"/>
                <a:gd name="T40" fmla="*/ 269 w 1016"/>
                <a:gd name="T41" fmla="*/ 385 h 904"/>
                <a:gd name="T42" fmla="*/ 288 w 1016"/>
                <a:gd name="T43" fmla="*/ 369 h 904"/>
                <a:gd name="T44" fmla="*/ 302 w 1016"/>
                <a:gd name="T45" fmla="*/ 357 h 904"/>
                <a:gd name="T46" fmla="*/ 321 w 1016"/>
                <a:gd name="T47" fmla="*/ 343 h 904"/>
                <a:gd name="T48" fmla="*/ 339 w 1016"/>
                <a:gd name="T49" fmla="*/ 329 h 904"/>
                <a:gd name="T50" fmla="*/ 361 w 1016"/>
                <a:gd name="T51" fmla="*/ 314 h 904"/>
                <a:gd name="T52" fmla="*/ 379 w 1016"/>
                <a:gd name="T53" fmla="*/ 302 h 904"/>
                <a:gd name="T54" fmla="*/ 400 w 1016"/>
                <a:gd name="T55" fmla="*/ 286 h 904"/>
                <a:gd name="T56" fmla="*/ 425 w 1016"/>
                <a:gd name="T57" fmla="*/ 271 h 904"/>
                <a:gd name="T58" fmla="*/ 449 w 1016"/>
                <a:gd name="T59" fmla="*/ 256 h 904"/>
                <a:gd name="T60" fmla="*/ 473 w 1016"/>
                <a:gd name="T61" fmla="*/ 241 h 904"/>
                <a:gd name="T62" fmla="*/ 498 w 1016"/>
                <a:gd name="T63" fmla="*/ 227 h 904"/>
                <a:gd name="T64" fmla="*/ 524 w 1016"/>
                <a:gd name="T65" fmla="*/ 214 h 904"/>
                <a:gd name="T66" fmla="*/ 552 w 1016"/>
                <a:gd name="T67" fmla="*/ 200 h 904"/>
                <a:gd name="T68" fmla="*/ 575 w 1016"/>
                <a:gd name="T69" fmla="*/ 191 h 904"/>
                <a:gd name="T70" fmla="*/ 597 w 1016"/>
                <a:gd name="T71" fmla="*/ 179 h 904"/>
                <a:gd name="T72" fmla="*/ 623 w 1016"/>
                <a:gd name="T73" fmla="*/ 170 h 904"/>
                <a:gd name="T74" fmla="*/ 641 w 1016"/>
                <a:gd name="T75" fmla="*/ 163 h 904"/>
                <a:gd name="T76" fmla="*/ 563 w 1016"/>
                <a:gd name="T77" fmla="*/ 0 h 904"/>
                <a:gd name="T78" fmla="*/ 1016 w 1016"/>
                <a:gd name="T79" fmla="*/ 232 h 904"/>
                <a:gd name="T80" fmla="*/ 897 w 1016"/>
                <a:gd name="T81" fmla="*/ 711 h 904"/>
                <a:gd name="T82" fmla="*/ 824 w 1016"/>
                <a:gd name="T83" fmla="*/ 569 h 904"/>
                <a:gd name="T84" fmla="*/ 794 w 1016"/>
                <a:gd name="T85" fmla="*/ 582 h 904"/>
                <a:gd name="T86" fmla="*/ 765 w 1016"/>
                <a:gd name="T87" fmla="*/ 596 h 904"/>
                <a:gd name="T88" fmla="*/ 734 w 1016"/>
                <a:gd name="T89" fmla="*/ 613 h 904"/>
                <a:gd name="T90" fmla="*/ 700 w 1016"/>
                <a:gd name="T91" fmla="*/ 633 h 904"/>
                <a:gd name="T92" fmla="*/ 674 w 1016"/>
                <a:gd name="T93" fmla="*/ 650 h 904"/>
                <a:gd name="T94" fmla="*/ 648 w 1016"/>
                <a:gd name="T95" fmla="*/ 670 h 904"/>
                <a:gd name="T96" fmla="*/ 622 w 1016"/>
                <a:gd name="T97" fmla="*/ 689 h 904"/>
                <a:gd name="T98" fmla="*/ 600 w 1016"/>
                <a:gd name="T99" fmla="*/ 709 h 904"/>
                <a:gd name="T100" fmla="*/ 579 w 1016"/>
                <a:gd name="T101" fmla="*/ 729 h 904"/>
                <a:gd name="T102" fmla="*/ 555 w 1016"/>
                <a:gd name="T103" fmla="*/ 752 h 904"/>
                <a:gd name="T104" fmla="*/ 536 w 1016"/>
                <a:gd name="T105" fmla="*/ 774 h 904"/>
                <a:gd name="T106" fmla="*/ 516 w 1016"/>
                <a:gd name="T107" fmla="*/ 796 h 904"/>
                <a:gd name="T108" fmla="*/ 499 w 1016"/>
                <a:gd name="T109" fmla="*/ 816 h 904"/>
                <a:gd name="T110" fmla="*/ 481 w 1016"/>
                <a:gd name="T111" fmla="*/ 842 h 904"/>
                <a:gd name="T112" fmla="*/ 464 w 1016"/>
                <a:gd name="T113" fmla="*/ 867 h 904"/>
                <a:gd name="T114" fmla="*/ 455 w 1016"/>
                <a:gd name="T115" fmla="*/ 885 h 904"/>
                <a:gd name="T116" fmla="*/ 443 w 1016"/>
                <a:gd name="T117" fmla="*/ 904 h 904"/>
                <a:gd name="T118" fmla="*/ 0 w 1016"/>
                <a:gd name="T119" fmla="*/ 717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904">
                  <a:moveTo>
                    <a:pt x="0" y="717"/>
                  </a:moveTo>
                  <a:lnTo>
                    <a:pt x="10" y="698"/>
                  </a:lnTo>
                  <a:lnTo>
                    <a:pt x="20" y="683"/>
                  </a:lnTo>
                  <a:lnTo>
                    <a:pt x="29" y="667"/>
                  </a:lnTo>
                  <a:lnTo>
                    <a:pt x="38" y="652"/>
                  </a:lnTo>
                  <a:lnTo>
                    <a:pt x="48" y="635"/>
                  </a:lnTo>
                  <a:lnTo>
                    <a:pt x="60" y="619"/>
                  </a:lnTo>
                  <a:lnTo>
                    <a:pt x="70" y="604"/>
                  </a:lnTo>
                  <a:lnTo>
                    <a:pt x="81" y="588"/>
                  </a:lnTo>
                  <a:lnTo>
                    <a:pt x="95" y="569"/>
                  </a:lnTo>
                  <a:lnTo>
                    <a:pt x="111" y="549"/>
                  </a:lnTo>
                  <a:lnTo>
                    <a:pt x="123" y="534"/>
                  </a:lnTo>
                  <a:lnTo>
                    <a:pt x="137" y="519"/>
                  </a:lnTo>
                  <a:lnTo>
                    <a:pt x="151" y="502"/>
                  </a:lnTo>
                  <a:lnTo>
                    <a:pt x="167" y="483"/>
                  </a:lnTo>
                  <a:lnTo>
                    <a:pt x="183" y="467"/>
                  </a:lnTo>
                  <a:lnTo>
                    <a:pt x="199" y="449"/>
                  </a:lnTo>
                  <a:lnTo>
                    <a:pt x="215" y="435"/>
                  </a:lnTo>
                  <a:lnTo>
                    <a:pt x="235" y="415"/>
                  </a:lnTo>
                  <a:lnTo>
                    <a:pt x="252" y="399"/>
                  </a:lnTo>
                  <a:lnTo>
                    <a:pt x="269" y="385"/>
                  </a:lnTo>
                  <a:lnTo>
                    <a:pt x="288" y="369"/>
                  </a:lnTo>
                  <a:lnTo>
                    <a:pt x="302" y="357"/>
                  </a:lnTo>
                  <a:lnTo>
                    <a:pt x="321" y="343"/>
                  </a:lnTo>
                  <a:lnTo>
                    <a:pt x="339" y="329"/>
                  </a:lnTo>
                  <a:lnTo>
                    <a:pt x="361" y="314"/>
                  </a:lnTo>
                  <a:lnTo>
                    <a:pt x="379" y="302"/>
                  </a:lnTo>
                  <a:lnTo>
                    <a:pt x="400" y="286"/>
                  </a:lnTo>
                  <a:lnTo>
                    <a:pt x="425" y="271"/>
                  </a:lnTo>
                  <a:lnTo>
                    <a:pt x="449" y="256"/>
                  </a:lnTo>
                  <a:lnTo>
                    <a:pt x="473" y="241"/>
                  </a:lnTo>
                  <a:lnTo>
                    <a:pt x="498" y="227"/>
                  </a:lnTo>
                  <a:lnTo>
                    <a:pt x="524" y="214"/>
                  </a:lnTo>
                  <a:lnTo>
                    <a:pt x="552" y="200"/>
                  </a:lnTo>
                  <a:lnTo>
                    <a:pt x="575" y="191"/>
                  </a:lnTo>
                  <a:lnTo>
                    <a:pt x="597" y="179"/>
                  </a:lnTo>
                  <a:lnTo>
                    <a:pt x="623" y="170"/>
                  </a:lnTo>
                  <a:lnTo>
                    <a:pt x="641" y="163"/>
                  </a:lnTo>
                  <a:lnTo>
                    <a:pt x="563" y="0"/>
                  </a:lnTo>
                  <a:lnTo>
                    <a:pt x="1016" y="232"/>
                  </a:lnTo>
                  <a:lnTo>
                    <a:pt x="897" y="711"/>
                  </a:lnTo>
                  <a:lnTo>
                    <a:pt x="824" y="569"/>
                  </a:lnTo>
                  <a:lnTo>
                    <a:pt x="794" y="582"/>
                  </a:lnTo>
                  <a:lnTo>
                    <a:pt x="765" y="596"/>
                  </a:lnTo>
                  <a:lnTo>
                    <a:pt x="734" y="613"/>
                  </a:lnTo>
                  <a:lnTo>
                    <a:pt x="700" y="633"/>
                  </a:lnTo>
                  <a:lnTo>
                    <a:pt x="674" y="650"/>
                  </a:lnTo>
                  <a:lnTo>
                    <a:pt x="648" y="670"/>
                  </a:lnTo>
                  <a:lnTo>
                    <a:pt x="622" y="689"/>
                  </a:lnTo>
                  <a:lnTo>
                    <a:pt x="600" y="709"/>
                  </a:lnTo>
                  <a:lnTo>
                    <a:pt x="579" y="729"/>
                  </a:lnTo>
                  <a:lnTo>
                    <a:pt x="555" y="752"/>
                  </a:lnTo>
                  <a:lnTo>
                    <a:pt x="536" y="774"/>
                  </a:lnTo>
                  <a:lnTo>
                    <a:pt x="516" y="796"/>
                  </a:lnTo>
                  <a:lnTo>
                    <a:pt x="499" y="816"/>
                  </a:lnTo>
                  <a:lnTo>
                    <a:pt x="481" y="842"/>
                  </a:lnTo>
                  <a:lnTo>
                    <a:pt x="464" y="867"/>
                  </a:lnTo>
                  <a:lnTo>
                    <a:pt x="455" y="885"/>
                  </a:lnTo>
                  <a:lnTo>
                    <a:pt x="443" y="904"/>
                  </a:lnTo>
                  <a:lnTo>
                    <a:pt x="0" y="717"/>
                  </a:lnTo>
                  <a:close/>
                </a:path>
              </a:pathLst>
            </a:custGeom>
            <a:solidFill>
              <a:schemeClr val="folHlink"/>
            </a:solidFill>
            <a:ln w="15875">
              <a:solidFill>
                <a:srgbClr val="000000"/>
              </a:solidFill>
              <a:prstDash val="solid"/>
              <a:round/>
              <a:headEnd/>
              <a:tailEnd/>
            </a:ln>
          </p:spPr>
          <p:txBody>
            <a:bodyPr/>
            <a:lstStyle/>
            <a:p>
              <a:endParaRPr lang="ru-RU"/>
            </a:p>
          </p:txBody>
        </p:sp>
        <p:sp>
          <p:nvSpPr>
            <p:cNvPr id="163866" name="Freeform 26"/>
            <p:cNvSpPr>
              <a:spLocks/>
            </p:cNvSpPr>
            <p:nvPr/>
          </p:nvSpPr>
          <p:spPr bwMode="auto">
            <a:xfrm>
              <a:off x="1244" y="781"/>
              <a:ext cx="674" cy="794"/>
            </a:xfrm>
            <a:custGeom>
              <a:avLst/>
              <a:gdLst>
                <a:gd name="T0" fmla="*/ 895 w 895"/>
                <a:gd name="T1" fmla="*/ 416 h 1006"/>
                <a:gd name="T2" fmla="*/ 667 w 895"/>
                <a:gd name="T3" fmla="*/ 332 h 1006"/>
                <a:gd name="T4" fmla="*/ 657 w 895"/>
                <a:gd name="T5" fmla="*/ 352 h 1006"/>
                <a:gd name="T6" fmla="*/ 652 w 895"/>
                <a:gd name="T7" fmla="*/ 371 h 1006"/>
                <a:gd name="T8" fmla="*/ 646 w 895"/>
                <a:gd name="T9" fmla="*/ 390 h 1006"/>
                <a:gd name="T10" fmla="*/ 641 w 895"/>
                <a:gd name="T11" fmla="*/ 411 h 1006"/>
                <a:gd name="T12" fmla="*/ 634 w 895"/>
                <a:gd name="T13" fmla="*/ 438 h 1006"/>
                <a:gd name="T14" fmla="*/ 630 w 895"/>
                <a:gd name="T15" fmla="*/ 460 h 1006"/>
                <a:gd name="T16" fmla="*/ 626 w 895"/>
                <a:gd name="T17" fmla="*/ 485 h 1006"/>
                <a:gd name="T18" fmla="*/ 624 w 895"/>
                <a:gd name="T19" fmla="*/ 511 h 1006"/>
                <a:gd name="T20" fmla="*/ 621 w 895"/>
                <a:gd name="T21" fmla="*/ 539 h 1006"/>
                <a:gd name="T22" fmla="*/ 621 w 895"/>
                <a:gd name="T23" fmla="*/ 589 h 1006"/>
                <a:gd name="T24" fmla="*/ 622 w 895"/>
                <a:gd name="T25" fmla="*/ 615 h 1006"/>
                <a:gd name="T26" fmla="*/ 624 w 895"/>
                <a:gd name="T27" fmla="*/ 639 h 1006"/>
                <a:gd name="T28" fmla="*/ 628 w 895"/>
                <a:gd name="T29" fmla="*/ 664 h 1006"/>
                <a:gd name="T30" fmla="*/ 633 w 895"/>
                <a:gd name="T31" fmla="*/ 688 h 1006"/>
                <a:gd name="T32" fmla="*/ 638 w 895"/>
                <a:gd name="T33" fmla="*/ 711 h 1006"/>
                <a:gd name="T34" fmla="*/ 644 w 895"/>
                <a:gd name="T35" fmla="*/ 739 h 1006"/>
                <a:gd name="T36" fmla="*/ 654 w 895"/>
                <a:gd name="T37" fmla="*/ 765 h 1006"/>
                <a:gd name="T38" fmla="*/ 227 w 895"/>
                <a:gd name="T39" fmla="*/ 1006 h 1006"/>
                <a:gd name="T40" fmla="*/ 217 w 895"/>
                <a:gd name="T41" fmla="*/ 981 h 1006"/>
                <a:gd name="T42" fmla="*/ 208 w 895"/>
                <a:gd name="T43" fmla="*/ 960 h 1006"/>
                <a:gd name="T44" fmla="*/ 200 w 895"/>
                <a:gd name="T45" fmla="*/ 940 h 1006"/>
                <a:gd name="T46" fmla="*/ 192 w 895"/>
                <a:gd name="T47" fmla="*/ 918 h 1006"/>
                <a:gd name="T48" fmla="*/ 185 w 895"/>
                <a:gd name="T49" fmla="*/ 900 h 1006"/>
                <a:gd name="T50" fmla="*/ 178 w 895"/>
                <a:gd name="T51" fmla="*/ 879 h 1006"/>
                <a:gd name="T52" fmla="*/ 172 w 895"/>
                <a:gd name="T53" fmla="*/ 859 h 1006"/>
                <a:gd name="T54" fmla="*/ 167 w 895"/>
                <a:gd name="T55" fmla="*/ 840 h 1006"/>
                <a:gd name="T56" fmla="*/ 162 w 895"/>
                <a:gd name="T57" fmla="*/ 821 h 1006"/>
                <a:gd name="T58" fmla="*/ 156 w 895"/>
                <a:gd name="T59" fmla="*/ 797 h 1006"/>
                <a:gd name="T60" fmla="*/ 152 w 895"/>
                <a:gd name="T61" fmla="*/ 773 h 1006"/>
                <a:gd name="T62" fmla="*/ 146 w 895"/>
                <a:gd name="T63" fmla="*/ 750 h 1006"/>
                <a:gd name="T64" fmla="*/ 141 w 895"/>
                <a:gd name="T65" fmla="*/ 728 h 1006"/>
                <a:gd name="T66" fmla="*/ 139 w 895"/>
                <a:gd name="T67" fmla="*/ 702 h 1006"/>
                <a:gd name="T68" fmla="*/ 136 w 895"/>
                <a:gd name="T69" fmla="*/ 678 h 1006"/>
                <a:gd name="T70" fmla="*/ 133 w 895"/>
                <a:gd name="T71" fmla="*/ 650 h 1006"/>
                <a:gd name="T72" fmla="*/ 131 w 895"/>
                <a:gd name="T73" fmla="*/ 623 h 1006"/>
                <a:gd name="T74" fmla="*/ 131 w 895"/>
                <a:gd name="T75" fmla="*/ 596 h 1006"/>
                <a:gd name="T76" fmla="*/ 131 w 895"/>
                <a:gd name="T77" fmla="*/ 568 h 1006"/>
                <a:gd name="T78" fmla="*/ 131 w 895"/>
                <a:gd name="T79" fmla="*/ 533 h 1006"/>
                <a:gd name="T80" fmla="*/ 132 w 895"/>
                <a:gd name="T81" fmla="*/ 502 h 1006"/>
                <a:gd name="T82" fmla="*/ 133 w 895"/>
                <a:gd name="T83" fmla="*/ 481 h 1006"/>
                <a:gd name="T84" fmla="*/ 136 w 895"/>
                <a:gd name="T85" fmla="*/ 455 h 1006"/>
                <a:gd name="T86" fmla="*/ 139 w 895"/>
                <a:gd name="T87" fmla="*/ 431 h 1006"/>
                <a:gd name="T88" fmla="*/ 142 w 895"/>
                <a:gd name="T89" fmla="*/ 402 h 1006"/>
                <a:gd name="T90" fmla="*/ 148 w 895"/>
                <a:gd name="T91" fmla="*/ 376 h 1006"/>
                <a:gd name="T92" fmla="*/ 153 w 895"/>
                <a:gd name="T93" fmla="*/ 353 h 1006"/>
                <a:gd name="T94" fmla="*/ 159 w 895"/>
                <a:gd name="T95" fmla="*/ 323 h 1006"/>
                <a:gd name="T96" fmla="*/ 166 w 895"/>
                <a:gd name="T97" fmla="*/ 300 h 1006"/>
                <a:gd name="T98" fmla="*/ 172 w 895"/>
                <a:gd name="T99" fmla="*/ 272 h 1006"/>
                <a:gd name="T100" fmla="*/ 180 w 895"/>
                <a:gd name="T101" fmla="*/ 248 h 1006"/>
                <a:gd name="T102" fmla="*/ 189 w 895"/>
                <a:gd name="T103" fmla="*/ 223 h 1006"/>
                <a:gd name="T104" fmla="*/ 199 w 895"/>
                <a:gd name="T105" fmla="*/ 197 h 1006"/>
                <a:gd name="T106" fmla="*/ 212 w 895"/>
                <a:gd name="T107" fmla="*/ 166 h 1006"/>
                <a:gd name="T108" fmla="*/ 0 w 895"/>
                <a:gd name="T109" fmla="*/ 87 h 1006"/>
                <a:gd name="T110" fmla="*/ 557 w 895"/>
                <a:gd name="T111" fmla="*/ 0 h 1006"/>
                <a:gd name="T112" fmla="*/ 895 w 895"/>
                <a:gd name="T113" fmla="*/ 41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5" h="1006">
                  <a:moveTo>
                    <a:pt x="895" y="416"/>
                  </a:moveTo>
                  <a:lnTo>
                    <a:pt x="667" y="332"/>
                  </a:lnTo>
                  <a:lnTo>
                    <a:pt x="657" y="352"/>
                  </a:lnTo>
                  <a:lnTo>
                    <a:pt x="652" y="371"/>
                  </a:lnTo>
                  <a:lnTo>
                    <a:pt x="646" y="390"/>
                  </a:lnTo>
                  <a:lnTo>
                    <a:pt x="641" y="411"/>
                  </a:lnTo>
                  <a:lnTo>
                    <a:pt x="634" y="438"/>
                  </a:lnTo>
                  <a:lnTo>
                    <a:pt x="630" y="460"/>
                  </a:lnTo>
                  <a:lnTo>
                    <a:pt x="626" y="485"/>
                  </a:lnTo>
                  <a:lnTo>
                    <a:pt x="624" y="511"/>
                  </a:lnTo>
                  <a:lnTo>
                    <a:pt x="621" y="539"/>
                  </a:lnTo>
                  <a:lnTo>
                    <a:pt x="621" y="589"/>
                  </a:lnTo>
                  <a:lnTo>
                    <a:pt x="622" y="615"/>
                  </a:lnTo>
                  <a:lnTo>
                    <a:pt x="624" y="639"/>
                  </a:lnTo>
                  <a:lnTo>
                    <a:pt x="628" y="664"/>
                  </a:lnTo>
                  <a:lnTo>
                    <a:pt x="633" y="688"/>
                  </a:lnTo>
                  <a:lnTo>
                    <a:pt x="638" y="711"/>
                  </a:lnTo>
                  <a:lnTo>
                    <a:pt x="644" y="739"/>
                  </a:lnTo>
                  <a:lnTo>
                    <a:pt x="654" y="765"/>
                  </a:lnTo>
                  <a:lnTo>
                    <a:pt x="227" y="1006"/>
                  </a:lnTo>
                  <a:lnTo>
                    <a:pt x="217" y="981"/>
                  </a:lnTo>
                  <a:lnTo>
                    <a:pt x="208" y="960"/>
                  </a:lnTo>
                  <a:lnTo>
                    <a:pt x="200" y="940"/>
                  </a:lnTo>
                  <a:lnTo>
                    <a:pt x="192" y="918"/>
                  </a:lnTo>
                  <a:lnTo>
                    <a:pt x="185" y="900"/>
                  </a:lnTo>
                  <a:lnTo>
                    <a:pt x="178" y="879"/>
                  </a:lnTo>
                  <a:lnTo>
                    <a:pt x="172" y="859"/>
                  </a:lnTo>
                  <a:lnTo>
                    <a:pt x="167" y="840"/>
                  </a:lnTo>
                  <a:lnTo>
                    <a:pt x="162" y="821"/>
                  </a:lnTo>
                  <a:lnTo>
                    <a:pt x="156" y="797"/>
                  </a:lnTo>
                  <a:lnTo>
                    <a:pt x="152" y="773"/>
                  </a:lnTo>
                  <a:lnTo>
                    <a:pt x="146" y="750"/>
                  </a:lnTo>
                  <a:lnTo>
                    <a:pt x="141" y="728"/>
                  </a:lnTo>
                  <a:lnTo>
                    <a:pt x="139" y="702"/>
                  </a:lnTo>
                  <a:lnTo>
                    <a:pt x="136" y="678"/>
                  </a:lnTo>
                  <a:lnTo>
                    <a:pt x="133" y="650"/>
                  </a:lnTo>
                  <a:lnTo>
                    <a:pt x="131" y="623"/>
                  </a:lnTo>
                  <a:lnTo>
                    <a:pt x="131" y="596"/>
                  </a:lnTo>
                  <a:lnTo>
                    <a:pt x="131" y="568"/>
                  </a:lnTo>
                  <a:lnTo>
                    <a:pt x="131" y="533"/>
                  </a:lnTo>
                  <a:lnTo>
                    <a:pt x="132" y="502"/>
                  </a:lnTo>
                  <a:lnTo>
                    <a:pt x="133" y="481"/>
                  </a:lnTo>
                  <a:lnTo>
                    <a:pt x="136" y="455"/>
                  </a:lnTo>
                  <a:lnTo>
                    <a:pt x="139" y="431"/>
                  </a:lnTo>
                  <a:lnTo>
                    <a:pt x="142" y="402"/>
                  </a:lnTo>
                  <a:lnTo>
                    <a:pt x="148" y="376"/>
                  </a:lnTo>
                  <a:lnTo>
                    <a:pt x="153" y="353"/>
                  </a:lnTo>
                  <a:lnTo>
                    <a:pt x="159" y="323"/>
                  </a:lnTo>
                  <a:lnTo>
                    <a:pt x="166" y="300"/>
                  </a:lnTo>
                  <a:lnTo>
                    <a:pt x="172" y="272"/>
                  </a:lnTo>
                  <a:lnTo>
                    <a:pt x="180" y="248"/>
                  </a:lnTo>
                  <a:lnTo>
                    <a:pt x="189" y="223"/>
                  </a:lnTo>
                  <a:lnTo>
                    <a:pt x="199" y="197"/>
                  </a:lnTo>
                  <a:lnTo>
                    <a:pt x="212" y="166"/>
                  </a:lnTo>
                  <a:lnTo>
                    <a:pt x="0" y="87"/>
                  </a:lnTo>
                  <a:lnTo>
                    <a:pt x="557" y="0"/>
                  </a:lnTo>
                  <a:lnTo>
                    <a:pt x="895" y="416"/>
                  </a:lnTo>
                  <a:close/>
                </a:path>
              </a:pathLst>
            </a:custGeom>
            <a:solidFill>
              <a:srgbClr val="FFCC99"/>
            </a:solidFill>
            <a:ln w="15875">
              <a:solidFill>
                <a:srgbClr val="000000"/>
              </a:solidFill>
              <a:prstDash val="solid"/>
              <a:round/>
              <a:headEnd/>
              <a:tailEnd/>
            </a:ln>
          </p:spPr>
          <p:txBody>
            <a:bodyPr/>
            <a:lstStyle/>
            <a:p>
              <a:endParaRPr lang="ru-RU"/>
            </a:p>
          </p:txBody>
        </p:sp>
        <p:sp>
          <p:nvSpPr>
            <p:cNvPr id="163867" name="Freeform 27"/>
            <p:cNvSpPr>
              <a:spLocks/>
            </p:cNvSpPr>
            <p:nvPr/>
          </p:nvSpPr>
          <p:spPr bwMode="auto">
            <a:xfrm>
              <a:off x="1275" y="1354"/>
              <a:ext cx="764" cy="681"/>
            </a:xfrm>
            <a:custGeom>
              <a:avLst/>
              <a:gdLst>
                <a:gd name="T0" fmla="*/ 807 w 1015"/>
                <a:gd name="T1" fmla="*/ 862 h 862"/>
                <a:gd name="T2" fmla="*/ 786 w 1015"/>
                <a:gd name="T3" fmla="*/ 853 h 862"/>
                <a:gd name="T4" fmla="*/ 769 w 1015"/>
                <a:gd name="T5" fmla="*/ 845 h 862"/>
                <a:gd name="T6" fmla="*/ 751 w 1015"/>
                <a:gd name="T7" fmla="*/ 837 h 862"/>
                <a:gd name="T8" fmla="*/ 734 w 1015"/>
                <a:gd name="T9" fmla="*/ 829 h 862"/>
                <a:gd name="T10" fmla="*/ 716 w 1015"/>
                <a:gd name="T11" fmla="*/ 819 h 862"/>
                <a:gd name="T12" fmla="*/ 697 w 1015"/>
                <a:gd name="T13" fmla="*/ 810 h 862"/>
                <a:gd name="T14" fmla="*/ 680 w 1015"/>
                <a:gd name="T15" fmla="*/ 799 h 862"/>
                <a:gd name="T16" fmla="*/ 662 w 1015"/>
                <a:gd name="T17" fmla="*/ 790 h 862"/>
                <a:gd name="T18" fmla="*/ 641 w 1015"/>
                <a:gd name="T19" fmla="*/ 777 h 862"/>
                <a:gd name="T20" fmla="*/ 619 w 1015"/>
                <a:gd name="T21" fmla="*/ 765 h 862"/>
                <a:gd name="T22" fmla="*/ 602 w 1015"/>
                <a:gd name="T23" fmla="*/ 753 h 862"/>
                <a:gd name="T24" fmla="*/ 585 w 1015"/>
                <a:gd name="T25" fmla="*/ 740 h 862"/>
                <a:gd name="T26" fmla="*/ 566 w 1015"/>
                <a:gd name="T27" fmla="*/ 727 h 862"/>
                <a:gd name="T28" fmla="*/ 545 w 1015"/>
                <a:gd name="T29" fmla="*/ 713 h 862"/>
                <a:gd name="T30" fmla="*/ 527 w 1015"/>
                <a:gd name="T31" fmla="*/ 699 h 862"/>
                <a:gd name="T32" fmla="*/ 507 w 1015"/>
                <a:gd name="T33" fmla="*/ 684 h 862"/>
                <a:gd name="T34" fmla="*/ 491 w 1015"/>
                <a:gd name="T35" fmla="*/ 672 h 862"/>
                <a:gd name="T36" fmla="*/ 469 w 1015"/>
                <a:gd name="T37" fmla="*/ 653 h 862"/>
                <a:gd name="T38" fmla="*/ 451 w 1015"/>
                <a:gd name="T39" fmla="*/ 638 h 862"/>
                <a:gd name="T40" fmla="*/ 435 w 1015"/>
                <a:gd name="T41" fmla="*/ 623 h 862"/>
                <a:gd name="T42" fmla="*/ 417 w 1015"/>
                <a:gd name="T43" fmla="*/ 605 h 862"/>
                <a:gd name="T44" fmla="*/ 404 w 1015"/>
                <a:gd name="T45" fmla="*/ 592 h 862"/>
                <a:gd name="T46" fmla="*/ 388 w 1015"/>
                <a:gd name="T47" fmla="*/ 576 h 862"/>
                <a:gd name="T48" fmla="*/ 373 w 1015"/>
                <a:gd name="T49" fmla="*/ 560 h 862"/>
                <a:gd name="T50" fmla="*/ 356 w 1015"/>
                <a:gd name="T51" fmla="*/ 540 h 862"/>
                <a:gd name="T52" fmla="*/ 340 w 1015"/>
                <a:gd name="T53" fmla="*/ 524 h 862"/>
                <a:gd name="T54" fmla="*/ 324 w 1015"/>
                <a:gd name="T55" fmla="*/ 505 h 862"/>
                <a:gd name="T56" fmla="*/ 306 w 1015"/>
                <a:gd name="T57" fmla="*/ 483 h 862"/>
                <a:gd name="T58" fmla="*/ 291 w 1015"/>
                <a:gd name="T59" fmla="*/ 462 h 862"/>
                <a:gd name="T60" fmla="*/ 274 w 1015"/>
                <a:gd name="T61" fmla="*/ 440 h 862"/>
                <a:gd name="T62" fmla="*/ 258 w 1015"/>
                <a:gd name="T63" fmla="*/ 418 h 862"/>
                <a:gd name="T64" fmla="*/ 244 w 1015"/>
                <a:gd name="T65" fmla="*/ 395 h 862"/>
                <a:gd name="T66" fmla="*/ 228 w 1015"/>
                <a:gd name="T67" fmla="*/ 370 h 862"/>
                <a:gd name="T68" fmla="*/ 218 w 1015"/>
                <a:gd name="T69" fmla="*/ 349 h 862"/>
                <a:gd name="T70" fmla="*/ 204 w 1015"/>
                <a:gd name="T71" fmla="*/ 330 h 862"/>
                <a:gd name="T72" fmla="*/ 194 w 1015"/>
                <a:gd name="T73" fmla="*/ 307 h 862"/>
                <a:gd name="T74" fmla="*/ 0 w 1015"/>
                <a:gd name="T75" fmla="*/ 389 h 862"/>
                <a:gd name="T76" fmla="*/ 319 w 1015"/>
                <a:gd name="T77" fmla="*/ 0 h 862"/>
                <a:gd name="T78" fmla="*/ 859 w 1015"/>
                <a:gd name="T79" fmla="*/ 42 h 862"/>
                <a:gd name="T80" fmla="*/ 641 w 1015"/>
                <a:gd name="T81" fmla="*/ 130 h 862"/>
                <a:gd name="T82" fmla="*/ 656 w 1015"/>
                <a:gd name="T83" fmla="*/ 154 h 862"/>
                <a:gd name="T84" fmla="*/ 671 w 1015"/>
                <a:gd name="T85" fmla="*/ 180 h 862"/>
                <a:gd name="T86" fmla="*/ 691 w 1015"/>
                <a:gd name="T87" fmla="*/ 207 h 862"/>
                <a:gd name="T88" fmla="*/ 713 w 1015"/>
                <a:gd name="T89" fmla="*/ 238 h 862"/>
                <a:gd name="T90" fmla="*/ 733 w 1015"/>
                <a:gd name="T91" fmla="*/ 261 h 862"/>
                <a:gd name="T92" fmla="*/ 755 w 1015"/>
                <a:gd name="T93" fmla="*/ 284 h 862"/>
                <a:gd name="T94" fmla="*/ 776 w 1015"/>
                <a:gd name="T95" fmla="*/ 307 h 862"/>
                <a:gd name="T96" fmla="*/ 798 w 1015"/>
                <a:gd name="T97" fmla="*/ 327 h 862"/>
                <a:gd name="T98" fmla="*/ 821 w 1015"/>
                <a:gd name="T99" fmla="*/ 346 h 862"/>
                <a:gd name="T100" fmla="*/ 846 w 1015"/>
                <a:gd name="T101" fmla="*/ 367 h 862"/>
                <a:gd name="T102" fmla="*/ 871 w 1015"/>
                <a:gd name="T103" fmla="*/ 384 h 862"/>
                <a:gd name="T104" fmla="*/ 894 w 1015"/>
                <a:gd name="T105" fmla="*/ 402 h 862"/>
                <a:gd name="T106" fmla="*/ 918 w 1015"/>
                <a:gd name="T107" fmla="*/ 417 h 862"/>
                <a:gd name="T108" fmla="*/ 946 w 1015"/>
                <a:gd name="T109" fmla="*/ 433 h 862"/>
                <a:gd name="T110" fmla="*/ 975 w 1015"/>
                <a:gd name="T111" fmla="*/ 448 h 862"/>
                <a:gd name="T112" fmla="*/ 996 w 1015"/>
                <a:gd name="T113" fmla="*/ 456 h 862"/>
                <a:gd name="T114" fmla="*/ 1015 w 1015"/>
                <a:gd name="T115" fmla="*/ 467 h 862"/>
                <a:gd name="T116" fmla="*/ 807 w 1015"/>
                <a:gd name="T117"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5" h="862">
                  <a:moveTo>
                    <a:pt x="807" y="862"/>
                  </a:moveTo>
                  <a:lnTo>
                    <a:pt x="786" y="853"/>
                  </a:lnTo>
                  <a:lnTo>
                    <a:pt x="769" y="845"/>
                  </a:lnTo>
                  <a:lnTo>
                    <a:pt x="751" y="837"/>
                  </a:lnTo>
                  <a:lnTo>
                    <a:pt x="734" y="829"/>
                  </a:lnTo>
                  <a:lnTo>
                    <a:pt x="716" y="819"/>
                  </a:lnTo>
                  <a:lnTo>
                    <a:pt x="697" y="810"/>
                  </a:lnTo>
                  <a:lnTo>
                    <a:pt x="680" y="799"/>
                  </a:lnTo>
                  <a:lnTo>
                    <a:pt x="662" y="790"/>
                  </a:lnTo>
                  <a:lnTo>
                    <a:pt x="641" y="777"/>
                  </a:lnTo>
                  <a:lnTo>
                    <a:pt x="619" y="765"/>
                  </a:lnTo>
                  <a:lnTo>
                    <a:pt x="602" y="753"/>
                  </a:lnTo>
                  <a:lnTo>
                    <a:pt x="585" y="740"/>
                  </a:lnTo>
                  <a:lnTo>
                    <a:pt x="566" y="727"/>
                  </a:lnTo>
                  <a:lnTo>
                    <a:pt x="545" y="713"/>
                  </a:lnTo>
                  <a:lnTo>
                    <a:pt x="527" y="699"/>
                  </a:lnTo>
                  <a:lnTo>
                    <a:pt x="507" y="684"/>
                  </a:lnTo>
                  <a:lnTo>
                    <a:pt x="491" y="672"/>
                  </a:lnTo>
                  <a:lnTo>
                    <a:pt x="469" y="653"/>
                  </a:lnTo>
                  <a:lnTo>
                    <a:pt x="451" y="638"/>
                  </a:lnTo>
                  <a:lnTo>
                    <a:pt x="435" y="623"/>
                  </a:lnTo>
                  <a:lnTo>
                    <a:pt x="417" y="605"/>
                  </a:lnTo>
                  <a:lnTo>
                    <a:pt x="404" y="592"/>
                  </a:lnTo>
                  <a:lnTo>
                    <a:pt x="388" y="576"/>
                  </a:lnTo>
                  <a:lnTo>
                    <a:pt x="373" y="560"/>
                  </a:lnTo>
                  <a:lnTo>
                    <a:pt x="356" y="540"/>
                  </a:lnTo>
                  <a:lnTo>
                    <a:pt x="340" y="524"/>
                  </a:lnTo>
                  <a:lnTo>
                    <a:pt x="324" y="505"/>
                  </a:lnTo>
                  <a:lnTo>
                    <a:pt x="306" y="483"/>
                  </a:lnTo>
                  <a:lnTo>
                    <a:pt x="291" y="462"/>
                  </a:lnTo>
                  <a:lnTo>
                    <a:pt x="274" y="440"/>
                  </a:lnTo>
                  <a:lnTo>
                    <a:pt x="258" y="418"/>
                  </a:lnTo>
                  <a:lnTo>
                    <a:pt x="244" y="395"/>
                  </a:lnTo>
                  <a:lnTo>
                    <a:pt x="228" y="370"/>
                  </a:lnTo>
                  <a:lnTo>
                    <a:pt x="218" y="349"/>
                  </a:lnTo>
                  <a:lnTo>
                    <a:pt x="204" y="330"/>
                  </a:lnTo>
                  <a:lnTo>
                    <a:pt x="194" y="307"/>
                  </a:lnTo>
                  <a:lnTo>
                    <a:pt x="0" y="389"/>
                  </a:lnTo>
                  <a:lnTo>
                    <a:pt x="319" y="0"/>
                  </a:lnTo>
                  <a:lnTo>
                    <a:pt x="859" y="42"/>
                  </a:lnTo>
                  <a:lnTo>
                    <a:pt x="641" y="130"/>
                  </a:lnTo>
                  <a:lnTo>
                    <a:pt x="656" y="154"/>
                  </a:lnTo>
                  <a:lnTo>
                    <a:pt x="671" y="180"/>
                  </a:lnTo>
                  <a:lnTo>
                    <a:pt x="691" y="207"/>
                  </a:lnTo>
                  <a:lnTo>
                    <a:pt x="713" y="238"/>
                  </a:lnTo>
                  <a:lnTo>
                    <a:pt x="733" y="261"/>
                  </a:lnTo>
                  <a:lnTo>
                    <a:pt x="755" y="284"/>
                  </a:lnTo>
                  <a:lnTo>
                    <a:pt x="776" y="307"/>
                  </a:lnTo>
                  <a:lnTo>
                    <a:pt x="798" y="327"/>
                  </a:lnTo>
                  <a:lnTo>
                    <a:pt x="821" y="346"/>
                  </a:lnTo>
                  <a:lnTo>
                    <a:pt x="846" y="367"/>
                  </a:lnTo>
                  <a:lnTo>
                    <a:pt x="871" y="384"/>
                  </a:lnTo>
                  <a:lnTo>
                    <a:pt x="894" y="402"/>
                  </a:lnTo>
                  <a:lnTo>
                    <a:pt x="918" y="417"/>
                  </a:lnTo>
                  <a:lnTo>
                    <a:pt x="946" y="433"/>
                  </a:lnTo>
                  <a:lnTo>
                    <a:pt x="975" y="448"/>
                  </a:lnTo>
                  <a:lnTo>
                    <a:pt x="996" y="456"/>
                  </a:lnTo>
                  <a:lnTo>
                    <a:pt x="1015" y="467"/>
                  </a:lnTo>
                  <a:lnTo>
                    <a:pt x="807" y="862"/>
                  </a:lnTo>
                  <a:close/>
                </a:path>
              </a:pathLst>
            </a:custGeom>
            <a:solidFill>
              <a:srgbClr val="FFFF99"/>
            </a:solidFill>
            <a:ln w="15875">
              <a:solidFill>
                <a:srgbClr val="000000"/>
              </a:solidFill>
              <a:prstDash val="solid"/>
              <a:round/>
              <a:headEnd/>
              <a:tailEnd/>
            </a:ln>
          </p:spPr>
          <p:txBody>
            <a:bodyPr/>
            <a:lstStyle/>
            <a:p>
              <a:endParaRPr lang="ru-RU"/>
            </a:p>
          </p:txBody>
        </p:sp>
        <p:sp>
          <p:nvSpPr>
            <p:cNvPr id="163868" name="Freeform 28"/>
            <p:cNvSpPr>
              <a:spLocks/>
            </p:cNvSpPr>
            <p:nvPr/>
          </p:nvSpPr>
          <p:spPr bwMode="auto">
            <a:xfrm>
              <a:off x="1851" y="1593"/>
              <a:ext cx="830" cy="621"/>
            </a:xfrm>
            <a:custGeom>
              <a:avLst/>
              <a:gdLst>
                <a:gd name="T0" fmla="*/ 442 w 1103"/>
                <a:gd name="T1" fmla="*/ 0 h 787"/>
                <a:gd name="T2" fmla="*/ 350 w 1103"/>
                <a:gd name="T3" fmla="*/ 203 h 787"/>
                <a:gd name="T4" fmla="*/ 372 w 1103"/>
                <a:gd name="T5" fmla="*/ 211 h 787"/>
                <a:gd name="T6" fmla="*/ 391 w 1103"/>
                <a:gd name="T7" fmla="*/ 216 h 787"/>
                <a:gd name="T8" fmla="*/ 413 w 1103"/>
                <a:gd name="T9" fmla="*/ 222 h 787"/>
                <a:gd name="T10" fmla="*/ 438 w 1103"/>
                <a:gd name="T11" fmla="*/ 228 h 787"/>
                <a:gd name="T12" fmla="*/ 467 w 1103"/>
                <a:gd name="T13" fmla="*/ 232 h 787"/>
                <a:gd name="T14" fmla="*/ 493 w 1103"/>
                <a:gd name="T15" fmla="*/ 236 h 787"/>
                <a:gd name="T16" fmla="*/ 519 w 1103"/>
                <a:gd name="T17" fmla="*/ 239 h 787"/>
                <a:gd name="T18" fmla="*/ 549 w 1103"/>
                <a:gd name="T19" fmla="*/ 243 h 787"/>
                <a:gd name="T20" fmla="*/ 580 w 1103"/>
                <a:gd name="T21" fmla="*/ 245 h 787"/>
                <a:gd name="T22" fmla="*/ 636 w 1103"/>
                <a:gd name="T23" fmla="*/ 245 h 787"/>
                <a:gd name="T24" fmla="*/ 666 w 1103"/>
                <a:gd name="T25" fmla="*/ 244 h 787"/>
                <a:gd name="T26" fmla="*/ 692 w 1103"/>
                <a:gd name="T27" fmla="*/ 242 h 787"/>
                <a:gd name="T28" fmla="*/ 720 w 1103"/>
                <a:gd name="T29" fmla="*/ 238 h 787"/>
                <a:gd name="T30" fmla="*/ 749 w 1103"/>
                <a:gd name="T31" fmla="*/ 233 h 787"/>
                <a:gd name="T32" fmla="*/ 773 w 1103"/>
                <a:gd name="T33" fmla="*/ 230 h 787"/>
                <a:gd name="T34" fmla="*/ 805 w 1103"/>
                <a:gd name="T35" fmla="*/ 223 h 787"/>
                <a:gd name="T36" fmla="*/ 835 w 1103"/>
                <a:gd name="T37" fmla="*/ 215 h 787"/>
                <a:gd name="T38" fmla="*/ 1103 w 1103"/>
                <a:gd name="T39" fmla="*/ 595 h 787"/>
                <a:gd name="T40" fmla="*/ 1077 w 1103"/>
                <a:gd name="T41" fmla="*/ 604 h 787"/>
                <a:gd name="T42" fmla="*/ 1052 w 1103"/>
                <a:gd name="T43" fmla="*/ 613 h 787"/>
                <a:gd name="T44" fmla="*/ 1030 w 1103"/>
                <a:gd name="T45" fmla="*/ 620 h 787"/>
                <a:gd name="T46" fmla="*/ 1007 w 1103"/>
                <a:gd name="T47" fmla="*/ 627 h 787"/>
                <a:gd name="T48" fmla="*/ 985 w 1103"/>
                <a:gd name="T49" fmla="*/ 632 h 787"/>
                <a:gd name="T50" fmla="*/ 961 w 1103"/>
                <a:gd name="T51" fmla="*/ 639 h 787"/>
                <a:gd name="T52" fmla="*/ 940 w 1103"/>
                <a:gd name="T53" fmla="*/ 644 h 787"/>
                <a:gd name="T54" fmla="*/ 918 w 1103"/>
                <a:gd name="T55" fmla="*/ 649 h 787"/>
                <a:gd name="T56" fmla="*/ 896 w 1103"/>
                <a:gd name="T57" fmla="*/ 653 h 787"/>
                <a:gd name="T58" fmla="*/ 871 w 1103"/>
                <a:gd name="T59" fmla="*/ 659 h 787"/>
                <a:gd name="T60" fmla="*/ 842 w 1103"/>
                <a:gd name="T61" fmla="*/ 663 h 787"/>
                <a:gd name="T62" fmla="*/ 818 w 1103"/>
                <a:gd name="T63" fmla="*/ 667 h 787"/>
                <a:gd name="T64" fmla="*/ 792 w 1103"/>
                <a:gd name="T65" fmla="*/ 672 h 787"/>
                <a:gd name="T66" fmla="*/ 764 w 1103"/>
                <a:gd name="T67" fmla="*/ 675 h 787"/>
                <a:gd name="T68" fmla="*/ 736 w 1103"/>
                <a:gd name="T69" fmla="*/ 678 h 787"/>
                <a:gd name="T70" fmla="*/ 704 w 1103"/>
                <a:gd name="T71" fmla="*/ 679 h 787"/>
                <a:gd name="T72" fmla="*/ 674 w 1103"/>
                <a:gd name="T73" fmla="*/ 681 h 787"/>
                <a:gd name="T74" fmla="*/ 646 w 1103"/>
                <a:gd name="T75" fmla="*/ 681 h 787"/>
                <a:gd name="T76" fmla="*/ 614 w 1103"/>
                <a:gd name="T77" fmla="*/ 681 h 787"/>
                <a:gd name="T78" fmla="*/ 575 w 1103"/>
                <a:gd name="T79" fmla="*/ 681 h 787"/>
                <a:gd name="T80" fmla="*/ 540 w 1103"/>
                <a:gd name="T81" fmla="*/ 680 h 787"/>
                <a:gd name="T82" fmla="*/ 515 w 1103"/>
                <a:gd name="T83" fmla="*/ 679 h 787"/>
                <a:gd name="T84" fmla="*/ 488 w 1103"/>
                <a:gd name="T85" fmla="*/ 678 h 787"/>
                <a:gd name="T86" fmla="*/ 459 w 1103"/>
                <a:gd name="T87" fmla="*/ 675 h 787"/>
                <a:gd name="T88" fmla="*/ 426 w 1103"/>
                <a:gd name="T89" fmla="*/ 671 h 787"/>
                <a:gd name="T90" fmla="*/ 399 w 1103"/>
                <a:gd name="T91" fmla="*/ 666 h 787"/>
                <a:gd name="T92" fmla="*/ 372 w 1103"/>
                <a:gd name="T93" fmla="*/ 663 h 787"/>
                <a:gd name="T94" fmla="*/ 338 w 1103"/>
                <a:gd name="T95" fmla="*/ 656 h 787"/>
                <a:gd name="T96" fmla="*/ 313 w 1103"/>
                <a:gd name="T97" fmla="*/ 650 h 787"/>
                <a:gd name="T98" fmla="*/ 282 w 1103"/>
                <a:gd name="T99" fmla="*/ 644 h 787"/>
                <a:gd name="T100" fmla="*/ 254 w 1103"/>
                <a:gd name="T101" fmla="*/ 637 h 787"/>
                <a:gd name="T102" fmla="*/ 227 w 1103"/>
                <a:gd name="T103" fmla="*/ 630 h 787"/>
                <a:gd name="T104" fmla="*/ 198 w 1103"/>
                <a:gd name="T105" fmla="*/ 621 h 787"/>
                <a:gd name="T106" fmla="*/ 163 w 1103"/>
                <a:gd name="T107" fmla="*/ 609 h 787"/>
                <a:gd name="T108" fmla="*/ 80 w 1103"/>
                <a:gd name="T109" fmla="*/ 787 h 787"/>
                <a:gd name="T110" fmla="*/ 0 w 1103"/>
                <a:gd name="T111" fmla="*/ 282 h 787"/>
                <a:gd name="T112" fmla="*/ 442 w 1103"/>
                <a:gd name="T11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 h="787">
                  <a:moveTo>
                    <a:pt x="442" y="0"/>
                  </a:moveTo>
                  <a:lnTo>
                    <a:pt x="350" y="203"/>
                  </a:lnTo>
                  <a:lnTo>
                    <a:pt x="372" y="211"/>
                  </a:lnTo>
                  <a:lnTo>
                    <a:pt x="391" y="216"/>
                  </a:lnTo>
                  <a:lnTo>
                    <a:pt x="413" y="222"/>
                  </a:lnTo>
                  <a:lnTo>
                    <a:pt x="438" y="228"/>
                  </a:lnTo>
                  <a:lnTo>
                    <a:pt x="467" y="232"/>
                  </a:lnTo>
                  <a:lnTo>
                    <a:pt x="493" y="236"/>
                  </a:lnTo>
                  <a:lnTo>
                    <a:pt x="519" y="239"/>
                  </a:lnTo>
                  <a:lnTo>
                    <a:pt x="549" y="243"/>
                  </a:lnTo>
                  <a:lnTo>
                    <a:pt x="580" y="245"/>
                  </a:lnTo>
                  <a:lnTo>
                    <a:pt x="636" y="245"/>
                  </a:lnTo>
                  <a:lnTo>
                    <a:pt x="666" y="244"/>
                  </a:lnTo>
                  <a:lnTo>
                    <a:pt x="692" y="242"/>
                  </a:lnTo>
                  <a:lnTo>
                    <a:pt x="720" y="238"/>
                  </a:lnTo>
                  <a:lnTo>
                    <a:pt x="749" y="233"/>
                  </a:lnTo>
                  <a:lnTo>
                    <a:pt x="773" y="230"/>
                  </a:lnTo>
                  <a:lnTo>
                    <a:pt x="805" y="223"/>
                  </a:lnTo>
                  <a:lnTo>
                    <a:pt x="835" y="215"/>
                  </a:lnTo>
                  <a:lnTo>
                    <a:pt x="1103" y="595"/>
                  </a:lnTo>
                  <a:lnTo>
                    <a:pt x="1077" y="604"/>
                  </a:lnTo>
                  <a:lnTo>
                    <a:pt x="1052" y="613"/>
                  </a:lnTo>
                  <a:lnTo>
                    <a:pt x="1030" y="620"/>
                  </a:lnTo>
                  <a:lnTo>
                    <a:pt x="1007" y="627"/>
                  </a:lnTo>
                  <a:lnTo>
                    <a:pt x="985" y="632"/>
                  </a:lnTo>
                  <a:lnTo>
                    <a:pt x="961" y="639"/>
                  </a:lnTo>
                  <a:lnTo>
                    <a:pt x="940" y="644"/>
                  </a:lnTo>
                  <a:lnTo>
                    <a:pt x="918" y="649"/>
                  </a:lnTo>
                  <a:lnTo>
                    <a:pt x="896" y="653"/>
                  </a:lnTo>
                  <a:lnTo>
                    <a:pt x="871" y="659"/>
                  </a:lnTo>
                  <a:lnTo>
                    <a:pt x="842" y="663"/>
                  </a:lnTo>
                  <a:lnTo>
                    <a:pt x="818" y="667"/>
                  </a:lnTo>
                  <a:lnTo>
                    <a:pt x="792" y="672"/>
                  </a:lnTo>
                  <a:lnTo>
                    <a:pt x="764" y="675"/>
                  </a:lnTo>
                  <a:lnTo>
                    <a:pt x="736" y="678"/>
                  </a:lnTo>
                  <a:lnTo>
                    <a:pt x="704" y="679"/>
                  </a:lnTo>
                  <a:lnTo>
                    <a:pt x="674" y="681"/>
                  </a:lnTo>
                  <a:lnTo>
                    <a:pt x="646" y="681"/>
                  </a:lnTo>
                  <a:lnTo>
                    <a:pt x="614" y="681"/>
                  </a:lnTo>
                  <a:lnTo>
                    <a:pt x="575" y="681"/>
                  </a:lnTo>
                  <a:lnTo>
                    <a:pt x="540" y="680"/>
                  </a:lnTo>
                  <a:lnTo>
                    <a:pt x="515" y="679"/>
                  </a:lnTo>
                  <a:lnTo>
                    <a:pt x="488" y="678"/>
                  </a:lnTo>
                  <a:lnTo>
                    <a:pt x="459" y="675"/>
                  </a:lnTo>
                  <a:lnTo>
                    <a:pt x="426" y="671"/>
                  </a:lnTo>
                  <a:lnTo>
                    <a:pt x="399" y="666"/>
                  </a:lnTo>
                  <a:lnTo>
                    <a:pt x="372" y="663"/>
                  </a:lnTo>
                  <a:lnTo>
                    <a:pt x="338" y="656"/>
                  </a:lnTo>
                  <a:lnTo>
                    <a:pt x="313" y="650"/>
                  </a:lnTo>
                  <a:lnTo>
                    <a:pt x="282" y="644"/>
                  </a:lnTo>
                  <a:lnTo>
                    <a:pt x="254" y="637"/>
                  </a:lnTo>
                  <a:lnTo>
                    <a:pt x="227" y="630"/>
                  </a:lnTo>
                  <a:lnTo>
                    <a:pt x="198" y="621"/>
                  </a:lnTo>
                  <a:lnTo>
                    <a:pt x="163" y="609"/>
                  </a:lnTo>
                  <a:lnTo>
                    <a:pt x="80" y="787"/>
                  </a:lnTo>
                  <a:lnTo>
                    <a:pt x="0" y="282"/>
                  </a:lnTo>
                  <a:lnTo>
                    <a:pt x="442" y="0"/>
                  </a:lnTo>
                  <a:close/>
                </a:path>
              </a:pathLst>
            </a:custGeom>
            <a:solidFill>
              <a:srgbClr val="CCFFFF"/>
            </a:solidFill>
            <a:ln w="15875">
              <a:solidFill>
                <a:srgbClr val="000000"/>
              </a:solidFill>
              <a:prstDash val="solid"/>
              <a:round/>
              <a:headEnd/>
              <a:tailEnd/>
            </a:ln>
          </p:spPr>
          <p:txBody>
            <a:bodyPr/>
            <a:lstStyle/>
            <a:p>
              <a:endParaRPr lang="ru-RU"/>
            </a:p>
          </p:txBody>
        </p:sp>
        <p:sp>
          <p:nvSpPr>
            <p:cNvPr id="163869" name="Freeform 29"/>
            <p:cNvSpPr>
              <a:spLocks/>
            </p:cNvSpPr>
            <p:nvPr/>
          </p:nvSpPr>
          <p:spPr bwMode="auto">
            <a:xfrm>
              <a:off x="2449" y="1471"/>
              <a:ext cx="722" cy="675"/>
            </a:xfrm>
            <a:custGeom>
              <a:avLst/>
              <a:gdLst>
                <a:gd name="T0" fmla="*/ 959 w 959"/>
                <a:gd name="T1" fmla="*/ 187 h 855"/>
                <a:gd name="T2" fmla="*/ 947 w 959"/>
                <a:gd name="T3" fmla="*/ 206 h 855"/>
                <a:gd name="T4" fmla="*/ 939 w 959"/>
                <a:gd name="T5" fmla="*/ 221 h 855"/>
                <a:gd name="T6" fmla="*/ 929 w 959"/>
                <a:gd name="T7" fmla="*/ 237 h 855"/>
                <a:gd name="T8" fmla="*/ 921 w 959"/>
                <a:gd name="T9" fmla="*/ 253 h 855"/>
                <a:gd name="T10" fmla="*/ 911 w 959"/>
                <a:gd name="T11" fmla="*/ 269 h 855"/>
                <a:gd name="T12" fmla="*/ 899 w 959"/>
                <a:gd name="T13" fmla="*/ 285 h 855"/>
                <a:gd name="T14" fmla="*/ 888 w 959"/>
                <a:gd name="T15" fmla="*/ 300 h 855"/>
                <a:gd name="T16" fmla="*/ 877 w 959"/>
                <a:gd name="T17" fmla="*/ 317 h 855"/>
                <a:gd name="T18" fmla="*/ 862 w 959"/>
                <a:gd name="T19" fmla="*/ 335 h 855"/>
                <a:gd name="T20" fmla="*/ 848 w 959"/>
                <a:gd name="T21" fmla="*/ 354 h 855"/>
                <a:gd name="T22" fmla="*/ 836 w 959"/>
                <a:gd name="T23" fmla="*/ 369 h 855"/>
                <a:gd name="T24" fmla="*/ 822 w 959"/>
                <a:gd name="T25" fmla="*/ 384 h 855"/>
                <a:gd name="T26" fmla="*/ 806 w 959"/>
                <a:gd name="T27" fmla="*/ 403 h 855"/>
                <a:gd name="T28" fmla="*/ 791 w 959"/>
                <a:gd name="T29" fmla="*/ 421 h 855"/>
                <a:gd name="T30" fmla="*/ 775 w 959"/>
                <a:gd name="T31" fmla="*/ 437 h 855"/>
                <a:gd name="T32" fmla="*/ 758 w 959"/>
                <a:gd name="T33" fmla="*/ 455 h 855"/>
                <a:gd name="T34" fmla="*/ 744 w 959"/>
                <a:gd name="T35" fmla="*/ 469 h 855"/>
                <a:gd name="T36" fmla="*/ 723 w 959"/>
                <a:gd name="T37" fmla="*/ 489 h 855"/>
                <a:gd name="T38" fmla="*/ 706 w 959"/>
                <a:gd name="T39" fmla="*/ 505 h 855"/>
                <a:gd name="T40" fmla="*/ 689 w 959"/>
                <a:gd name="T41" fmla="*/ 519 h 855"/>
                <a:gd name="T42" fmla="*/ 669 w 959"/>
                <a:gd name="T43" fmla="*/ 535 h 855"/>
                <a:gd name="T44" fmla="*/ 655 w 959"/>
                <a:gd name="T45" fmla="*/ 547 h 855"/>
                <a:gd name="T46" fmla="*/ 637 w 959"/>
                <a:gd name="T47" fmla="*/ 561 h 855"/>
                <a:gd name="T48" fmla="*/ 619 w 959"/>
                <a:gd name="T49" fmla="*/ 575 h 855"/>
                <a:gd name="T50" fmla="*/ 598 w 959"/>
                <a:gd name="T51" fmla="*/ 590 h 855"/>
                <a:gd name="T52" fmla="*/ 579 w 959"/>
                <a:gd name="T53" fmla="*/ 603 h 855"/>
                <a:gd name="T54" fmla="*/ 559 w 959"/>
                <a:gd name="T55" fmla="*/ 617 h 855"/>
                <a:gd name="T56" fmla="*/ 532 w 959"/>
                <a:gd name="T57" fmla="*/ 633 h 855"/>
                <a:gd name="T58" fmla="*/ 510 w 959"/>
                <a:gd name="T59" fmla="*/ 647 h 855"/>
                <a:gd name="T60" fmla="*/ 486 w 959"/>
                <a:gd name="T61" fmla="*/ 662 h 855"/>
                <a:gd name="T62" fmla="*/ 461 w 959"/>
                <a:gd name="T63" fmla="*/ 677 h 855"/>
                <a:gd name="T64" fmla="*/ 435 w 959"/>
                <a:gd name="T65" fmla="*/ 690 h 855"/>
                <a:gd name="T66" fmla="*/ 568 w 959"/>
                <a:gd name="T67" fmla="*/ 855 h 855"/>
                <a:gd name="T68" fmla="*/ 41 w 959"/>
                <a:gd name="T69" fmla="*/ 643 h 855"/>
                <a:gd name="T70" fmla="*/ 0 w 959"/>
                <a:gd name="T71" fmla="*/ 226 h 855"/>
                <a:gd name="T72" fmla="*/ 111 w 959"/>
                <a:gd name="T73" fmla="*/ 344 h 855"/>
                <a:gd name="T74" fmla="*/ 136 w 959"/>
                <a:gd name="T75" fmla="*/ 334 h 855"/>
                <a:gd name="T76" fmla="*/ 161 w 959"/>
                <a:gd name="T77" fmla="*/ 322 h 855"/>
                <a:gd name="T78" fmla="*/ 193 w 959"/>
                <a:gd name="T79" fmla="*/ 307 h 855"/>
                <a:gd name="T80" fmla="*/ 225 w 959"/>
                <a:gd name="T81" fmla="*/ 291 h 855"/>
                <a:gd name="T82" fmla="*/ 257 w 959"/>
                <a:gd name="T83" fmla="*/ 271 h 855"/>
                <a:gd name="T84" fmla="*/ 285 w 959"/>
                <a:gd name="T85" fmla="*/ 254 h 855"/>
                <a:gd name="T86" fmla="*/ 311 w 959"/>
                <a:gd name="T87" fmla="*/ 234 h 855"/>
                <a:gd name="T88" fmla="*/ 337 w 959"/>
                <a:gd name="T89" fmla="*/ 214 h 855"/>
                <a:gd name="T90" fmla="*/ 358 w 959"/>
                <a:gd name="T91" fmla="*/ 196 h 855"/>
                <a:gd name="T92" fmla="*/ 380 w 959"/>
                <a:gd name="T93" fmla="*/ 175 h 855"/>
                <a:gd name="T94" fmla="*/ 403 w 959"/>
                <a:gd name="T95" fmla="*/ 151 h 855"/>
                <a:gd name="T96" fmla="*/ 423 w 959"/>
                <a:gd name="T97" fmla="*/ 130 h 855"/>
                <a:gd name="T98" fmla="*/ 443 w 959"/>
                <a:gd name="T99" fmla="*/ 108 h 855"/>
                <a:gd name="T100" fmla="*/ 459 w 959"/>
                <a:gd name="T101" fmla="*/ 89 h 855"/>
                <a:gd name="T102" fmla="*/ 478 w 959"/>
                <a:gd name="T103" fmla="*/ 62 h 855"/>
                <a:gd name="T104" fmla="*/ 495 w 959"/>
                <a:gd name="T105" fmla="*/ 37 h 855"/>
                <a:gd name="T106" fmla="*/ 504 w 959"/>
                <a:gd name="T107" fmla="*/ 19 h 855"/>
                <a:gd name="T108" fmla="*/ 514 w 959"/>
                <a:gd name="T109" fmla="*/ 0 h 855"/>
                <a:gd name="T110" fmla="*/ 959 w 959"/>
                <a:gd name="T111" fmla="*/ 187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9" h="855">
                  <a:moveTo>
                    <a:pt x="959" y="187"/>
                  </a:moveTo>
                  <a:lnTo>
                    <a:pt x="947" y="206"/>
                  </a:lnTo>
                  <a:lnTo>
                    <a:pt x="939" y="221"/>
                  </a:lnTo>
                  <a:lnTo>
                    <a:pt x="929" y="237"/>
                  </a:lnTo>
                  <a:lnTo>
                    <a:pt x="921" y="253"/>
                  </a:lnTo>
                  <a:lnTo>
                    <a:pt x="911" y="269"/>
                  </a:lnTo>
                  <a:lnTo>
                    <a:pt x="899" y="285"/>
                  </a:lnTo>
                  <a:lnTo>
                    <a:pt x="888" y="300"/>
                  </a:lnTo>
                  <a:lnTo>
                    <a:pt x="877" y="317"/>
                  </a:lnTo>
                  <a:lnTo>
                    <a:pt x="862" y="335"/>
                  </a:lnTo>
                  <a:lnTo>
                    <a:pt x="848" y="354"/>
                  </a:lnTo>
                  <a:lnTo>
                    <a:pt x="836" y="369"/>
                  </a:lnTo>
                  <a:lnTo>
                    <a:pt x="822" y="384"/>
                  </a:lnTo>
                  <a:lnTo>
                    <a:pt x="806" y="403"/>
                  </a:lnTo>
                  <a:lnTo>
                    <a:pt x="791" y="421"/>
                  </a:lnTo>
                  <a:lnTo>
                    <a:pt x="775" y="437"/>
                  </a:lnTo>
                  <a:lnTo>
                    <a:pt x="758" y="455"/>
                  </a:lnTo>
                  <a:lnTo>
                    <a:pt x="744" y="469"/>
                  </a:lnTo>
                  <a:lnTo>
                    <a:pt x="723" y="489"/>
                  </a:lnTo>
                  <a:lnTo>
                    <a:pt x="706" y="505"/>
                  </a:lnTo>
                  <a:lnTo>
                    <a:pt x="689" y="519"/>
                  </a:lnTo>
                  <a:lnTo>
                    <a:pt x="669" y="535"/>
                  </a:lnTo>
                  <a:lnTo>
                    <a:pt x="655" y="547"/>
                  </a:lnTo>
                  <a:lnTo>
                    <a:pt x="637" y="561"/>
                  </a:lnTo>
                  <a:lnTo>
                    <a:pt x="619" y="575"/>
                  </a:lnTo>
                  <a:lnTo>
                    <a:pt x="598" y="590"/>
                  </a:lnTo>
                  <a:lnTo>
                    <a:pt x="579" y="603"/>
                  </a:lnTo>
                  <a:lnTo>
                    <a:pt x="559" y="617"/>
                  </a:lnTo>
                  <a:lnTo>
                    <a:pt x="532" y="633"/>
                  </a:lnTo>
                  <a:lnTo>
                    <a:pt x="510" y="647"/>
                  </a:lnTo>
                  <a:lnTo>
                    <a:pt x="486" y="662"/>
                  </a:lnTo>
                  <a:lnTo>
                    <a:pt x="461" y="677"/>
                  </a:lnTo>
                  <a:lnTo>
                    <a:pt x="435" y="690"/>
                  </a:lnTo>
                  <a:lnTo>
                    <a:pt x="568" y="855"/>
                  </a:lnTo>
                  <a:lnTo>
                    <a:pt x="41" y="643"/>
                  </a:lnTo>
                  <a:lnTo>
                    <a:pt x="0" y="226"/>
                  </a:lnTo>
                  <a:lnTo>
                    <a:pt x="111" y="344"/>
                  </a:lnTo>
                  <a:lnTo>
                    <a:pt x="136" y="334"/>
                  </a:lnTo>
                  <a:lnTo>
                    <a:pt x="161" y="322"/>
                  </a:lnTo>
                  <a:lnTo>
                    <a:pt x="193" y="307"/>
                  </a:lnTo>
                  <a:lnTo>
                    <a:pt x="225" y="291"/>
                  </a:lnTo>
                  <a:lnTo>
                    <a:pt x="257" y="271"/>
                  </a:lnTo>
                  <a:lnTo>
                    <a:pt x="285" y="254"/>
                  </a:lnTo>
                  <a:lnTo>
                    <a:pt x="311" y="234"/>
                  </a:lnTo>
                  <a:lnTo>
                    <a:pt x="337" y="214"/>
                  </a:lnTo>
                  <a:lnTo>
                    <a:pt x="358" y="196"/>
                  </a:lnTo>
                  <a:lnTo>
                    <a:pt x="380" y="175"/>
                  </a:lnTo>
                  <a:lnTo>
                    <a:pt x="403" y="151"/>
                  </a:lnTo>
                  <a:lnTo>
                    <a:pt x="423" y="130"/>
                  </a:lnTo>
                  <a:lnTo>
                    <a:pt x="443" y="108"/>
                  </a:lnTo>
                  <a:lnTo>
                    <a:pt x="459" y="89"/>
                  </a:lnTo>
                  <a:lnTo>
                    <a:pt x="478" y="62"/>
                  </a:lnTo>
                  <a:lnTo>
                    <a:pt x="495" y="37"/>
                  </a:lnTo>
                  <a:lnTo>
                    <a:pt x="504" y="19"/>
                  </a:lnTo>
                  <a:lnTo>
                    <a:pt x="514" y="0"/>
                  </a:lnTo>
                  <a:lnTo>
                    <a:pt x="959" y="187"/>
                  </a:lnTo>
                  <a:close/>
                </a:path>
              </a:pathLst>
            </a:custGeom>
            <a:solidFill>
              <a:srgbClr val="CCFF99"/>
            </a:solidFill>
            <a:ln w="15875">
              <a:solidFill>
                <a:srgbClr val="000000"/>
              </a:solidFill>
              <a:prstDash val="solid"/>
              <a:round/>
              <a:headEnd/>
              <a:tailEnd/>
            </a:ln>
          </p:spPr>
          <p:txBody>
            <a:bodyPr/>
            <a:lstStyle/>
            <a:p>
              <a:endParaRPr lang="ru-RU"/>
            </a:p>
          </p:txBody>
        </p:sp>
        <p:sp>
          <p:nvSpPr>
            <p:cNvPr id="163870" name="Freeform 30"/>
            <p:cNvSpPr>
              <a:spLocks/>
            </p:cNvSpPr>
            <p:nvPr/>
          </p:nvSpPr>
          <p:spPr bwMode="auto">
            <a:xfrm>
              <a:off x="2691" y="868"/>
              <a:ext cx="665" cy="785"/>
            </a:xfrm>
            <a:custGeom>
              <a:avLst/>
              <a:gdLst>
                <a:gd name="T0" fmla="*/ 0 w 884"/>
                <a:gd name="T1" fmla="*/ 632 h 994"/>
                <a:gd name="T2" fmla="*/ 221 w 884"/>
                <a:gd name="T3" fmla="*/ 706 h 994"/>
                <a:gd name="T4" fmla="*/ 232 w 884"/>
                <a:gd name="T5" fmla="*/ 682 h 994"/>
                <a:gd name="T6" fmla="*/ 241 w 884"/>
                <a:gd name="T7" fmla="*/ 657 h 994"/>
                <a:gd name="T8" fmla="*/ 248 w 884"/>
                <a:gd name="T9" fmla="*/ 635 h 994"/>
                <a:gd name="T10" fmla="*/ 254 w 884"/>
                <a:gd name="T11" fmla="*/ 615 h 994"/>
                <a:gd name="T12" fmla="*/ 261 w 884"/>
                <a:gd name="T13" fmla="*/ 593 h 994"/>
                <a:gd name="T14" fmla="*/ 266 w 884"/>
                <a:gd name="T15" fmla="*/ 568 h 994"/>
                <a:gd name="T16" fmla="*/ 270 w 884"/>
                <a:gd name="T17" fmla="*/ 544 h 994"/>
                <a:gd name="T18" fmla="*/ 274 w 884"/>
                <a:gd name="T19" fmla="*/ 521 h 994"/>
                <a:gd name="T20" fmla="*/ 278 w 884"/>
                <a:gd name="T21" fmla="*/ 494 h 994"/>
                <a:gd name="T22" fmla="*/ 279 w 884"/>
                <a:gd name="T23" fmla="*/ 466 h 994"/>
                <a:gd name="T24" fmla="*/ 279 w 884"/>
                <a:gd name="T25" fmla="*/ 416 h 994"/>
                <a:gd name="T26" fmla="*/ 278 w 884"/>
                <a:gd name="T27" fmla="*/ 390 h 994"/>
                <a:gd name="T28" fmla="*/ 277 w 884"/>
                <a:gd name="T29" fmla="*/ 366 h 994"/>
                <a:gd name="T30" fmla="*/ 273 w 884"/>
                <a:gd name="T31" fmla="*/ 342 h 994"/>
                <a:gd name="T32" fmla="*/ 268 w 884"/>
                <a:gd name="T33" fmla="*/ 316 h 994"/>
                <a:gd name="T34" fmla="*/ 262 w 884"/>
                <a:gd name="T35" fmla="*/ 294 h 994"/>
                <a:gd name="T36" fmla="*/ 256 w 884"/>
                <a:gd name="T37" fmla="*/ 266 h 994"/>
                <a:gd name="T38" fmla="*/ 247 w 884"/>
                <a:gd name="T39" fmla="*/ 240 h 994"/>
                <a:gd name="T40" fmla="*/ 673 w 884"/>
                <a:gd name="T41" fmla="*/ 0 h 994"/>
                <a:gd name="T42" fmla="*/ 683 w 884"/>
                <a:gd name="T43" fmla="*/ 23 h 994"/>
                <a:gd name="T44" fmla="*/ 693 w 884"/>
                <a:gd name="T45" fmla="*/ 45 h 994"/>
                <a:gd name="T46" fmla="*/ 700 w 884"/>
                <a:gd name="T47" fmla="*/ 65 h 994"/>
                <a:gd name="T48" fmla="*/ 708 w 884"/>
                <a:gd name="T49" fmla="*/ 86 h 994"/>
                <a:gd name="T50" fmla="*/ 715 w 884"/>
                <a:gd name="T51" fmla="*/ 106 h 994"/>
                <a:gd name="T52" fmla="*/ 723 w 884"/>
                <a:gd name="T53" fmla="*/ 127 h 994"/>
                <a:gd name="T54" fmla="*/ 728 w 884"/>
                <a:gd name="T55" fmla="*/ 145 h 994"/>
                <a:gd name="T56" fmla="*/ 733 w 884"/>
                <a:gd name="T57" fmla="*/ 165 h 994"/>
                <a:gd name="T58" fmla="*/ 738 w 884"/>
                <a:gd name="T59" fmla="*/ 185 h 994"/>
                <a:gd name="T60" fmla="*/ 745 w 884"/>
                <a:gd name="T61" fmla="*/ 207 h 994"/>
                <a:gd name="T62" fmla="*/ 749 w 884"/>
                <a:gd name="T63" fmla="*/ 233 h 994"/>
                <a:gd name="T64" fmla="*/ 754 w 884"/>
                <a:gd name="T65" fmla="*/ 255 h 994"/>
                <a:gd name="T66" fmla="*/ 759 w 884"/>
                <a:gd name="T67" fmla="*/ 278 h 994"/>
                <a:gd name="T68" fmla="*/ 763 w 884"/>
                <a:gd name="T69" fmla="*/ 302 h 994"/>
                <a:gd name="T70" fmla="*/ 764 w 884"/>
                <a:gd name="T71" fmla="*/ 328 h 994"/>
                <a:gd name="T72" fmla="*/ 767 w 884"/>
                <a:gd name="T73" fmla="*/ 356 h 994"/>
                <a:gd name="T74" fmla="*/ 770 w 884"/>
                <a:gd name="T75" fmla="*/ 383 h 994"/>
                <a:gd name="T76" fmla="*/ 770 w 884"/>
                <a:gd name="T77" fmla="*/ 408 h 994"/>
                <a:gd name="T78" fmla="*/ 770 w 884"/>
                <a:gd name="T79" fmla="*/ 436 h 994"/>
                <a:gd name="T80" fmla="*/ 770 w 884"/>
                <a:gd name="T81" fmla="*/ 471 h 994"/>
                <a:gd name="T82" fmla="*/ 768 w 884"/>
                <a:gd name="T83" fmla="*/ 502 h 994"/>
                <a:gd name="T84" fmla="*/ 767 w 884"/>
                <a:gd name="T85" fmla="*/ 525 h 994"/>
                <a:gd name="T86" fmla="*/ 764 w 884"/>
                <a:gd name="T87" fmla="*/ 549 h 994"/>
                <a:gd name="T88" fmla="*/ 763 w 884"/>
                <a:gd name="T89" fmla="*/ 575 h 994"/>
                <a:gd name="T90" fmla="*/ 758 w 884"/>
                <a:gd name="T91" fmla="*/ 604 h 994"/>
                <a:gd name="T92" fmla="*/ 753 w 884"/>
                <a:gd name="T93" fmla="*/ 628 h 994"/>
                <a:gd name="T94" fmla="*/ 747 w 884"/>
                <a:gd name="T95" fmla="*/ 653 h 994"/>
                <a:gd name="T96" fmla="*/ 741 w 884"/>
                <a:gd name="T97" fmla="*/ 683 h 994"/>
                <a:gd name="T98" fmla="*/ 734 w 884"/>
                <a:gd name="T99" fmla="*/ 705 h 994"/>
                <a:gd name="T100" fmla="*/ 728 w 884"/>
                <a:gd name="T101" fmla="*/ 733 h 994"/>
                <a:gd name="T102" fmla="*/ 720 w 884"/>
                <a:gd name="T103" fmla="*/ 757 h 994"/>
                <a:gd name="T104" fmla="*/ 711 w 884"/>
                <a:gd name="T105" fmla="*/ 782 h 994"/>
                <a:gd name="T106" fmla="*/ 702 w 884"/>
                <a:gd name="T107" fmla="*/ 807 h 994"/>
                <a:gd name="T108" fmla="*/ 690 w 884"/>
                <a:gd name="T109" fmla="*/ 839 h 994"/>
                <a:gd name="T110" fmla="*/ 677 w 884"/>
                <a:gd name="T111" fmla="*/ 870 h 994"/>
                <a:gd name="T112" fmla="*/ 884 w 884"/>
                <a:gd name="T113" fmla="*/ 946 h 994"/>
                <a:gd name="T114" fmla="*/ 363 w 884"/>
                <a:gd name="T115" fmla="*/ 994 h 994"/>
                <a:gd name="T116" fmla="*/ 0 w 884"/>
                <a:gd name="T117" fmla="*/ 632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4" h="994">
                  <a:moveTo>
                    <a:pt x="0" y="632"/>
                  </a:moveTo>
                  <a:lnTo>
                    <a:pt x="221" y="706"/>
                  </a:lnTo>
                  <a:lnTo>
                    <a:pt x="232" y="682"/>
                  </a:lnTo>
                  <a:lnTo>
                    <a:pt x="241" y="657"/>
                  </a:lnTo>
                  <a:lnTo>
                    <a:pt x="248" y="635"/>
                  </a:lnTo>
                  <a:lnTo>
                    <a:pt x="254" y="615"/>
                  </a:lnTo>
                  <a:lnTo>
                    <a:pt x="261" y="593"/>
                  </a:lnTo>
                  <a:lnTo>
                    <a:pt x="266" y="568"/>
                  </a:lnTo>
                  <a:lnTo>
                    <a:pt x="270" y="544"/>
                  </a:lnTo>
                  <a:lnTo>
                    <a:pt x="274" y="521"/>
                  </a:lnTo>
                  <a:lnTo>
                    <a:pt x="278" y="494"/>
                  </a:lnTo>
                  <a:lnTo>
                    <a:pt x="279" y="466"/>
                  </a:lnTo>
                  <a:lnTo>
                    <a:pt x="279" y="416"/>
                  </a:lnTo>
                  <a:lnTo>
                    <a:pt x="278" y="390"/>
                  </a:lnTo>
                  <a:lnTo>
                    <a:pt x="277" y="366"/>
                  </a:lnTo>
                  <a:lnTo>
                    <a:pt x="273" y="342"/>
                  </a:lnTo>
                  <a:lnTo>
                    <a:pt x="268" y="316"/>
                  </a:lnTo>
                  <a:lnTo>
                    <a:pt x="262" y="294"/>
                  </a:lnTo>
                  <a:lnTo>
                    <a:pt x="256" y="266"/>
                  </a:lnTo>
                  <a:lnTo>
                    <a:pt x="247" y="240"/>
                  </a:lnTo>
                  <a:lnTo>
                    <a:pt x="673" y="0"/>
                  </a:lnTo>
                  <a:lnTo>
                    <a:pt x="683" y="23"/>
                  </a:lnTo>
                  <a:lnTo>
                    <a:pt x="693" y="45"/>
                  </a:lnTo>
                  <a:lnTo>
                    <a:pt x="700" y="65"/>
                  </a:lnTo>
                  <a:lnTo>
                    <a:pt x="708" y="86"/>
                  </a:lnTo>
                  <a:lnTo>
                    <a:pt x="715" y="106"/>
                  </a:lnTo>
                  <a:lnTo>
                    <a:pt x="723" y="127"/>
                  </a:lnTo>
                  <a:lnTo>
                    <a:pt x="728" y="145"/>
                  </a:lnTo>
                  <a:lnTo>
                    <a:pt x="733" y="165"/>
                  </a:lnTo>
                  <a:lnTo>
                    <a:pt x="738" y="185"/>
                  </a:lnTo>
                  <a:lnTo>
                    <a:pt x="745" y="207"/>
                  </a:lnTo>
                  <a:lnTo>
                    <a:pt x="749" y="233"/>
                  </a:lnTo>
                  <a:lnTo>
                    <a:pt x="754" y="255"/>
                  </a:lnTo>
                  <a:lnTo>
                    <a:pt x="759" y="278"/>
                  </a:lnTo>
                  <a:lnTo>
                    <a:pt x="763" y="302"/>
                  </a:lnTo>
                  <a:lnTo>
                    <a:pt x="764" y="328"/>
                  </a:lnTo>
                  <a:lnTo>
                    <a:pt x="767" y="356"/>
                  </a:lnTo>
                  <a:lnTo>
                    <a:pt x="770" y="383"/>
                  </a:lnTo>
                  <a:lnTo>
                    <a:pt x="770" y="408"/>
                  </a:lnTo>
                  <a:lnTo>
                    <a:pt x="770" y="436"/>
                  </a:lnTo>
                  <a:lnTo>
                    <a:pt x="770" y="471"/>
                  </a:lnTo>
                  <a:lnTo>
                    <a:pt x="768" y="502"/>
                  </a:lnTo>
                  <a:lnTo>
                    <a:pt x="767" y="525"/>
                  </a:lnTo>
                  <a:lnTo>
                    <a:pt x="764" y="549"/>
                  </a:lnTo>
                  <a:lnTo>
                    <a:pt x="763" y="575"/>
                  </a:lnTo>
                  <a:lnTo>
                    <a:pt x="758" y="604"/>
                  </a:lnTo>
                  <a:lnTo>
                    <a:pt x="753" y="628"/>
                  </a:lnTo>
                  <a:lnTo>
                    <a:pt x="747" y="653"/>
                  </a:lnTo>
                  <a:lnTo>
                    <a:pt x="741" y="683"/>
                  </a:lnTo>
                  <a:lnTo>
                    <a:pt x="734" y="705"/>
                  </a:lnTo>
                  <a:lnTo>
                    <a:pt x="728" y="733"/>
                  </a:lnTo>
                  <a:lnTo>
                    <a:pt x="720" y="757"/>
                  </a:lnTo>
                  <a:lnTo>
                    <a:pt x="711" y="782"/>
                  </a:lnTo>
                  <a:lnTo>
                    <a:pt x="702" y="807"/>
                  </a:lnTo>
                  <a:lnTo>
                    <a:pt x="690" y="839"/>
                  </a:lnTo>
                  <a:lnTo>
                    <a:pt x="677" y="870"/>
                  </a:lnTo>
                  <a:lnTo>
                    <a:pt x="884" y="946"/>
                  </a:lnTo>
                  <a:lnTo>
                    <a:pt x="363" y="994"/>
                  </a:lnTo>
                  <a:lnTo>
                    <a:pt x="0" y="632"/>
                  </a:lnTo>
                  <a:close/>
                </a:path>
              </a:pathLst>
            </a:custGeom>
            <a:solidFill>
              <a:srgbClr val="B2B2B2"/>
            </a:solidFill>
            <a:ln w="15875">
              <a:solidFill>
                <a:srgbClr val="000000"/>
              </a:solidFill>
              <a:prstDash val="solid"/>
              <a:round/>
              <a:headEnd/>
              <a:tailEnd/>
            </a:ln>
          </p:spPr>
          <p:txBody>
            <a:bodyPr/>
            <a:lstStyle/>
            <a:p>
              <a:endParaRPr lang="ru-RU"/>
            </a:p>
          </p:txBody>
        </p:sp>
        <p:sp>
          <p:nvSpPr>
            <p:cNvPr id="163871" name="Freeform 31"/>
            <p:cNvSpPr>
              <a:spLocks/>
            </p:cNvSpPr>
            <p:nvPr/>
          </p:nvSpPr>
          <p:spPr bwMode="auto">
            <a:xfrm>
              <a:off x="2569" y="413"/>
              <a:ext cx="779" cy="693"/>
            </a:xfrm>
            <a:custGeom>
              <a:avLst/>
              <a:gdLst>
                <a:gd name="T0" fmla="*/ 209 w 1034"/>
                <a:gd name="T1" fmla="*/ 0 h 878"/>
                <a:gd name="T2" fmla="*/ 230 w 1034"/>
                <a:gd name="T3" fmla="*/ 10 h 878"/>
                <a:gd name="T4" fmla="*/ 247 w 1034"/>
                <a:gd name="T5" fmla="*/ 18 h 878"/>
                <a:gd name="T6" fmla="*/ 266 w 1034"/>
                <a:gd name="T7" fmla="*/ 26 h 878"/>
                <a:gd name="T8" fmla="*/ 283 w 1034"/>
                <a:gd name="T9" fmla="*/ 34 h 878"/>
                <a:gd name="T10" fmla="*/ 301 w 1034"/>
                <a:gd name="T11" fmla="*/ 43 h 878"/>
                <a:gd name="T12" fmla="*/ 318 w 1034"/>
                <a:gd name="T13" fmla="*/ 54 h 878"/>
                <a:gd name="T14" fmla="*/ 335 w 1034"/>
                <a:gd name="T15" fmla="*/ 63 h 878"/>
                <a:gd name="T16" fmla="*/ 353 w 1034"/>
                <a:gd name="T17" fmla="*/ 72 h 878"/>
                <a:gd name="T18" fmla="*/ 374 w 1034"/>
                <a:gd name="T19" fmla="*/ 85 h 878"/>
                <a:gd name="T20" fmla="*/ 396 w 1034"/>
                <a:gd name="T21" fmla="*/ 99 h 878"/>
                <a:gd name="T22" fmla="*/ 413 w 1034"/>
                <a:gd name="T23" fmla="*/ 110 h 878"/>
                <a:gd name="T24" fmla="*/ 430 w 1034"/>
                <a:gd name="T25" fmla="*/ 122 h 878"/>
                <a:gd name="T26" fmla="*/ 451 w 1034"/>
                <a:gd name="T27" fmla="*/ 135 h 878"/>
                <a:gd name="T28" fmla="*/ 472 w 1034"/>
                <a:gd name="T29" fmla="*/ 149 h 878"/>
                <a:gd name="T30" fmla="*/ 490 w 1034"/>
                <a:gd name="T31" fmla="*/ 163 h 878"/>
                <a:gd name="T32" fmla="*/ 508 w 1034"/>
                <a:gd name="T33" fmla="*/ 178 h 878"/>
                <a:gd name="T34" fmla="*/ 525 w 1034"/>
                <a:gd name="T35" fmla="*/ 192 h 878"/>
                <a:gd name="T36" fmla="*/ 546 w 1034"/>
                <a:gd name="T37" fmla="*/ 210 h 878"/>
                <a:gd name="T38" fmla="*/ 564 w 1034"/>
                <a:gd name="T39" fmla="*/ 225 h 878"/>
                <a:gd name="T40" fmla="*/ 580 w 1034"/>
                <a:gd name="T41" fmla="*/ 240 h 878"/>
                <a:gd name="T42" fmla="*/ 598 w 1034"/>
                <a:gd name="T43" fmla="*/ 257 h 878"/>
                <a:gd name="T44" fmla="*/ 612 w 1034"/>
                <a:gd name="T45" fmla="*/ 270 h 878"/>
                <a:gd name="T46" fmla="*/ 628 w 1034"/>
                <a:gd name="T47" fmla="*/ 286 h 878"/>
                <a:gd name="T48" fmla="*/ 644 w 1034"/>
                <a:gd name="T49" fmla="*/ 303 h 878"/>
                <a:gd name="T50" fmla="*/ 661 w 1034"/>
                <a:gd name="T51" fmla="*/ 322 h 878"/>
                <a:gd name="T52" fmla="*/ 675 w 1034"/>
                <a:gd name="T53" fmla="*/ 339 h 878"/>
                <a:gd name="T54" fmla="*/ 691 w 1034"/>
                <a:gd name="T55" fmla="*/ 357 h 878"/>
                <a:gd name="T56" fmla="*/ 709 w 1034"/>
                <a:gd name="T57" fmla="*/ 379 h 878"/>
                <a:gd name="T58" fmla="*/ 725 w 1034"/>
                <a:gd name="T59" fmla="*/ 400 h 878"/>
                <a:gd name="T60" fmla="*/ 741 w 1034"/>
                <a:gd name="T61" fmla="*/ 422 h 878"/>
                <a:gd name="T62" fmla="*/ 757 w 1034"/>
                <a:gd name="T63" fmla="*/ 445 h 878"/>
                <a:gd name="T64" fmla="*/ 771 w 1034"/>
                <a:gd name="T65" fmla="*/ 468 h 878"/>
                <a:gd name="T66" fmla="*/ 787 w 1034"/>
                <a:gd name="T67" fmla="*/ 492 h 878"/>
                <a:gd name="T68" fmla="*/ 799 w 1034"/>
                <a:gd name="T69" fmla="*/ 513 h 878"/>
                <a:gd name="T70" fmla="*/ 811 w 1034"/>
                <a:gd name="T71" fmla="*/ 533 h 878"/>
                <a:gd name="T72" fmla="*/ 821 w 1034"/>
                <a:gd name="T73" fmla="*/ 556 h 878"/>
                <a:gd name="T74" fmla="*/ 829 w 1034"/>
                <a:gd name="T75" fmla="*/ 572 h 878"/>
                <a:gd name="T76" fmla="*/ 1034 w 1034"/>
                <a:gd name="T77" fmla="*/ 500 h 878"/>
                <a:gd name="T78" fmla="*/ 714 w 1034"/>
                <a:gd name="T79" fmla="*/ 878 h 878"/>
                <a:gd name="T80" fmla="*/ 150 w 1034"/>
                <a:gd name="T81" fmla="*/ 817 h 878"/>
                <a:gd name="T82" fmla="*/ 374 w 1034"/>
                <a:gd name="T83" fmla="*/ 735 h 878"/>
                <a:gd name="T84" fmla="*/ 359 w 1034"/>
                <a:gd name="T85" fmla="*/ 709 h 878"/>
                <a:gd name="T86" fmla="*/ 344 w 1034"/>
                <a:gd name="T87" fmla="*/ 683 h 878"/>
                <a:gd name="T88" fmla="*/ 324 w 1034"/>
                <a:gd name="T89" fmla="*/ 655 h 878"/>
                <a:gd name="T90" fmla="*/ 302 w 1034"/>
                <a:gd name="T91" fmla="*/ 626 h 878"/>
                <a:gd name="T92" fmla="*/ 283 w 1034"/>
                <a:gd name="T93" fmla="*/ 602 h 878"/>
                <a:gd name="T94" fmla="*/ 262 w 1034"/>
                <a:gd name="T95" fmla="*/ 578 h 878"/>
                <a:gd name="T96" fmla="*/ 239 w 1034"/>
                <a:gd name="T97" fmla="*/ 555 h 878"/>
                <a:gd name="T98" fmla="*/ 217 w 1034"/>
                <a:gd name="T99" fmla="*/ 535 h 878"/>
                <a:gd name="T100" fmla="*/ 195 w 1034"/>
                <a:gd name="T101" fmla="*/ 517 h 878"/>
                <a:gd name="T102" fmla="*/ 169 w 1034"/>
                <a:gd name="T103" fmla="*/ 496 h 878"/>
                <a:gd name="T104" fmla="*/ 144 w 1034"/>
                <a:gd name="T105" fmla="*/ 478 h 878"/>
                <a:gd name="T106" fmla="*/ 121 w 1034"/>
                <a:gd name="T107" fmla="*/ 461 h 878"/>
                <a:gd name="T108" fmla="*/ 97 w 1034"/>
                <a:gd name="T109" fmla="*/ 446 h 878"/>
                <a:gd name="T110" fmla="*/ 69 w 1034"/>
                <a:gd name="T111" fmla="*/ 429 h 878"/>
                <a:gd name="T112" fmla="*/ 40 w 1034"/>
                <a:gd name="T113" fmla="*/ 414 h 878"/>
                <a:gd name="T114" fmla="*/ 20 w 1034"/>
                <a:gd name="T115" fmla="*/ 406 h 878"/>
                <a:gd name="T116" fmla="*/ 0 w 1034"/>
                <a:gd name="T117" fmla="*/ 396 h 878"/>
                <a:gd name="T118" fmla="*/ 209 w 1034"/>
                <a:gd name="T119"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878">
                  <a:moveTo>
                    <a:pt x="209" y="0"/>
                  </a:moveTo>
                  <a:lnTo>
                    <a:pt x="230" y="10"/>
                  </a:lnTo>
                  <a:lnTo>
                    <a:pt x="247" y="18"/>
                  </a:lnTo>
                  <a:lnTo>
                    <a:pt x="266" y="26"/>
                  </a:lnTo>
                  <a:lnTo>
                    <a:pt x="283" y="34"/>
                  </a:lnTo>
                  <a:lnTo>
                    <a:pt x="301" y="43"/>
                  </a:lnTo>
                  <a:lnTo>
                    <a:pt x="318" y="54"/>
                  </a:lnTo>
                  <a:lnTo>
                    <a:pt x="335" y="63"/>
                  </a:lnTo>
                  <a:lnTo>
                    <a:pt x="353" y="72"/>
                  </a:lnTo>
                  <a:lnTo>
                    <a:pt x="374" y="85"/>
                  </a:lnTo>
                  <a:lnTo>
                    <a:pt x="396" y="99"/>
                  </a:lnTo>
                  <a:lnTo>
                    <a:pt x="413" y="110"/>
                  </a:lnTo>
                  <a:lnTo>
                    <a:pt x="430" y="122"/>
                  </a:lnTo>
                  <a:lnTo>
                    <a:pt x="451" y="135"/>
                  </a:lnTo>
                  <a:lnTo>
                    <a:pt x="472" y="149"/>
                  </a:lnTo>
                  <a:lnTo>
                    <a:pt x="490" y="163"/>
                  </a:lnTo>
                  <a:lnTo>
                    <a:pt x="508" y="178"/>
                  </a:lnTo>
                  <a:lnTo>
                    <a:pt x="525" y="192"/>
                  </a:lnTo>
                  <a:lnTo>
                    <a:pt x="546" y="210"/>
                  </a:lnTo>
                  <a:lnTo>
                    <a:pt x="564" y="225"/>
                  </a:lnTo>
                  <a:lnTo>
                    <a:pt x="580" y="240"/>
                  </a:lnTo>
                  <a:lnTo>
                    <a:pt x="598" y="257"/>
                  </a:lnTo>
                  <a:lnTo>
                    <a:pt x="612" y="270"/>
                  </a:lnTo>
                  <a:lnTo>
                    <a:pt x="628" y="286"/>
                  </a:lnTo>
                  <a:lnTo>
                    <a:pt x="644" y="303"/>
                  </a:lnTo>
                  <a:lnTo>
                    <a:pt x="661" y="322"/>
                  </a:lnTo>
                  <a:lnTo>
                    <a:pt x="675" y="339"/>
                  </a:lnTo>
                  <a:lnTo>
                    <a:pt x="691" y="357"/>
                  </a:lnTo>
                  <a:lnTo>
                    <a:pt x="709" y="379"/>
                  </a:lnTo>
                  <a:lnTo>
                    <a:pt x="725" y="400"/>
                  </a:lnTo>
                  <a:lnTo>
                    <a:pt x="741" y="422"/>
                  </a:lnTo>
                  <a:lnTo>
                    <a:pt x="757" y="445"/>
                  </a:lnTo>
                  <a:lnTo>
                    <a:pt x="771" y="468"/>
                  </a:lnTo>
                  <a:lnTo>
                    <a:pt x="787" y="492"/>
                  </a:lnTo>
                  <a:lnTo>
                    <a:pt x="799" y="513"/>
                  </a:lnTo>
                  <a:lnTo>
                    <a:pt x="811" y="533"/>
                  </a:lnTo>
                  <a:lnTo>
                    <a:pt x="821" y="556"/>
                  </a:lnTo>
                  <a:lnTo>
                    <a:pt x="829" y="572"/>
                  </a:lnTo>
                  <a:lnTo>
                    <a:pt x="1034" y="500"/>
                  </a:lnTo>
                  <a:lnTo>
                    <a:pt x="714" y="878"/>
                  </a:lnTo>
                  <a:lnTo>
                    <a:pt x="150" y="817"/>
                  </a:lnTo>
                  <a:lnTo>
                    <a:pt x="374" y="735"/>
                  </a:lnTo>
                  <a:lnTo>
                    <a:pt x="359" y="709"/>
                  </a:lnTo>
                  <a:lnTo>
                    <a:pt x="344" y="683"/>
                  </a:lnTo>
                  <a:lnTo>
                    <a:pt x="324" y="655"/>
                  </a:lnTo>
                  <a:lnTo>
                    <a:pt x="302" y="626"/>
                  </a:lnTo>
                  <a:lnTo>
                    <a:pt x="283" y="602"/>
                  </a:lnTo>
                  <a:lnTo>
                    <a:pt x="262" y="578"/>
                  </a:lnTo>
                  <a:lnTo>
                    <a:pt x="239" y="555"/>
                  </a:lnTo>
                  <a:lnTo>
                    <a:pt x="217" y="535"/>
                  </a:lnTo>
                  <a:lnTo>
                    <a:pt x="195" y="517"/>
                  </a:lnTo>
                  <a:lnTo>
                    <a:pt x="169" y="496"/>
                  </a:lnTo>
                  <a:lnTo>
                    <a:pt x="144" y="478"/>
                  </a:lnTo>
                  <a:lnTo>
                    <a:pt x="121" y="461"/>
                  </a:lnTo>
                  <a:lnTo>
                    <a:pt x="97" y="446"/>
                  </a:lnTo>
                  <a:lnTo>
                    <a:pt x="69" y="429"/>
                  </a:lnTo>
                  <a:lnTo>
                    <a:pt x="40" y="414"/>
                  </a:lnTo>
                  <a:lnTo>
                    <a:pt x="20" y="406"/>
                  </a:lnTo>
                  <a:lnTo>
                    <a:pt x="0" y="396"/>
                  </a:lnTo>
                  <a:lnTo>
                    <a:pt x="209" y="0"/>
                  </a:lnTo>
                  <a:close/>
                </a:path>
              </a:pathLst>
            </a:custGeom>
            <a:solidFill>
              <a:schemeClr val="hlink"/>
            </a:solidFill>
            <a:ln w="15875">
              <a:solidFill>
                <a:srgbClr val="000000"/>
              </a:solidFill>
              <a:prstDash val="solid"/>
              <a:round/>
              <a:headEnd/>
              <a:tailEnd/>
            </a:ln>
          </p:spPr>
          <p:txBody>
            <a:bodyPr/>
            <a:lstStyle/>
            <a:p>
              <a:endParaRPr lang="ru-RU"/>
            </a:p>
          </p:txBody>
        </p:sp>
      </p:grpSp>
    </p:spTree>
    <p:extLst>
      <p:ext uri="{BB962C8B-B14F-4D97-AF65-F5344CB8AC3E}">
        <p14:creationId xmlns:p14="http://schemas.microsoft.com/office/powerpoint/2010/main" val="758559880"/>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2000"/>
                                  </p:stCondLst>
                                  <p:childTnLst>
                                    <p:set>
                                      <p:cBhvr>
                                        <p:cTn id="6" dur="1" fill="hold">
                                          <p:stCondLst>
                                            <p:cond delay="0"/>
                                          </p:stCondLst>
                                        </p:cTn>
                                        <p:tgtEl>
                                          <p:spTgt spid="163864"/>
                                        </p:tgtEl>
                                        <p:attrNameLst>
                                          <p:attrName>style.visibility</p:attrName>
                                        </p:attrNameLst>
                                      </p:cBhvr>
                                      <p:to>
                                        <p:strVal val="visible"/>
                                      </p:to>
                                    </p:set>
                                    <p:anim calcmode="lin" valueType="num">
                                      <p:cBhvr>
                                        <p:cTn id="7" dur="500" fill="hold"/>
                                        <p:tgtEl>
                                          <p:spTgt spid="163864"/>
                                        </p:tgtEl>
                                        <p:attrNameLst>
                                          <p:attrName>ppt_w</p:attrName>
                                        </p:attrNameLst>
                                      </p:cBhvr>
                                      <p:tavLst>
                                        <p:tav tm="0">
                                          <p:val>
                                            <p:fltVal val="0"/>
                                          </p:val>
                                        </p:tav>
                                        <p:tav tm="100000">
                                          <p:val>
                                            <p:strVal val="#ppt_w"/>
                                          </p:val>
                                        </p:tav>
                                      </p:tavLst>
                                    </p:anim>
                                    <p:anim calcmode="lin" valueType="num">
                                      <p:cBhvr>
                                        <p:cTn id="8" dur="500" fill="hold"/>
                                        <p:tgtEl>
                                          <p:spTgt spid="163864"/>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163864"/>
                                        </p:tgtEl>
                                        <p:attrNameLst>
                                          <p:attrName>style.visibility</p:attrName>
                                        </p:attrNameLst>
                                      </p:cBhvr>
                                      <p:to>
                                        <p:strVal val="hidden"/>
                                      </p:to>
                                    </p:set>
                                  </p:subTnLst>
                                </p:cTn>
                              </p:par>
                            </p:childTnLst>
                          </p:cTn>
                        </p:par>
                        <p:par>
                          <p:cTn id="9" fill="hold" nodeType="afterGroup">
                            <p:stCondLst>
                              <p:cond delay="2500"/>
                            </p:stCondLst>
                            <p:childTnLst>
                              <p:par>
                                <p:cTn id="10" presetID="23" presetClass="entr" presetSubtype="272" fill="hold" grpId="0" nodeType="afterEffect">
                                  <p:stCondLst>
                                    <p:cond delay="0"/>
                                  </p:stCondLst>
                                  <p:childTnLst>
                                    <p:set>
                                      <p:cBhvr>
                                        <p:cTn id="11" dur="1" fill="hold">
                                          <p:stCondLst>
                                            <p:cond delay="0"/>
                                          </p:stCondLst>
                                        </p:cTn>
                                        <p:tgtEl>
                                          <p:spTgt spid="163850"/>
                                        </p:tgtEl>
                                        <p:attrNameLst>
                                          <p:attrName>style.visibility</p:attrName>
                                        </p:attrNameLst>
                                      </p:cBhvr>
                                      <p:to>
                                        <p:strVal val="visible"/>
                                      </p:to>
                                    </p:set>
                                    <p:anim calcmode="lin" valueType="num">
                                      <p:cBhvr>
                                        <p:cTn id="12" dur="500" fill="hold"/>
                                        <p:tgtEl>
                                          <p:spTgt spid="163850"/>
                                        </p:tgtEl>
                                        <p:attrNameLst>
                                          <p:attrName>ppt_w</p:attrName>
                                        </p:attrNameLst>
                                      </p:cBhvr>
                                      <p:tavLst>
                                        <p:tav tm="0">
                                          <p:val>
                                            <p:strVal val="2/3*#ppt_w"/>
                                          </p:val>
                                        </p:tav>
                                        <p:tav tm="100000">
                                          <p:val>
                                            <p:strVal val="#ppt_w"/>
                                          </p:val>
                                        </p:tav>
                                      </p:tavLst>
                                    </p:anim>
                                    <p:anim calcmode="lin" valueType="num">
                                      <p:cBhvr>
                                        <p:cTn id="13" dur="500" fill="hold"/>
                                        <p:tgtEl>
                                          <p:spTgt spid="163850"/>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3000"/>
                            </p:stCondLst>
                            <p:childTnLst>
                              <p:par>
                                <p:cTn id="15" presetID="22" presetClass="entr" presetSubtype="1" fill="hold" grpId="0" nodeType="afterEffect">
                                  <p:stCondLst>
                                    <p:cond delay="6000"/>
                                  </p:stCondLst>
                                  <p:childTnLst>
                                    <p:set>
                                      <p:cBhvr>
                                        <p:cTn id="16" dur="1" fill="hold">
                                          <p:stCondLst>
                                            <p:cond delay="0"/>
                                          </p:stCondLst>
                                        </p:cTn>
                                        <p:tgtEl>
                                          <p:spTgt spid="163848">
                                            <p:txEl>
                                              <p:pRg st="0" end="0"/>
                                            </p:txEl>
                                          </p:spTgt>
                                        </p:tgtEl>
                                        <p:attrNameLst>
                                          <p:attrName>style.visibility</p:attrName>
                                        </p:attrNameLst>
                                      </p:cBhvr>
                                      <p:to>
                                        <p:strVal val="visible"/>
                                      </p:to>
                                    </p:set>
                                    <p:animEffect transition="in" filter="wipe(up)">
                                      <p:cBhvr>
                                        <p:cTn id="17" dur="500"/>
                                        <p:tgtEl>
                                          <p:spTgt spid="163848">
                                            <p:txEl>
                                              <p:pRg st="0" end="0"/>
                                            </p:txEl>
                                          </p:spTgt>
                                        </p:tgtEl>
                                      </p:cBhvr>
                                    </p:animEffect>
                                  </p:childTnLst>
                                </p:cTn>
                              </p:par>
                            </p:childTnLst>
                          </p:cTn>
                        </p:par>
                        <p:par>
                          <p:cTn id="18" fill="hold" nodeType="afterGroup">
                            <p:stCondLst>
                              <p:cond delay="9500"/>
                            </p:stCondLst>
                            <p:childTnLst>
                              <p:par>
                                <p:cTn id="19" presetID="22" presetClass="entr" presetSubtype="1" fill="hold" grpId="0" nodeType="afterEffect">
                                  <p:stCondLst>
                                    <p:cond delay="6000"/>
                                  </p:stCondLst>
                                  <p:childTnLst>
                                    <p:set>
                                      <p:cBhvr>
                                        <p:cTn id="20" dur="1" fill="hold">
                                          <p:stCondLst>
                                            <p:cond delay="0"/>
                                          </p:stCondLst>
                                        </p:cTn>
                                        <p:tgtEl>
                                          <p:spTgt spid="163848">
                                            <p:txEl>
                                              <p:pRg st="1" end="1"/>
                                            </p:txEl>
                                          </p:spTgt>
                                        </p:tgtEl>
                                        <p:attrNameLst>
                                          <p:attrName>style.visibility</p:attrName>
                                        </p:attrNameLst>
                                      </p:cBhvr>
                                      <p:to>
                                        <p:strVal val="visible"/>
                                      </p:to>
                                    </p:set>
                                    <p:animEffect transition="in" filter="wipe(up)">
                                      <p:cBhvr>
                                        <p:cTn id="21" dur="500"/>
                                        <p:tgtEl>
                                          <p:spTgt spid="163848">
                                            <p:txEl>
                                              <p:pRg st="1" end="1"/>
                                            </p:txEl>
                                          </p:spTgt>
                                        </p:tgtEl>
                                      </p:cBhvr>
                                    </p:animEffect>
                                  </p:childTnLst>
                                </p:cTn>
                              </p:par>
                            </p:childTnLst>
                          </p:cTn>
                        </p:par>
                        <p:par>
                          <p:cTn id="22" fill="hold" nodeType="afterGroup">
                            <p:stCondLst>
                              <p:cond delay="16000"/>
                            </p:stCondLst>
                            <p:childTnLst>
                              <p:par>
                                <p:cTn id="23" presetID="22" presetClass="entr" presetSubtype="1" fill="hold" grpId="0" nodeType="afterEffect">
                                  <p:stCondLst>
                                    <p:cond delay="6000"/>
                                  </p:stCondLst>
                                  <p:childTnLst>
                                    <p:set>
                                      <p:cBhvr>
                                        <p:cTn id="24" dur="1" fill="hold">
                                          <p:stCondLst>
                                            <p:cond delay="0"/>
                                          </p:stCondLst>
                                        </p:cTn>
                                        <p:tgtEl>
                                          <p:spTgt spid="163848">
                                            <p:txEl>
                                              <p:pRg st="2" end="2"/>
                                            </p:txEl>
                                          </p:spTgt>
                                        </p:tgtEl>
                                        <p:attrNameLst>
                                          <p:attrName>style.visibility</p:attrName>
                                        </p:attrNameLst>
                                      </p:cBhvr>
                                      <p:to>
                                        <p:strVal val="visible"/>
                                      </p:to>
                                    </p:set>
                                    <p:animEffect transition="in" filter="wipe(up)">
                                      <p:cBhvr>
                                        <p:cTn id="25" dur="500"/>
                                        <p:tgtEl>
                                          <p:spTgt spid="163848">
                                            <p:txEl>
                                              <p:pRg st="2" end="2"/>
                                            </p:txEl>
                                          </p:spTgt>
                                        </p:tgtEl>
                                      </p:cBhvr>
                                    </p:animEffect>
                                  </p:childTnLst>
                                </p:cTn>
                              </p:par>
                            </p:childTnLst>
                          </p:cTn>
                        </p:par>
                        <p:par>
                          <p:cTn id="26" fill="hold" nodeType="afterGroup">
                            <p:stCondLst>
                              <p:cond delay="22500"/>
                            </p:stCondLst>
                            <p:childTnLst>
                              <p:par>
                                <p:cTn id="27" presetID="23" presetClass="entr" presetSubtype="272" fill="hold" grpId="0" nodeType="afterEffect">
                                  <p:stCondLst>
                                    <p:cond delay="5000"/>
                                  </p:stCondLst>
                                  <p:childTnLst>
                                    <p:set>
                                      <p:cBhvr>
                                        <p:cTn id="28" dur="1" fill="hold">
                                          <p:stCondLst>
                                            <p:cond delay="0"/>
                                          </p:stCondLst>
                                        </p:cTn>
                                        <p:tgtEl>
                                          <p:spTgt spid="163854"/>
                                        </p:tgtEl>
                                        <p:attrNameLst>
                                          <p:attrName>style.visibility</p:attrName>
                                        </p:attrNameLst>
                                      </p:cBhvr>
                                      <p:to>
                                        <p:strVal val="visible"/>
                                      </p:to>
                                    </p:set>
                                    <p:anim calcmode="lin" valueType="num">
                                      <p:cBhvr>
                                        <p:cTn id="29" dur="500" fill="hold"/>
                                        <p:tgtEl>
                                          <p:spTgt spid="163854"/>
                                        </p:tgtEl>
                                        <p:attrNameLst>
                                          <p:attrName>ppt_w</p:attrName>
                                        </p:attrNameLst>
                                      </p:cBhvr>
                                      <p:tavLst>
                                        <p:tav tm="0">
                                          <p:val>
                                            <p:strVal val="2/3*#ppt_w"/>
                                          </p:val>
                                        </p:tav>
                                        <p:tav tm="100000">
                                          <p:val>
                                            <p:strVal val="#ppt_w"/>
                                          </p:val>
                                        </p:tav>
                                      </p:tavLst>
                                    </p:anim>
                                    <p:anim calcmode="lin" valueType="num">
                                      <p:cBhvr>
                                        <p:cTn id="30" dur="500" fill="hold"/>
                                        <p:tgtEl>
                                          <p:spTgt spid="163854"/>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28000"/>
                            </p:stCondLst>
                            <p:childTnLst>
                              <p:par>
                                <p:cTn id="32" presetID="2" presetClass="entr" presetSubtype="2" fill="hold" grpId="0" nodeType="afterEffect">
                                  <p:stCondLst>
                                    <p:cond delay="3000"/>
                                  </p:stCondLst>
                                  <p:childTnLst>
                                    <p:set>
                                      <p:cBhvr>
                                        <p:cTn id="33" dur="1" fill="hold">
                                          <p:stCondLst>
                                            <p:cond delay="0"/>
                                          </p:stCondLst>
                                        </p:cTn>
                                        <p:tgtEl>
                                          <p:spTgt spid="163853"/>
                                        </p:tgtEl>
                                        <p:attrNameLst>
                                          <p:attrName>style.visibility</p:attrName>
                                        </p:attrNameLst>
                                      </p:cBhvr>
                                      <p:to>
                                        <p:strVal val="visible"/>
                                      </p:to>
                                    </p:set>
                                    <p:anim calcmode="lin" valueType="num">
                                      <p:cBhvr additive="base">
                                        <p:cTn id="34" dur="500" fill="hold"/>
                                        <p:tgtEl>
                                          <p:spTgt spid="163853"/>
                                        </p:tgtEl>
                                        <p:attrNameLst>
                                          <p:attrName>ppt_x</p:attrName>
                                        </p:attrNameLst>
                                      </p:cBhvr>
                                      <p:tavLst>
                                        <p:tav tm="0">
                                          <p:val>
                                            <p:strVal val="1+#ppt_w/2"/>
                                          </p:val>
                                        </p:tav>
                                        <p:tav tm="100000">
                                          <p:val>
                                            <p:strVal val="#ppt_x"/>
                                          </p:val>
                                        </p:tav>
                                      </p:tavLst>
                                    </p:anim>
                                    <p:anim calcmode="lin" valueType="num">
                                      <p:cBhvr additive="base">
                                        <p:cTn id="35" dur="500" fill="hold"/>
                                        <p:tgtEl>
                                          <p:spTgt spid="1638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4" grpId="0" animBg="1" autoUpdateAnimBg="0"/>
      <p:bldP spid="163853" grpId="0" animBg="1" autoUpdateAnimBg="0"/>
      <p:bldP spid="163848" grpId="0" build="p" autoUpdateAnimBg="0" advAuto="6000"/>
      <p:bldP spid="163850"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2"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65893"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000066"/>
                </a:solidFill>
                <a:latin typeface="Comic Sans MS" panose="030F0702030302020204" pitchFamily="66" charset="0"/>
              </a:rPr>
              <a:t>The Risk Management process:</a:t>
            </a:r>
            <a:endParaRPr lang="en-US" altLang="ru-RU" b="1">
              <a:latin typeface="Comic Sans MS" panose="030F0702030302020204" pitchFamily="66" charset="0"/>
            </a:endParaRPr>
          </a:p>
        </p:txBody>
      </p:sp>
      <p:sp>
        <p:nvSpPr>
          <p:cNvPr id="165894"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65897" name="Rectangle 9"/>
          <p:cNvSpPr>
            <a:spLocks noChangeArrowheads="1"/>
          </p:cNvSpPr>
          <p:nvPr/>
        </p:nvSpPr>
        <p:spPr bwMode="auto">
          <a:xfrm>
            <a:off x="2286000" y="5638800"/>
            <a:ext cx="4495800" cy="533400"/>
          </a:xfrm>
          <a:prstGeom prst="rect">
            <a:avLst/>
          </a:prstGeom>
          <a:solidFill>
            <a:schemeClr val="fo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Communicate &amp; consult</a:t>
            </a:r>
          </a:p>
        </p:txBody>
      </p:sp>
      <p:sp>
        <p:nvSpPr>
          <p:cNvPr id="165898" name="Rectangle 10"/>
          <p:cNvSpPr>
            <a:spLocks noChangeArrowheads="1"/>
          </p:cNvSpPr>
          <p:nvPr/>
        </p:nvSpPr>
        <p:spPr bwMode="auto">
          <a:xfrm>
            <a:off x="3124200" y="5181600"/>
            <a:ext cx="4495800" cy="533400"/>
          </a:xfrm>
          <a:prstGeom prst="rect">
            <a:avLst/>
          </a:prstGeom>
          <a:solidFill>
            <a:srgbClr val="FFCC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Monitor and review</a:t>
            </a:r>
          </a:p>
        </p:txBody>
      </p:sp>
      <p:sp>
        <p:nvSpPr>
          <p:cNvPr id="165900" name="Rectangle 12"/>
          <p:cNvSpPr>
            <a:spLocks noChangeArrowheads="1"/>
          </p:cNvSpPr>
          <p:nvPr/>
        </p:nvSpPr>
        <p:spPr bwMode="auto">
          <a:xfrm>
            <a:off x="2286000" y="1524000"/>
            <a:ext cx="4572000" cy="533400"/>
          </a:xfrm>
          <a:prstGeom prst="rect">
            <a:avLst/>
          </a:prstGeom>
          <a:solidFill>
            <a:srgbClr val="CCFF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Analyse the risks</a:t>
            </a:r>
          </a:p>
        </p:txBody>
      </p:sp>
      <p:sp>
        <p:nvSpPr>
          <p:cNvPr id="165895" name="Rectangle 7"/>
          <p:cNvSpPr>
            <a:spLocks noChangeArrowheads="1"/>
          </p:cNvSpPr>
          <p:nvPr/>
        </p:nvSpPr>
        <p:spPr bwMode="auto">
          <a:xfrm>
            <a:off x="1143000" y="2438400"/>
            <a:ext cx="68580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0000"/>
              </a:spcBef>
              <a:spcAft>
                <a:spcPct val="30000"/>
              </a:spcAft>
              <a:buFontTx/>
              <a:buNone/>
            </a:pPr>
            <a:r>
              <a:rPr lang="en-US" altLang="ru-RU" sz="2600">
                <a:solidFill>
                  <a:srgbClr val="990033"/>
                </a:solidFill>
                <a:latin typeface="Comic Sans MS" panose="030F0702030302020204" pitchFamily="66" charset="0"/>
              </a:rPr>
              <a:t>How likely is the risk event to happen? </a:t>
            </a:r>
            <a:r>
              <a:rPr lang="en-US" altLang="ru-RU" sz="2600">
                <a:solidFill>
                  <a:srgbClr val="000066"/>
                </a:solidFill>
                <a:latin typeface="Comic Sans MS" panose="030F0702030302020204" pitchFamily="66" charset="0"/>
              </a:rPr>
              <a:t>(Probability and frequency?)</a:t>
            </a:r>
          </a:p>
          <a:p>
            <a:pPr>
              <a:spcBef>
                <a:spcPct val="30000"/>
              </a:spcBef>
              <a:spcAft>
                <a:spcPct val="30000"/>
              </a:spcAft>
              <a:buFontTx/>
              <a:buNone/>
            </a:pPr>
            <a:r>
              <a:rPr lang="en-US" altLang="ru-RU" sz="2600">
                <a:solidFill>
                  <a:srgbClr val="990033"/>
                </a:solidFill>
                <a:latin typeface="Comic Sans MS" panose="030F0702030302020204" pitchFamily="66" charset="0"/>
              </a:rPr>
              <a:t>What would be the impact, cost or consequences of that event occurring?</a:t>
            </a:r>
            <a:r>
              <a:rPr lang="en-US" altLang="ru-RU" sz="2600">
                <a:solidFill>
                  <a:srgbClr val="000066"/>
                </a:solidFill>
                <a:latin typeface="Comic Sans MS" panose="030F0702030302020204" pitchFamily="66" charset="0"/>
              </a:rPr>
              <a:t> (Economic, political, social?)</a:t>
            </a:r>
          </a:p>
        </p:txBody>
      </p:sp>
      <p:grpSp>
        <p:nvGrpSpPr>
          <p:cNvPr id="165910" name="Group 22"/>
          <p:cNvGrpSpPr>
            <a:grpSpLocks/>
          </p:cNvGrpSpPr>
          <p:nvPr/>
        </p:nvGrpSpPr>
        <p:grpSpPr bwMode="auto">
          <a:xfrm>
            <a:off x="990600" y="1371600"/>
            <a:ext cx="1219200" cy="1066800"/>
            <a:chOff x="1244" y="278"/>
            <a:chExt cx="2112" cy="1936"/>
          </a:xfrm>
        </p:grpSpPr>
        <p:sp>
          <p:nvSpPr>
            <p:cNvPr id="165911" name="Freeform 23"/>
            <p:cNvSpPr>
              <a:spLocks/>
            </p:cNvSpPr>
            <p:nvPr/>
          </p:nvSpPr>
          <p:spPr bwMode="auto">
            <a:xfrm>
              <a:off x="1434" y="278"/>
              <a:ext cx="764" cy="713"/>
            </a:xfrm>
            <a:custGeom>
              <a:avLst/>
              <a:gdLst>
                <a:gd name="T0" fmla="*/ 0 w 1016"/>
                <a:gd name="T1" fmla="*/ 717 h 904"/>
                <a:gd name="T2" fmla="*/ 10 w 1016"/>
                <a:gd name="T3" fmla="*/ 698 h 904"/>
                <a:gd name="T4" fmla="*/ 20 w 1016"/>
                <a:gd name="T5" fmla="*/ 683 h 904"/>
                <a:gd name="T6" fmla="*/ 29 w 1016"/>
                <a:gd name="T7" fmla="*/ 667 h 904"/>
                <a:gd name="T8" fmla="*/ 38 w 1016"/>
                <a:gd name="T9" fmla="*/ 652 h 904"/>
                <a:gd name="T10" fmla="*/ 48 w 1016"/>
                <a:gd name="T11" fmla="*/ 635 h 904"/>
                <a:gd name="T12" fmla="*/ 60 w 1016"/>
                <a:gd name="T13" fmla="*/ 619 h 904"/>
                <a:gd name="T14" fmla="*/ 70 w 1016"/>
                <a:gd name="T15" fmla="*/ 604 h 904"/>
                <a:gd name="T16" fmla="*/ 81 w 1016"/>
                <a:gd name="T17" fmla="*/ 588 h 904"/>
                <a:gd name="T18" fmla="*/ 95 w 1016"/>
                <a:gd name="T19" fmla="*/ 569 h 904"/>
                <a:gd name="T20" fmla="*/ 111 w 1016"/>
                <a:gd name="T21" fmla="*/ 549 h 904"/>
                <a:gd name="T22" fmla="*/ 123 w 1016"/>
                <a:gd name="T23" fmla="*/ 534 h 904"/>
                <a:gd name="T24" fmla="*/ 137 w 1016"/>
                <a:gd name="T25" fmla="*/ 519 h 904"/>
                <a:gd name="T26" fmla="*/ 151 w 1016"/>
                <a:gd name="T27" fmla="*/ 502 h 904"/>
                <a:gd name="T28" fmla="*/ 167 w 1016"/>
                <a:gd name="T29" fmla="*/ 483 h 904"/>
                <a:gd name="T30" fmla="*/ 183 w 1016"/>
                <a:gd name="T31" fmla="*/ 467 h 904"/>
                <a:gd name="T32" fmla="*/ 199 w 1016"/>
                <a:gd name="T33" fmla="*/ 449 h 904"/>
                <a:gd name="T34" fmla="*/ 215 w 1016"/>
                <a:gd name="T35" fmla="*/ 435 h 904"/>
                <a:gd name="T36" fmla="*/ 235 w 1016"/>
                <a:gd name="T37" fmla="*/ 415 h 904"/>
                <a:gd name="T38" fmla="*/ 252 w 1016"/>
                <a:gd name="T39" fmla="*/ 399 h 904"/>
                <a:gd name="T40" fmla="*/ 269 w 1016"/>
                <a:gd name="T41" fmla="*/ 385 h 904"/>
                <a:gd name="T42" fmla="*/ 288 w 1016"/>
                <a:gd name="T43" fmla="*/ 369 h 904"/>
                <a:gd name="T44" fmla="*/ 302 w 1016"/>
                <a:gd name="T45" fmla="*/ 357 h 904"/>
                <a:gd name="T46" fmla="*/ 321 w 1016"/>
                <a:gd name="T47" fmla="*/ 343 h 904"/>
                <a:gd name="T48" fmla="*/ 339 w 1016"/>
                <a:gd name="T49" fmla="*/ 329 h 904"/>
                <a:gd name="T50" fmla="*/ 361 w 1016"/>
                <a:gd name="T51" fmla="*/ 314 h 904"/>
                <a:gd name="T52" fmla="*/ 379 w 1016"/>
                <a:gd name="T53" fmla="*/ 302 h 904"/>
                <a:gd name="T54" fmla="*/ 400 w 1016"/>
                <a:gd name="T55" fmla="*/ 286 h 904"/>
                <a:gd name="T56" fmla="*/ 425 w 1016"/>
                <a:gd name="T57" fmla="*/ 271 h 904"/>
                <a:gd name="T58" fmla="*/ 449 w 1016"/>
                <a:gd name="T59" fmla="*/ 256 h 904"/>
                <a:gd name="T60" fmla="*/ 473 w 1016"/>
                <a:gd name="T61" fmla="*/ 241 h 904"/>
                <a:gd name="T62" fmla="*/ 498 w 1016"/>
                <a:gd name="T63" fmla="*/ 227 h 904"/>
                <a:gd name="T64" fmla="*/ 524 w 1016"/>
                <a:gd name="T65" fmla="*/ 214 h 904"/>
                <a:gd name="T66" fmla="*/ 552 w 1016"/>
                <a:gd name="T67" fmla="*/ 200 h 904"/>
                <a:gd name="T68" fmla="*/ 575 w 1016"/>
                <a:gd name="T69" fmla="*/ 191 h 904"/>
                <a:gd name="T70" fmla="*/ 597 w 1016"/>
                <a:gd name="T71" fmla="*/ 179 h 904"/>
                <a:gd name="T72" fmla="*/ 623 w 1016"/>
                <a:gd name="T73" fmla="*/ 170 h 904"/>
                <a:gd name="T74" fmla="*/ 641 w 1016"/>
                <a:gd name="T75" fmla="*/ 163 h 904"/>
                <a:gd name="T76" fmla="*/ 563 w 1016"/>
                <a:gd name="T77" fmla="*/ 0 h 904"/>
                <a:gd name="T78" fmla="*/ 1016 w 1016"/>
                <a:gd name="T79" fmla="*/ 232 h 904"/>
                <a:gd name="T80" fmla="*/ 897 w 1016"/>
                <a:gd name="T81" fmla="*/ 711 h 904"/>
                <a:gd name="T82" fmla="*/ 824 w 1016"/>
                <a:gd name="T83" fmla="*/ 569 h 904"/>
                <a:gd name="T84" fmla="*/ 794 w 1016"/>
                <a:gd name="T85" fmla="*/ 582 h 904"/>
                <a:gd name="T86" fmla="*/ 765 w 1016"/>
                <a:gd name="T87" fmla="*/ 596 h 904"/>
                <a:gd name="T88" fmla="*/ 734 w 1016"/>
                <a:gd name="T89" fmla="*/ 613 h 904"/>
                <a:gd name="T90" fmla="*/ 700 w 1016"/>
                <a:gd name="T91" fmla="*/ 633 h 904"/>
                <a:gd name="T92" fmla="*/ 674 w 1016"/>
                <a:gd name="T93" fmla="*/ 650 h 904"/>
                <a:gd name="T94" fmla="*/ 648 w 1016"/>
                <a:gd name="T95" fmla="*/ 670 h 904"/>
                <a:gd name="T96" fmla="*/ 622 w 1016"/>
                <a:gd name="T97" fmla="*/ 689 h 904"/>
                <a:gd name="T98" fmla="*/ 600 w 1016"/>
                <a:gd name="T99" fmla="*/ 709 h 904"/>
                <a:gd name="T100" fmla="*/ 579 w 1016"/>
                <a:gd name="T101" fmla="*/ 729 h 904"/>
                <a:gd name="T102" fmla="*/ 555 w 1016"/>
                <a:gd name="T103" fmla="*/ 752 h 904"/>
                <a:gd name="T104" fmla="*/ 536 w 1016"/>
                <a:gd name="T105" fmla="*/ 774 h 904"/>
                <a:gd name="T106" fmla="*/ 516 w 1016"/>
                <a:gd name="T107" fmla="*/ 796 h 904"/>
                <a:gd name="T108" fmla="*/ 499 w 1016"/>
                <a:gd name="T109" fmla="*/ 816 h 904"/>
                <a:gd name="T110" fmla="*/ 481 w 1016"/>
                <a:gd name="T111" fmla="*/ 842 h 904"/>
                <a:gd name="T112" fmla="*/ 464 w 1016"/>
                <a:gd name="T113" fmla="*/ 867 h 904"/>
                <a:gd name="T114" fmla="*/ 455 w 1016"/>
                <a:gd name="T115" fmla="*/ 885 h 904"/>
                <a:gd name="T116" fmla="*/ 443 w 1016"/>
                <a:gd name="T117" fmla="*/ 904 h 904"/>
                <a:gd name="T118" fmla="*/ 0 w 1016"/>
                <a:gd name="T119" fmla="*/ 717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904">
                  <a:moveTo>
                    <a:pt x="0" y="717"/>
                  </a:moveTo>
                  <a:lnTo>
                    <a:pt x="10" y="698"/>
                  </a:lnTo>
                  <a:lnTo>
                    <a:pt x="20" y="683"/>
                  </a:lnTo>
                  <a:lnTo>
                    <a:pt x="29" y="667"/>
                  </a:lnTo>
                  <a:lnTo>
                    <a:pt x="38" y="652"/>
                  </a:lnTo>
                  <a:lnTo>
                    <a:pt x="48" y="635"/>
                  </a:lnTo>
                  <a:lnTo>
                    <a:pt x="60" y="619"/>
                  </a:lnTo>
                  <a:lnTo>
                    <a:pt x="70" y="604"/>
                  </a:lnTo>
                  <a:lnTo>
                    <a:pt x="81" y="588"/>
                  </a:lnTo>
                  <a:lnTo>
                    <a:pt x="95" y="569"/>
                  </a:lnTo>
                  <a:lnTo>
                    <a:pt x="111" y="549"/>
                  </a:lnTo>
                  <a:lnTo>
                    <a:pt x="123" y="534"/>
                  </a:lnTo>
                  <a:lnTo>
                    <a:pt x="137" y="519"/>
                  </a:lnTo>
                  <a:lnTo>
                    <a:pt x="151" y="502"/>
                  </a:lnTo>
                  <a:lnTo>
                    <a:pt x="167" y="483"/>
                  </a:lnTo>
                  <a:lnTo>
                    <a:pt x="183" y="467"/>
                  </a:lnTo>
                  <a:lnTo>
                    <a:pt x="199" y="449"/>
                  </a:lnTo>
                  <a:lnTo>
                    <a:pt x="215" y="435"/>
                  </a:lnTo>
                  <a:lnTo>
                    <a:pt x="235" y="415"/>
                  </a:lnTo>
                  <a:lnTo>
                    <a:pt x="252" y="399"/>
                  </a:lnTo>
                  <a:lnTo>
                    <a:pt x="269" y="385"/>
                  </a:lnTo>
                  <a:lnTo>
                    <a:pt x="288" y="369"/>
                  </a:lnTo>
                  <a:lnTo>
                    <a:pt x="302" y="357"/>
                  </a:lnTo>
                  <a:lnTo>
                    <a:pt x="321" y="343"/>
                  </a:lnTo>
                  <a:lnTo>
                    <a:pt x="339" y="329"/>
                  </a:lnTo>
                  <a:lnTo>
                    <a:pt x="361" y="314"/>
                  </a:lnTo>
                  <a:lnTo>
                    <a:pt x="379" y="302"/>
                  </a:lnTo>
                  <a:lnTo>
                    <a:pt x="400" y="286"/>
                  </a:lnTo>
                  <a:lnTo>
                    <a:pt x="425" y="271"/>
                  </a:lnTo>
                  <a:lnTo>
                    <a:pt x="449" y="256"/>
                  </a:lnTo>
                  <a:lnTo>
                    <a:pt x="473" y="241"/>
                  </a:lnTo>
                  <a:lnTo>
                    <a:pt x="498" y="227"/>
                  </a:lnTo>
                  <a:lnTo>
                    <a:pt x="524" y="214"/>
                  </a:lnTo>
                  <a:lnTo>
                    <a:pt x="552" y="200"/>
                  </a:lnTo>
                  <a:lnTo>
                    <a:pt x="575" y="191"/>
                  </a:lnTo>
                  <a:lnTo>
                    <a:pt x="597" y="179"/>
                  </a:lnTo>
                  <a:lnTo>
                    <a:pt x="623" y="170"/>
                  </a:lnTo>
                  <a:lnTo>
                    <a:pt x="641" y="163"/>
                  </a:lnTo>
                  <a:lnTo>
                    <a:pt x="563" y="0"/>
                  </a:lnTo>
                  <a:lnTo>
                    <a:pt x="1016" y="232"/>
                  </a:lnTo>
                  <a:lnTo>
                    <a:pt x="897" y="711"/>
                  </a:lnTo>
                  <a:lnTo>
                    <a:pt x="824" y="569"/>
                  </a:lnTo>
                  <a:lnTo>
                    <a:pt x="794" y="582"/>
                  </a:lnTo>
                  <a:lnTo>
                    <a:pt x="765" y="596"/>
                  </a:lnTo>
                  <a:lnTo>
                    <a:pt x="734" y="613"/>
                  </a:lnTo>
                  <a:lnTo>
                    <a:pt x="700" y="633"/>
                  </a:lnTo>
                  <a:lnTo>
                    <a:pt x="674" y="650"/>
                  </a:lnTo>
                  <a:lnTo>
                    <a:pt x="648" y="670"/>
                  </a:lnTo>
                  <a:lnTo>
                    <a:pt x="622" y="689"/>
                  </a:lnTo>
                  <a:lnTo>
                    <a:pt x="600" y="709"/>
                  </a:lnTo>
                  <a:lnTo>
                    <a:pt x="579" y="729"/>
                  </a:lnTo>
                  <a:lnTo>
                    <a:pt x="555" y="752"/>
                  </a:lnTo>
                  <a:lnTo>
                    <a:pt x="536" y="774"/>
                  </a:lnTo>
                  <a:lnTo>
                    <a:pt x="516" y="796"/>
                  </a:lnTo>
                  <a:lnTo>
                    <a:pt x="499" y="816"/>
                  </a:lnTo>
                  <a:lnTo>
                    <a:pt x="481" y="842"/>
                  </a:lnTo>
                  <a:lnTo>
                    <a:pt x="464" y="867"/>
                  </a:lnTo>
                  <a:lnTo>
                    <a:pt x="455" y="885"/>
                  </a:lnTo>
                  <a:lnTo>
                    <a:pt x="443" y="904"/>
                  </a:lnTo>
                  <a:lnTo>
                    <a:pt x="0" y="717"/>
                  </a:lnTo>
                  <a:close/>
                </a:path>
              </a:pathLst>
            </a:custGeom>
            <a:solidFill>
              <a:schemeClr val="folHlink"/>
            </a:solidFill>
            <a:ln w="15875">
              <a:solidFill>
                <a:srgbClr val="000000"/>
              </a:solidFill>
              <a:prstDash val="solid"/>
              <a:round/>
              <a:headEnd/>
              <a:tailEnd/>
            </a:ln>
          </p:spPr>
          <p:txBody>
            <a:bodyPr/>
            <a:lstStyle/>
            <a:p>
              <a:endParaRPr lang="ru-RU"/>
            </a:p>
          </p:txBody>
        </p:sp>
        <p:sp>
          <p:nvSpPr>
            <p:cNvPr id="165912" name="Freeform 24"/>
            <p:cNvSpPr>
              <a:spLocks/>
            </p:cNvSpPr>
            <p:nvPr/>
          </p:nvSpPr>
          <p:spPr bwMode="auto">
            <a:xfrm>
              <a:off x="1244" y="781"/>
              <a:ext cx="674" cy="794"/>
            </a:xfrm>
            <a:custGeom>
              <a:avLst/>
              <a:gdLst>
                <a:gd name="T0" fmla="*/ 895 w 895"/>
                <a:gd name="T1" fmla="*/ 416 h 1006"/>
                <a:gd name="T2" fmla="*/ 667 w 895"/>
                <a:gd name="T3" fmla="*/ 332 h 1006"/>
                <a:gd name="T4" fmla="*/ 657 w 895"/>
                <a:gd name="T5" fmla="*/ 352 h 1006"/>
                <a:gd name="T6" fmla="*/ 652 w 895"/>
                <a:gd name="T7" fmla="*/ 371 h 1006"/>
                <a:gd name="T8" fmla="*/ 646 w 895"/>
                <a:gd name="T9" fmla="*/ 390 h 1006"/>
                <a:gd name="T10" fmla="*/ 641 w 895"/>
                <a:gd name="T11" fmla="*/ 411 h 1006"/>
                <a:gd name="T12" fmla="*/ 634 w 895"/>
                <a:gd name="T13" fmla="*/ 438 h 1006"/>
                <a:gd name="T14" fmla="*/ 630 w 895"/>
                <a:gd name="T15" fmla="*/ 460 h 1006"/>
                <a:gd name="T16" fmla="*/ 626 w 895"/>
                <a:gd name="T17" fmla="*/ 485 h 1006"/>
                <a:gd name="T18" fmla="*/ 624 w 895"/>
                <a:gd name="T19" fmla="*/ 511 h 1006"/>
                <a:gd name="T20" fmla="*/ 621 w 895"/>
                <a:gd name="T21" fmla="*/ 539 h 1006"/>
                <a:gd name="T22" fmla="*/ 621 w 895"/>
                <a:gd name="T23" fmla="*/ 589 h 1006"/>
                <a:gd name="T24" fmla="*/ 622 w 895"/>
                <a:gd name="T25" fmla="*/ 615 h 1006"/>
                <a:gd name="T26" fmla="*/ 624 w 895"/>
                <a:gd name="T27" fmla="*/ 639 h 1006"/>
                <a:gd name="T28" fmla="*/ 628 w 895"/>
                <a:gd name="T29" fmla="*/ 664 h 1006"/>
                <a:gd name="T30" fmla="*/ 633 w 895"/>
                <a:gd name="T31" fmla="*/ 688 h 1006"/>
                <a:gd name="T32" fmla="*/ 638 w 895"/>
                <a:gd name="T33" fmla="*/ 711 h 1006"/>
                <a:gd name="T34" fmla="*/ 644 w 895"/>
                <a:gd name="T35" fmla="*/ 739 h 1006"/>
                <a:gd name="T36" fmla="*/ 654 w 895"/>
                <a:gd name="T37" fmla="*/ 765 h 1006"/>
                <a:gd name="T38" fmla="*/ 227 w 895"/>
                <a:gd name="T39" fmla="*/ 1006 h 1006"/>
                <a:gd name="T40" fmla="*/ 217 w 895"/>
                <a:gd name="T41" fmla="*/ 981 h 1006"/>
                <a:gd name="T42" fmla="*/ 208 w 895"/>
                <a:gd name="T43" fmla="*/ 960 h 1006"/>
                <a:gd name="T44" fmla="*/ 200 w 895"/>
                <a:gd name="T45" fmla="*/ 940 h 1006"/>
                <a:gd name="T46" fmla="*/ 192 w 895"/>
                <a:gd name="T47" fmla="*/ 918 h 1006"/>
                <a:gd name="T48" fmla="*/ 185 w 895"/>
                <a:gd name="T49" fmla="*/ 900 h 1006"/>
                <a:gd name="T50" fmla="*/ 178 w 895"/>
                <a:gd name="T51" fmla="*/ 879 h 1006"/>
                <a:gd name="T52" fmla="*/ 172 w 895"/>
                <a:gd name="T53" fmla="*/ 859 h 1006"/>
                <a:gd name="T54" fmla="*/ 167 w 895"/>
                <a:gd name="T55" fmla="*/ 840 h 1006"/>
                <a:gd name="T56" fmla="*/ 162 w 895"/>
                <a:gd name="T57" fmla="*/ 821 h 1006"/>
                <a:gd name="T58" fmla="*/ 156 w 895"/>
                <a:gd name="T59" fmla="*/ 797 h 1006"/>
                <a:gd name="T60" fmla="*/ 152 w 895"/>
                <a:gd name="T61" fmla="*/ 773 h 1006"/>
                <a:gd name="T62" fmla="*/ 146 w 895"/>
                <a:gd name="T63" fmla="*/ 750 h 1006"/>
                <a:gd name="T64" fmla="*/ 141 w 895"/>
                <a:gd name="T65" fmla="*/ 728 h 1006"/>
                <a:gd name="T66" fmla="*/ 139 w 895"/>
                <a:gd name="T67" fmla="*/ 702 h 1006"/>
                <a:gd name="T68" fmla="*/ 136 w 895"/>
                <a:gd name="T69" fmla="*/ 678 h 1006"/>
                <a:gd name="T70" fmla="*/ 133 w 895"/>
                <a:gd name="T71" fmla="*/ 650 h 1006"/>
                <a:gd name="T72" fmla="*/ 131 w 895"/>
                <a:gd name="T73" fmla="*/ 623 h 1006"/>
                <a:gd name="T74" fmla="*/ 131 w 895"/>
                <a:gd name="T75" fmla="*/ 596 h 1006"/>
                <a:gd name="T76" fmla="*/ 131 w 895"/>
                <a:gd name="T77" fmla="*/ 568 h 1006"/>
                <a:gd name="T78" fmla="*/ 131 w 895"/>
                <a:gd name="T79" fmla="*/ 533 h 1006"/>
                <a:gd name="T80" fmla="*/ 132 w 895"/>
                <a:gd name="T81" fmla="*/ 502 h 1006"/>
                <a:gd name="T82" fmla="*/ 133 w 895"/>
                <a:gd name="T83" fmla="*/ 481 h 1006"/>
                <a:gd name="T84" fmla="*/ 136 w 895"/>
                <a:gd name="T85" fmla="*/ 455 h 1006"/>
                <a:gd name="T86" fmla="*/ 139 w 895"/>
                <a:gd name="T87" fmla="*/ 431 h 1006"/>
                <a:gd name="T88" fmla="*/ 142 w 895"/>
                <a:gd name="T89" fmla="*/ 402 h 1006"/>
                <a:gd name="T90" fmla="*/ 148 w 895"/>
                <a:gd name="T91" fmla="*/ 376 h 1006"/>
                <a:gd name="T92" fmla="*/ 153 w 895"/>
                <a:gd name="T93" fmla="*/ 353 h 1006"/>
                <a:gd name="T94" fmla="*/ 159 w 895"/>
                <a:gd name="T95" fmla="*/ 323 h 1006"/>
                <a:gd name="T96" fmla="*/ 166 w 895"/>
                <a:gd name="T97" fmla="*/ 300 h 1006"/>
                <a:gd name="T98" fmla="*/ 172 w 895"/>
                <a:gd name="T99" fmla="*/ 272 h 1006"/>
                <a:gd name="T100" fmla="*/ 180 w 895"/>
                <a:gd name="T101" fmla="*/ 248 h 1006"/>
                <a:gd name="T102" fmla="*/ 189 w 895"/>
                <a:gd name="T103" fmla="*/ 223 h 1006"/>
                <a:gd name="T104" fmla="*/ 199 w 895"/>
                <a:gd name="T105" fmla="*/ 197 h 1006"/>
                <a:gd name="T106" fmla="*/ 212 w 895"/>
                <a:gd name="T107" fmla="*/ 166 h 1006"/>
                <a:gd name="T108" fmla="*/ 0 w 895"/>
                <a:gd name="T109" fmla="*/ 87 h 1006"/>
                <a:gd name="T110" fmla="*/ 557 w 895"/>
                <a:gd name="T111" fmla="*/ 0 h 1006"/>
                <a:gd name="T112" fmla="*/ 895 w 895"/>
                <a:gd name="T113" fmla="*/ 41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5" h="1006">
                  <a:moveTo>
                    <a:pt x="895" y="416"/>
                  </a:moveTo>
                  <a:lnTo>
                    <a:pt x="667" y="332"/>
                  </a:lnTo>
                  <a:lnTo>
                    <a:pt x="657" y="352"/>
                  </a:lnTo>
                  <a:lnTo>
                    <a:pt x="652" y="371"/>
                  </a:lnTo>
                  <a:lnTo>
                    <a:pt x="646" y="390"/>
                  </a:lnTo>
                  <a:lnTo>
                    <a:pt x="641" y="411"/>
                  </a:lnTo>
                  <a:lnTo>
                    <a:pt x="634" y="438"/>
                  </a:lnTo>
                  <a:lnTo>
                    <a:pt x="630" y="460"/>
                  </a:lnTo>
                  <a:lnTo>
                    <a:pt x="626" y="485"/>
                  </a:lnTo>
                  <a:lnTo>
                    <a:pt x="624" y="511"/>
                  </a:lnTo>
                  <a:lnTo>
                    <a:pt x="621" y="539"/>
                  </a:lnTo>
                  <a:lnTo>
                    <a:pt x="621" y="589"/>
                  </a:lnTo>
                  <a:lnTo>
                    <a:pt x="622" y="615"/>
                  </a:lnTo>
                  <a:lnTo>
                    <a:pt x="624" y="639"/>
                  </a:lnTo>
                  <a:lnTo>
                    <a:pt x="628" y="664"/>
                  </a:lnTo>
                  <a:lnTo>
                    <a:pt x="633" y="688"/>
                  </a:lnTo>
                  <a:lnTo>
                    <a:pt x="638" y="711"/>
                  </a:lnTo>
                  <a:lnTo>
                    <a:pt x="644" y="739"/>
                  </a:lnTo>
                  <a:lnTo>
                    <a:pt x="654" y="765"/>
                  </a:lnTo>
                  <a:lnTo>
                    <a:pt x="227" y="1006"/>
                  </a:lnTo>
                  <a:lnTo>
                    <a:pt x="217" y="981"/>
                  </a:lnTo>
                  <a:lnTo>
                    <a:pt x="208" y="960"/>
                  </a:lnTo>
                  <a:lnTo>
                    <a:pt x="200" y="940"/>
                  </a:lnTo>
                  <a:lnTo>
                    <a:pt x="192" y="918"/>
                  </a:lnTo>
                  <a:lnTo>
                    <a:pt x="185" y="900"/>
                  </a:lnTo>
                  <a:lnTo>
                    <a:pt x="178" y="879"/>
                  </a:lnTo>
                  <a:lnTo>
                    <a:pt x="172" y="859"/>
                  </a:lnTo>
                  <a:lnTo>
                    <a:pt x="167" y="840"/>
                  </a:lnTo>
                  <a:lnTo>
                    <a:pt x="162" y="821"/>
                  </a:lnTo>
                  <a:lnTo>
                    <a:pt x="156" y="797"/>
                  </a:lnTo>
                  <a:lnTo>
                    <a:pt x="152" y="773"/>
                  </a:lnTo>
                  <a:lnTo>
                    <a:pt x="146" y="750"/>
                  </a:lnTo>
                  <a:lnTo>
                    <a:pt x="141" y="728"/>
                  </a:lnTo>
                  <a:lnTo>
                    <a:pt x="139" y="702"/>
                  </a:lnTo>
                  <a:lnTo>
                    <a:pt x="136" y="678"/>
                  </a:lnTo>
                  <a:lnTo>
                    <a:pt x="133" y="650"/>
                  </a:lnTo>
                  <a:lnTo>
                    <a:pt x="131" y="623"/>
                  </a:lnTo>
                  <a:lnTo>
                    <a:pt x="131" y="596"/>
                  </a:lnTo>
                  <a:lnTo>
                    <a:pt x="131" y="568"/>
                  </a:lnTo>
                  <a:lnTo>
                    <a:pt x="131" y="533"/>
                  </a:lnTo>
                  <a:lnTo>
                    <a:pt x="132" y="502"/>
                  </a:lnTo>
                  <a:lnTo>
                    <a:pt x="133" y="481"/>
                  </a:lnTo>
                  <a:lnTo>
                    <a:pt x="136" y="455"/>
                  </a:lnTo>
                  <a:lnTo>
                    <a:pt x="139" y="431"/>
                  </a:lnTo>
                  <a:lnTo>
                    <a:pt x="142" y="402"/>
                  </a:lnTo>
                  <a:lnTo>
                    <a:pt x="148" y="376"/>
                  </a:lnTo>
                  <a:lnTo>
                    <a:pt x="153" y="353"/>
                  </a:lnTo>
                  <a:lnTo>
                    <a:pt x="159" y="323"/>
                  </a:lnTo>
                  <a:lnTo>
                    <a:pt x="166" y="300"/>
                  </a:lnTo>
                  <a:lnTo>
                    <a:pt x="172" y="272"/>
                  </a:lnTo>
                  <a:lnTo>
                    <a:pt x="180" y="248"/>
                  </a:lnTo>
                  <a:lnTo>
                    <a:pt x="189" y="223"/>
                  </a:lnTo>
                  <a:lnTo>
                    <a:pt x="199" y="197"/>
                  </a:lnTo>
                  <a:lnTo>
                    <a:pt x="212" y="166"/>
                  </a:lnTo>
                  <a:lnTo>
                    <a:pt x="0" y="87"/>
                  </a:lnTo>
                  <a:lnTo>
                    <a:pt x="557" y="0"/>
                  </a:lnTo>
                  <a:lnTo>
                    <a:pt x="895" y="416"/>
                  </a:lnTo>
                  <a:close/>
                </a:path>
              </a:pathLst>
            </a:custGeom>
            <a:solidFill>
              <a:srgbClr val="FFCC99"/>
            </a:solidFill>
            <a:ln w="15875">
              <a:solidFill>
                <a:srgbClr val="000000"/>
              </a:solidFill>
              <a:prstDash val="solid"/>
              <a:round/>
              <a:headEnd/>
              <a:tailEnd/>
            </a:ln>
          </p:spPr>
          <p:txBody>
            <a:bodyPr/>
            <a:lstStyle/>
            <a:p>
              <a:endParaRPr lang="ru-RU"/>
            </a:p>
          </p:txBody>
        </p:sp>
        <p:sp>
          <p:nvSpPr>
            <p:cNvPr id="165913" name="Freeform 25"/>
            <p:cNvSpPr>
              <a:spLocks/>
            </p:cNvSpPr>
            <p:nvPr/>
          </p:nvSpPr>
          <p:spPr bwMode="auto">
            <a:xfrm>
              <a:off x="1275" y="1354"/>
              <a:ext cx="764" cy="681"/>
            </a:xfrm>
            <a:custGeom>
              <a:avLst/>
              <a:gdLst>
                <a:gd name="T0" fmla="*/ 807 w 1015"/>
                <a:gd name="T1" fmla="*/ 862 h 862"/>
                <a:gd name="T2" fmla="*/ 786 w 1015"/>
                <a:gd name="T3" fmla="*/ 853 h 862"/>
                <a:gd name="T4" fmla="*/ 769 w 1015"/>
                <a:gd name="T5" fmla="*/ 845 h 862"/>
                <a:gd name="T6" fmla="*/ 751 w 1015"/>
                <a:gd name="T7" fmla="*/ 837 h 862"/>
                <a:gd name="T8" fmla="*/ 734 w 1015"/>
                <a:gd name="T9" fmla="*/ 829 h 862"/>
                <a:gd name="T10" fmla="*/ 716 w 1015"/>
                <a:gd name="T11" fmla="*/ 819 h 862"/>
                <a:gd name="T12" fmla="*/ 697 w 1015"/>
                <a:gd name="T13" fmla="*/ 810 h 862"/>
                <a:gd name="T14" fmla="*/ 680 w 1015"/>
                <a:gd name="T15" fmla="*/ 799 h 862"/>
                <a:gd name="T16" fmla="*/ 662 w 1015"/>
                <a:gd name="T17" fmla="*/ 790 h 862"/>
                <a:gd name="T18" fmla="*/ 641 w 1015"/>
                <a:gd name="T19" fmla="*/ 777 h 862"/>
                <a:gd name="T20" fmla="*/ 619 w 1015"/>
                <a:gd name="T21" fmla="*/ 765 h 862"/>
                <a:gd name="T22" fmla="*/ 602 w 1015"/>
                <a:gd name="T23" fmla="*/ 753 h 862"/>
                <a:gd name="T24" fmla="*/ 585 w 1015"/>
                <a:gd name="T25" fmla="*/ 740 h 862"/>
                <a:gd name="T26" fmla="*/ 566 w 1015"/>
                <a:gd name="T27" fmla="*/ 727 h 862"/>
                <a:gd name="T28" fmla="*/ 545 w 1015"/>
                <a:gd name="T29" fmla="*/ 713 h 862"/>
                <a:gd name="T30" fmla="*/ 527 w 1015"/>
                <a:gd name="T31" fmla="*/ 699 h 862"/>
                <a:gd name="T32" fmla="*/ 507 w 1015"/>
                <a:gd name="T33" fmla="*/ 684 h 862"/>
                <a:gd name="T34" fmla="*/ 491 w 1015"/>
                <a:gd name="T35" fmla="*/ 672 h 862"/>
                <a:gd name="T36" fmla="*/ 469 w 1015"/>
                <a:gd name="T37" fmla="*/ 653 h 862"/>
                <a:gd name="T38" fmla="*/ 451 w 1015"/>
                <a:gd name="T39" fmla="*/ 638 h 862"/>
                <a:gd name="T40" fmla="*/ 435 w 1015"/>
                <a:gd name="T41" fmla="*/ 623 h 862"/>
                <a:gd name="T42" fmla="*/ 417 w 1015"/>
                <a:gd name="T43" fmla="*/ 605 h 862"/>
                <a:gd name="T44" fmla="*/ 404 w 1015"/>
                <a:gd name="T45" fmla="*/ 592 h 862"/>
                <a:gd name="T46" fmla="*/ 388 w 1015"/>
                <a:gd name="T47" fmla="*/ 576 h 862"/>
                <a:gd name="T48" fmla="*/ 373 w 1015"/>
                <a:gd name="T49" fmla="*/ 560 h 862"/>
                <a:gd name="T50" fmla="*/ 356 w 1015"/>
                <a:gd name="T51" fmla="*/ 540 h 862"/>
                <a:gd name="T52" fmla="*/ 340 w 1015"/>
                <a:gd name="T53" fmla="*/ 524 h 862"/>
                <a:gd name="T54" fmla="*/ 324 w 1015"/>
                <a:gd name="T55" fmla="*/ 505 h 862"/>
                <a:gd name="T56" fmla="*/ 306 w 1015"/>
                <a:gd name="T57" fmla="*/ 483 h 862"/>
                <a:gd name="T58" fmla="*/ 291 w 1015"/>
                <a:gd name="T59" fmla="*/ 462 h 862"/>
                <a:gd name="T60" fmla="*/ 274 w 1015"/>
                <a:gd name="T61" fmla="*/ 440 h 862"/>
                <a:gd name="T62" fmla="*/ 258 w 1015"/>
                <a:gd name="T63" fmla="*/ 418 h 862"/>
                <a:gd name="T64" fmla="*/ 244 w 1015"/>
                <a:gd name="T65" fmla="*/ 395 h 862"/>
                <a:gd name="T66" fmla="*/ 228 w 1015"/>
                <a:gd name="T67" fmla="*/ 370 h 862"/>
                <a:gd name="T68" fmla="*/ 218 w 1015"/>
                <a:gd name="T69" fmla="*/ 349 h 862"/>
                <a:gd name="T70" fmla="*/ 204 w 1015"/>
                <a:gd name="T71" fmla="*/ 330 h 862"/>
                <a:gd name="T72" fmla="*/ 194 w 1015"/>
                <a:gd name="T73" fmla="*/ 307 h 862"/>
                <a:gd name="T74" fmla="*/ 0 w 1015"/>
                <a:gd name="T75" fmla="*/ 389 h 862"/>
                <a:gd name="T76" fmla="*/ 319 w 1015"/>
                <a:gd name="T77" fmla="*/ 0 h 862"/>
                <a:gd name="T78" fmla="*/ 859 w 1015"/>
                <a:gd name="T79" fmla="*/ 42 h 862"/>
                <a:gd name="T80" fmla="*/ 641 w 1015"/>
                <a:gd name="T81" fmla="*/ 130 h 862"/>
                <a:gd name="T82" fmla="*/ 656 w 1015"/>
                <a:gd name="T83" fmla="*/ 154 h 862"/>
                <a:gd name="T84" fmla="*/ 671 w 1015"/>
                <a:gd name="T85" fmla="*/ 180 h 862"/>
                <a:gd name="T86" fmla="*/ 691 w 1015"/>
                <a:gd name="T87" fmla="*/ 207 h 862"/>
                <a:gd name="T88" fmla="*/ 713 w 1015"/>
                <a:gd name="T89" fmla="*/ 238 h 862"/>
                <a:gd name="T90" fmla="*/ 733 w 1015"/>
                <a:gd name="T91" fmla="*/ 261 h 862"/>
                <a:gd name="T92" fmla="*/ 755 w 1015"/>
                <a:gd name="T93" fmla="*/ 284 h 862"/>
                <a:gd name="T94" fmla="*/ 776 w 1015"/>
                <a:gd name="T95" fmla="*/ 307 h 862"/>
                <a:gd name="T96" fmla="*/ 798 w 1015"/>
                <a:gd name="T97" fmla="*/ 327 h 862"/>
                <a:gd name="T98" fmla="*/ 821 w 1015"/>
                <a:gd name="T99" fmla="*/ 346 h 862"/>
                <a:gd name="T100" fmla="*/ 846 w 1015"/>
                <a:gd name="T101" fmla="*/ 367 h 862"/>
                <a:gd name="T102" fmla="*/ 871 w 1015"/>
                <a:gd name="T103" fmla="*/ 384 h 862"/>
                <a:gd name="T104" fmla="*/ 894 w 1015"/>
                <a:gd name="T105" fmla="*/ 402 h 862"/>
                <a:gd name="T106" fmla="*/ 918 w 1015"/>
                <a:gd name="T107" fmla="*/ 417 h 862"/>
                <a:gd name="T108" fmla="*/ 946 w 1015"/>
                <a:gd name="T109" fmla="*/ 433 h 862"/>
                <a:gd name="T110" fmla="*/ 975 w 1015"/>
                <a:gd name="T111" fmla="*/ 448 h 862"/>
                <a:gd name="T112" fmla="*/ 996 w 1015"/>
                <a:gd name="T113" fmla="*/ 456 h 862"/>
                <a:gd name="T114" fmla="*/ 1015 w 1015"/>
                <a:gd name="T115" fmla="*/ 467 h 862"/>
                <a:gd name="T116" fmla="*/ 807 w 1015"/>
                <a:gd name="T117"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5" h="862">
                  <a:moveTo>
                    <a:pt x="807" y="862"/>
                  </a:moveTo>
                  <a:lnTo>
                    <a:pt x="786" y="853"/>
                  </a:lnTo>
                  <a:lnTo>
                    <a:pt x="769" y="845"/>
                  </a:lnTo>
                  <a:lnTo>
                    <a:pt x="751" y="837"/>
                  </a:lnTo>
                  <a:lnTo>
                    <a:pt x="734" y="829"/>
                  </a:lnTo>
                  <a:lnTo>
                    <a:pt x="716" y="819"/>
                  </a:lnTo>
                  <a:lnTo>
                    <a:pt x="697" y="810"/>
                  </a:lnTo>
                  <a:lnTo>
                    <a:pt x="680" y="799"/>
                  </a:lnTo>
                  <a:lnTo>
                    <a:pt x="662" y="790"/>
                  </a:lnTo>
                  <a:lnTo>
                    <a:pt x="641" y="777"/>
                  </a:lnTo>
                  <a:lnTo>
                    <a:pt x="619" y="765"/>
                  </a:lnTo>
                  <a:lnTo>
                    <a:pt x="602" y="753"/>
                  </a:lnTo>
                  <a:lnTo>
                    <a:pt x="585" y="740"/>
                  </a:lnTo>
                  <a:lnTo>
                    <a:pt x="566" y="727"/>
                  </a:lnTo>
                  <a:lnTo>
                    <a:pt x="545" y="713"/>
                  </a:lnTo>
                  <a:lnTo>
                    <a:pt x="527" y="699"/>
                  </a:lnTo>
                  <a:lnTo>
                    <a:pt x="507" y="684"/>
                  </a:lnTo>
                  <a:lnTo>
                    <a:pt x="491" y="672"/>
                  </a:lnTo>
                  <a:lnTo>
                    <a:pt x="469" y="653"/>
                  </a:lnTo>
                  <a:lnTo>
                    <a:pt x="451" y="638"/>
                  </a:lnTo>
                  <a:lnTo>
                    <a:pt x="435" y="623"/>
                  </a:lnTo>
                  <a:lnTo>
                    <a:pt x="417" y="605"/>
                  </a:lnTo>
                  <a:lnTo>
                    <a:pt x="404" y="592"/>
                  </a:lnTo>
                  <a:lnTo>
                    <a:pt x="388" y="576"/>
                  </a:lnTo>
                  <a:lnTo>
                    <a:pt x="373" y="560"/>
                  </a:lnTo>
                  <a:lnTo>
                    <a:pt x="356" y="540"/>
                  </a:lnTo>
                  <a:lnTo>
                    <a:pt x="340" y="524"/>
                  </a:lnTo>
                  <a:lnTo>
                    <a:pt x="324" y="505"/>
                  </a:lnTo>
                  <a:lnTo>
                    <a:pt x="306" y="483"/>
                  </a:lnTo>
                  <a:lnTo>
                    <a:pt x="291" y="462"/>
                  </a:lnTo>
                  <a:lnTo>
                    <a:pt x="274" y="440"/>
                  </a:lnTo>
                  <a:lnTo>
                    <a:pt x="258" y="418"/>
                  </a:lnTo>
                  <a:lnTo>
                    <a:pt x="244" y="395"/>
                  </a:lnTo>
                  <a:lnTo>
                    <a:pt x="228" y="370"/>
                  </a:lnTo>
                  <a:lnTo>
                    <a:pt x="218" y="349"/>
                  </a:lnTo>
                  <a:lnTo>
                    <a:pt x="204" y="330"/>
                  </a:lnTo>
                  <a:lnTo>
                    <a:pt x="194" y="307"/>
                  </a:lnTo>
                  <a:lnTo>
                    <a:pt x="0" y="389"/>
                  </a:lnTo>
                  <a:lnTo>
                    <a:pt x="319" y="0"/>
                  </a:lnTo>
                  <a:lnTo>
                    <a:pt x="859" y="42"/>
                  </a:lnTo>
                  <a:lnTo>
                    <a:pt x="641" y="130"/>
                  </a:lnTo>
                  <a:lnTo>
                    <a:pt x="656" y="154"/>
                  </a:lnTo>
                  <a:lnTo>
                    <a:pt x="671" y="180"/>
                  </a:lnTo>
                  <a:lnTo>
                    <a:pt x="691" y="207"/>
                  </a:lnTo>
                  <a:lnTo>
                    <a:pt x="713" y="238"/>
                  </a:lnTo>
                  <a:lnTo>
                    <a:pt x="733" y="261"/>
                  </a:lnTo>
                  <a:lnTo>
                    <a:pt x="755" y="284"/>
                  </a:lnTo>
                  <a:lnTo>
                    <a:pt x="776" y="307"/>
                  </a:lnTo>
                  <a:lnTo>
                    <a:pt x="798" y="327"/>
                  </a:lnTo>
                  <a:lnTo>
                    <a:pt x="821" y="346"/>
                  </a:lnTo>
                  <a:lnTo>
                    <a:pt x="846" y="367"/>
                  </a:lnTo>
                  <a:lnTo>
                    <a:pt x="871" y="384"/>
                  </a:lnTo>
                  <a:lnTo>
                    <a:pt x="894" y="402"/>
                  </a:lnTo>
                  <a:lnTo>
                    <a:pt x="918" y="417"/>
                  </a:lnTo>
                  <a:lnTo>
                    <a:pt x="946" y="433"/>
                  </a:lnTo>
                  <a:lnTo>
                    <a:pt x="975" y="448"/>
                  </a:lnTo>
                  <a:lnTo>
                    <a:pt x="996" y="456"/>
                  </a:lnTo>
                  <a:lnTo>
                    <a:pt x="1015" y="467"/>
                  </a:lnTo>
                  <a:lnTo>
                    <a:pt x="807" y="862"/>
                  </a:lnTo>
                  <a:close/>
                </a:path>
              </a:pathLst>
            </a:custGeom>
            <a:solidFill>
              <a:srgbClr val="FFFF99"/>
            </a:solidFill>
            <a:ln w="15875">
              <a:solidFill>
                <a:srgbClr val="000000"/>
              </a:solidFill>
              <a:prstDash val="solid"/>
              <a:round/>
              <a:headEnd/>
              <a:tailEnd/>
            </a:ln>
          </p:spPr>
          <p:txBody>
            <a:bodyPr/>
            <a:lstStyle/>
            <a:p>
              <a:endParaRPr lang="ru-RU"/>
            </a:p>
          </p:txBody>
        </p:sp>
        <p:sp>
          <p:nvSpPr>
            <p:cNvPr id="165914" name="Freeform 26"/>
            <p:cNvSpPr>
              <a:spLocks/>
            </p:cNvSpPr>
            <p:nvPr/>
          </p:nvSpPr>
          <p:spPr bwMode="auto">
            <a:xfrm>
              <a:off x="1851" y="1593"/>
              <a:ext cx="830" cy="621"/>
            </a:xfrm>
            <a:custGeom>
              <a:avLst/>
              <a:gdLst>
                <a:gd name="T0" fmla="*/ 442 w 1103"/>
                <a:gd name="T1" fmla="*/ 0 h 787"/>
                <a:gd name="T2" fmla="*/ 350 w 1103"/>
                <a:gd name="T3" fmla="*/ 203 h 787"/>
                <a:gd name="T4" fmla="*/ 372 w 1103"/>
                <a:gd name="T5" fmla="*/ 211 h 787"/>
                <a:gd name="T6" fmla="*/ 391 w 1103"/>
                <a:gd name="T7" fmla="*/ 216 h 787"/>
                <a:gd name="T8" fmla="*/ 413 w 1103"/>
                <a:gd name="T9" fmla="*/ 222 h 787"/>
                <a:gd name="T10" fmla="*/ 438 w 1103"/>
                <a:gd name="T11" fmla="*/ 228 h 787"/>
                <a:gd name="T12" fmla="*/ 467 w 1103"/>
                <a:gd name="T13" fmla="*/ 232 h 787"/>
                <a:gd name="T14" fmla="*/ 493 w 1103"/>
                <a:gd name="T15" fmla="*/ 236 h 787"/>
                <a:gd name="T16" fmla="*/ 519 w 1103"/>
                <a:gd name="T17" fmla="*/ 239 h 787"/>
                <a:gd name="T18" fmla="*/ 549 w 1103"/>
                <a:gd name="T19" fmla="*/ 243 h 787"/>
                <a:gd name="T20" fmla="*/ 580 w 1103"/>
                <a:gd name="T21" fmla="*/ 245 h 787"/>
                <a:gd name="T22" fmla="*/ 636 w 1103"/>
                <a:gd name="T23" fmla="*/ 245 h 787"/>
                <a:gd name="T24" fmla="*/ 666 w 1103"/>
                <a:gd name="T25" fmla="*/ 244 h 787"/>
                <a:gd name="T26" fmla="*/ 692 w 1103"/>
                <a:gd name="T27" fmla="*/ 242 h 787"/>
                <a:gd name="T28" fmla="*/ 720 w 1103"/>
                <a:gd name="T29" fmla="*/ 238 h 787"/>
                <a:gd name="T30" fmla="*/ 749 w 1103"/>
                <a:gd name="T31" fmla="*/ 233 h 787"/>
                <a:gd name="T32" fmla="*/ 773 w 1103"/>
                <a:gd name="T33" fmla="*/ 230 h 787"/>
                <a:gd name="T34" fmla="*/ 805 w 1103"/>
                <a:gd name="T35" fmla="*/ 223 h 787"/>
                <a:gd name="T36" fmla="*/ 835 w 1103"/>
                <a:gd name="T37" fmla="*/ 215 h 787"/>
                <a:gd name="T38" fmla="*/ 1103 w 1103"/>
                <a:gd name="T39" fmla="*/ 595 h 787"/>
                <a:gd name="T40" fmla="*/ 1077 w 1103"/>
                <a:gd name="T41" fmla="*/ 604 h 787"/>
                <a:gd name="T42" fmla="*/ 1052 w 1103"/>
                <a:gd name="T43" fmla="*/ 613 h 787"/>
                <a:gd name="T44" fmla="*/ 1030 w 1103"/>
                <a:gd name="T45" fmla="*/ 620 h 787"/>
                <a:gd name="T46" fmla="*/ 1007 w 1103"/>
                <a:gd name="T47" fmla="*/ 627 h 787"/>
                <a:gd name="T48" fmla="*/ 985 w 1103"/>
                <a:gd name="T49" fmla="*/ 632 h 787"/>
                <a:gd name="T50" fmla="*/ 961 w 1103"/>
                <a:gd name="T51" fmla="*/ 639 h 787"/>
                <a:gd name="T52" fmla="*/ 940 w 1103"/>
                <a:gd name="T53" fmla="*/ 644 h 787"/>
                <a:gd name="T54" fmla="*/ 918 w 1103"/>
                <a:gd name="T55" fmla="*/ 649 h 787"/>
                <a:gd name="T56" fmla="*/ 896 w 1103"/>
                <a:gd name="T57" fmla="*/ 653 h 787"/>
                <a:gd name="T58" fmla="*/ 871 w 1103"/>
                <a:gd name="T59" fmla="*/ 659 h 787"/>
                <a:gd name="T60" fmla="*/ 842 w 1103"/>
                <a:gd name="T61" fmla="*/ 663 h 787"/>
                <a:gd name="T62" fmla="*/ 818 w 1103"/>
                <a:gd name="T63" fmla="*/ 667 h 787"/>
                <a:gd name="T64" fmla="*/ 792 w 1103"/>
                <a:gd name="T65" fmla="*/ 672 h 787"/>
                <a:gd name="T66" fmla="*/ 764 w 1103"/>
                <a:gd name="T67" fmla="*/ 675 h 787"/>
                <a:gd name="T68" fmla="*/ 736 w 1103"/>
                <a:gd name="T69" fmla="*/ 678 h 787"/>
                <a:gd name="T70" fmla="*/ 704 w 1103"/>
                <a:gd name="T71" fmla="*/ 679 h 787"/>
                <a:gd name="T72" fmla="*/ 674 w 1103"/>
                <a:gd name="T73" fmla="*/ 681 h 787"/>
                <a:gd name="T74" fmla="*/ 646 w 1103"/>
                <a:gd name="T75" fmla="*/ 681 h 787"/>
                <a:gd name="T76" fmla="*/ 614 w 1103"/>
                <a:gd name="T77" fmla="*/ 681 h 787"/>
                <a:gd name="T78" fmla="*/ 575 w 1103"/>
                <a:gd name="T79" fmla="*/ 681 h 787"/>
                <a:gd name="T80" fmla="*/ 540 w 1103"/>
                <a:gd name="T81" fmla="*/ 680 h 787"/>
                <a:gd name="T82" fmla="*/ 515 w 1103"/>
                <a:gd name="T83" fmla="*/ 679 h 787"/>
                <a:gd name="T84" fmla="*/ 488 w 1103"/>
                <a:gd name="T85" fmla="*/ 678 h 787"/>
                <a:gd name="T86" fmla="*/ 459 w 1103"/>
                <a:gd name="T87" fmla="*/ 675 h 787"/>
                <a:gd name="T88" fmla="*/ 426 w 1103"/>
                <a:gd name="T89" fmla="*/ 671 h 787"/>
                <a:gd name="T90" fmla="*/ 399 w 1103"/>
                <a:gd name="T91" fmla="*/ 666 h 787"/>
                <a:gd name="T92" fmla="*/ 372 w 1103"/>
                <a:gd name="T93" fmla="*/ 663 h 787"/>
                <a:gd name="T94" fmla="*/ 338 w 1103"/>
                <a:gd name="T95" fmla="*/ 656 h 787"/>
                <a:gd name="T96" fmla="*/ 313 w 1103"/>
                <a:gd name="T97" fmla="*/ 650 h 787"/>
                <a:gd name="T98" fmla="*/ 282 w 1103"/>
                <a:gd name="T99" fmla="*/ 644 h 787"/>
                <a:gd name="T100" fmla="*/ 254 w 1103"/>
                <a:gd name="T101" fmla="*/ 637 h 787"/>
                <a:gd name="T102" fmla="*/ 227 w 1103"/>
                <a:gd name="T103" fmla="*/ 630 h 787"/>
                <a:gd name="T104" fmla="*/ 198 w 1103"/>
                <a:gd name="T105" fmla="*/ 621 h 787"/>
                <a:gd name="T106" fmla="*/ 163 w 1103"/>
                <a:gd name="T107" fmla="*/ 609 h 787"/>
                <a:gd name="T108" fmla="*/ 80 w 1103"/>
                <a:gd name="T109" fmla="*/ 787 h 787"/>
                <a:gd name="T110" fmla="*/ 0 w 1103"/>
                <a:gd name="T111" fmla="*/ 282 h 787"/>
                <a:gd name="T112" fmla="*/ 442 w 1103"/>
                <a:gd name="T11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 h="787">
                  <a:moveTo>
                    <a:pt x="442" y="0"/>
                  </a:moveTo>
                  <a:lnTo>
                    <a:pt x="350" y="203"/>
                  </a:lnTo>
                  <a:lnTo>
                    <a:pt x="372" y="211"/>
                  </a:lnTo>
                  <a:lnTo>
                    <a:pt x="391" y="216"/>
                  </a:lnTo>
                  <a:lnTo>
                    <a:pt x="413" y="222"/>
                  </a:lnTo>
                  <a:lnTo>
                    <a:pt x="438" y="228"/>
                  </a:lnTo>
                  <a:lnTo>
                    <a:pt x="467" y="232"/>
                  </a:lnTo>
                  <a:lnTo>
                    <a:pt x="493" y="236"/>
                  </a:lnTo>
                  <a:lnTo>
                    <a:pt x="519" y="239"/>
                  </a:lnTo>
                  <a:lnTo>
                    <a:pt x="549" y="243"/>
                  </a:lnTo>
                  <a:lnTo>
                    <a:pt x="580" y="245"/>
                  </a:lnTo>
                  <a:lnTo>
                    <a:pt x="636" y="245"/>
                  </a:lnTo>
                  <a:lnTo>
                    <a:pt x="666" y="244"/>
                  </a:lnTo>
                  <a:lnTo>
                    <a:pt x="692" y="242"/>
                  </a:lnTo>
                  <a:lnTo>
                    <a:pt x="720" y="238"/>
                  </a:lnTo>
                  <a:lnTo>
                    <a:pt x="749" y="233"/>
                  </a:lnTo>
                  <a:lnTo>
                    <a:pt x="773" y="230"/>
                  </a:lnTo>
                  <a:lnTo>
                    <a:pt x="805" y="223"/>
                  </a:lnTo>
                  <a:lnTo>
                    <a:pt x="835" y="215"/>
                  </a:lnTo>
                  <a:lnTo>
                    <a:pt x="1103" y="595"/>
                  </a:lnTo>
                  <a:lnTo>
                    <a:pt x="1077" y="604"/>
                  </a:lnTo>
                  <a:lnTo>
                    <a:pt x="1052" y="613"/>
                  </a:lnTo>
                  <a:lnTo>
                    <a:pt x="1030" y="620"/>
                  </a:lnTo>
                  <a:lnTo>
                    <a:pt x="1007" y="627"/>
                  </a:lnTo>
                  <a:lnTo>
                    <a:pt x="985" y="632"/>
                  </a:lnTo>
                  <a:lnTo>
                    <a:pt x="961" y="639"/>
                  </a:lnTo>
                  <a:lnTo>
                    <a:pt x="940" y="644"/>
                  </a:lnTo>
                  <a:lnTo>
                    <a:pt x="918" y="649"/>
                  </a:lnTo>
                  <a:lnTo>
                    <a:pt x="896" y="653"/>
                  </a:lnTo>
                  <a:lnTo>
                    <a:pt x="871" y="659"/>
                  </a:lnTo>
                  <a:lnTo>
                    <a:pt x="842" y="663"/>
                  </a:lnTo>
                  <a:lnTo>
                    <a:pt x="818" y="667"/>
                  </a:lnTo>
                  <a:lnTo>
                    <a:pt x="792" y="672"/>
                  </a:lnTo>
                  <a:lnTo>
                    <a:pt x="764" y="675"/>
                  </a:lnTo>
                  <a:lnTo>
                    <a:pt x="736" y="678"/>
                  </a:lnTo>
                  <a:lnTo>
                    <a:pt x="704" y="679"/>
                  </a:lnTo>
                  <a:lnTo>
                    <a:pt x="674" y="681"/>
                  </a:lnTo>
                  <a:lnTo>
                    <a:pt x="646" y="681"/>
                  </a:lnTo>
                  <a:lnTo>
                    <a:pt x="614" y="681"/>
                  </a:lnTo>
                  <a:lnTo>
                    <a:pt x="575" y="681"/>
                  </a:lnTo>
                  <a:lnTo>
                    <a:pt x="540" y="680"/>
                  </a:lnTo>
                  <a:lnTo>
                    <a:pt x="515" y="679"/>
                  </a:lnTo>
                  <a:lnTo>
                    <a:pt x="488" y="678"/>
                  </a:lnTo>
                  <a:lnTo>
                    <a:pt x="459" y="675"/>
                  </a:lnTo>
                  <a:lnTo>
                    <a:pt x="426" y="671"/>
                  </a:lnTo>
                  <a:lnTo>
                    <a:pt x="399" y="666"/>
                  </a:lnTo>
                  <a:lnTo>
                    <a:pt x="372" y="663"/>
                  </a:lnTo>
                  <a:lnTo>
                    <a:pt x="338" y="656"/>
                  </a:lnTo>
                  <a:lnTo>
                    <a:pt x="313" y="650"/>
                  </a:lnTo>
                  <a:lnTo>
                    <a:pt x="282" y="644"/>
                  </a:lnTo>
                  <a:lnTo>
                    <a:pt x="254" y="637"/>
                  </a:lnTo>
                  <a:lnTo>
                    <a:pt x="227" y="630"/>
                  </a:lnTo>
                  <a:lnTo>
                    <a:pt x="198" y="621"/>
                  </a:lnTo>
                  <a:lnTo>
                    <a:pt x="163" y="609"/>
                  </a:lnTo>
                  <a:lnTo>
                    <a:pt x="80" y="787"/>
                  </a:lnTo>
                  <a:lnTo>
                    <a:pt x="0" y="282"/>
                  </a:lnTo>
                  <a:lnTo>
                    <a:pt x="442" y="0"/>
                  </a:lnTo>
                  <a:close/>
                </a:path>
              </a:pathLst>
            </a:custGeom>
            <a:solidFill>
              <a:srgbClr val="CCFFFF"/>
            </a:solidFill>
            <a:ln w="15875">
              <a:solidFill>
                <a:srgbClr val="000000"/>
              </a:solidFill>
              <a:prstDash val="solid"/>
              <a:round/>
              <a:headEnd/>
              <a:tailEnd/>
            </a:ln>
          </p:spPr>
          <p:txBody>
            <a:bodyPr/>
            <a:lstStyle/>
            <a:p>
              <a:endParaRPr lang="ru-RU"/>
            </a:p>
          </p:txBody>
        </p:sp>
        <p:sp>
          <p:nvSpPr>
            <p:cNvPr id="165915" name="Freeform 27"/>
            <p:cNvSpPr>
              <a:spLocks/>
            </p:cNvSpPr>
            <p:nvPr/>
          </p:nvSpPr>
          <p:spPr bwMode="auto">
            <a:xfrm>
              <a:off x="2449" y="1471"/>
              <a:ext cx="722" cy="675"/>
            </a:xfrm>
            <a:custGeom>
              <a:avLst/>
              <a:gdLst>
                <a:gd name="T0" fmla="*/ 959 w 959"/>
                <a:gd name="T1" fmla="*/ 187 h 855"/>
                <a:gd name="T2" fmla="*/ 947 w 959"/>
                <a:gd name="T3" fmla="*/ 206 h 855"/>
                <a:gd name="T4" fmla="*/ 939 w 959"/>
                <a:gd name="T5" fmla="*/ 221 h 855"/>
                <a:gd name="T6" fmla="*/ 929 w 959"/>
                <a:gd name="T7" fmla="*/ 237 h 855"/>
                <a:gd name="T8" fmla="*/ 921 w 959"/>
                <a:gd name="T9" fmla="*/ 253 h 855"/>
                <a:gd name="T10" fmla="*/ 911 w 959"/>
                <a:gd name="T11" fmla="*/ 269 h 855"/>
                <a:gd name="T12" fmla="*/ 899 w 959"/>
                <a:gd name="T13" fmla="*/ 285 h 855"/>
                <a:gd name="T14" fmla="*/ 888 w 959"/>
                <a:gd name="T15" fmla="*/ 300 h 855"/>
                <a:gd name="T16" fmla="*/ 877 w 959"/>
                <a:gd name="T17" fmla="*/ 317 h 855"/>
                <a:gd name="T18" fmla="*/ 862 w 959"/>
                <a:gd name="T19" fmla="*/ 335 h 855"/>
                <a:gd name="T20" fmla="*/ 848 w 959"/>
                <a:gd name="T21" fmla="*/ 354 h 855"/>
                <a:gd name="T22" fmla="*/ 836 w 959"/>
                <a:gd name="T23" fmla="*/ 369 h 855"/>
                <a:gd name="T24" fmla="*/ 822 w 959"/>
                <a:gd name="T25" fmla="*/ 384 h 855"/>
                <a:gd name="T26" fmla="*/ 806 w 959"/>
                <a:gd name="T27" fmla="*/ 403 h 855"/>
                <a:gd name="T28" fmla="*/ 791 w 959"/>
                <a:gd name="T29" fmla="*/ 421 h 855"/>
                <a:gd name="T30" fmla="*/ 775 w 959"/>
                <a:gd name="T31" fmla="*/ 437 h 855"/>
                <a:gd name="T32" fmla="*/ 758 w 959"/>
                <a:gd name="T33" fmla="*/ 455 h 855"/>
                <a:gd name="T34" fmla="*/ 744 w 959"/>
                <a:gd name="T35" fmla="*/ 469 h 855"/>
                <a:gd name="T36" fmla="*/ 723 w 959"/>
                <a:gd name="T37" fmla="*/ 489 h 855"/>
                <a:gd name="T38" fmla="*/ 706 w 959"/>
                <a:gd name="T39" fmla="*/ 505 h 855"/>
                <a:gd name="T40" fmla="*/ 689 w 959"/>
                <a:gd name="T41" fmla="*/ 519 h 855"/>
                <a:gd name="T42" fmla="*/ 669 w 959"/>
                <a:gd name="T43" fmla="*/ 535 h 855"/>
                <a:gd name="T44" fmla="*/ 655 w 959"/>
                <a:gd name="T45" fmla="*/ 547 h 855"/>
                <a:gd name="T46" fmla="*/ 637 w 959"/>
                <a:gd name="T47" fmla="*/ 561 h 855"/>
                <a:gd name="T48" fmla="*/ 619 w 959"/>
                <a:gd name="T49" fmla="*/ 575 h 855"/>
                <a:gd name="T50" fmla="*/ 598 w 959"/>
                <a:gd name="T51" fmla="*/ 590 h 855"/>
                <a:gd name="T52" fmla="*/ 579 w 959"/>
                <a:gd name="T53" fmla="*/ 603 h 855"/>
                <a:gd name="T54" fmla="*/ 559 w 959"/>
                <a:gd name="T55" fmla="*/ 617 h 855"/>
                <a:gd name="T56" fmla="*/ 532 w 959"/>
                <a:gd name="T57" fmla="*/ 633 h 855"/>
                <a:gd name="T58" fmla="*/ 510 w 959"/>
                <a:gd name="T59" fmla="*/ 647 h 855"/>
                <a:gd name="T60" fmla="*/ 486 w 959"/>
                <a:gd name="T61" fmla="*/ 662 h 855"/>
                <a:gd name="T62" fmla="*/ 461 w 959"/>
                <a:gd name="T63" fmla="*/ 677 h 855"/>
                <a:gd name="T64" fmla="*/ 435 w 959"/>
                <a:gd name="T65" fmla="*/ 690 h 855"/>
                <a:gd name="T66" fmla="*/ 568 w 959"/>
                <a:gd name="T67" fmla="*/ 855 h 855"/>
                <a:gd name="T68" fmla="*/ 41 w 959"/>
                <a:gd name="T69" fmla="*/ 643 h 855"/>
                <a:gd name="T70" fmla="*/ 0 w 959"/>
                <a:gd name="T71" fmla="*/ 226 h 855"/>
                <a:gd name="T72" fmla="*/ 111 w 959"/>
                <a:gd name="T73" fmla="*/ 344 h 855"/>
                <a:gd name="T74" fmla="*/ 136 w 959"/>
                <a:gd name="T75" fmla="*/ 334 h 855"/>
                <a:gd name="T76" fmla="*/ 161 w 959"/>
                <a:gd name="T77" fmla="*/ 322 h 855"/>
                <a:gd name="T78" fmla="*/ 193 w 959"/>
                <a:gd name="T79" fmla="*/ 307 h 855"/>
                <a:gd name="T80" fmla="*/ 225 w 959"/>
                <a:gd name="T81" fmla="*/ 291 h 855"/>
                <a:gd name="T82" fmla="*/ 257 w 959"/>
                <a:gd name="T83" fmla="*/ 271 h 855"/>
                <a:gd name="T84" fmla="*/ 285 w 959"/>
                <a:gd name="T85" fmla="*/ 254 h 855"/>
                <a:gd name="T86" fmla="*/ 311 w 959"/>
                <a:gd name="T87" fmla="*/ 234 h 855"/>
                <a:gd name="T88" fmla="*/ 337 w 959"/>
                <a:gd name="T89" fmla="*/ 214 h 855"/>
                <a:gd name="T90" fmla="*/ 358 w 959"/>
                <a:gd name="T91" fmla="*/ 196 h 855"/>
                <a:gd name="T92" fmla="*/ 380 w 959"/>
                <a:gd name="T93" fmla="*/ 175 h 855"/>
                <a:gd name="T94" fmla="*/ 403 w 959"/>
                <a:gd name="T95" fmla="*/ 151 h 855"/>
                <a:gd name="T96" fmla="*/ 423 w 959"/>
                <a:gd name="T97" fmla="*/ 130 h 855"/>
                <a:gd name="T98" fmla="*/ 443 w 959"/>
                <a:gd name="T99" fmla="*/ 108 h 855"/>
                <a:gd name="T100" fmla="*/ 459 w 959"/>
                <a:gd name="T101" fmla="*/ 89 h 855"/>
                <a:gd name="T102" fmla="*/ 478 w 959"/>
                <a:gd name="T103" fmla="*/ 62 h 855"/>
                <a:gd name="T104" fmla="*/ 495 w 959"/>
                <a:gd name="T105" fmla="*/ 37 h 855"/>
                <a:gd name="T106" fmla="*/ 504 w 959"/>
                <a:gd name="T107" fmla="*/ 19 h 855"/>
                <a:gd name="T108" fmla="*/ 514 w 959"/>
                <a:gd name="T109" fmla="*/ 0 h 855"/>
                <a:gd name="T110" fmla="*/ 959 w 959"/>
                <a:gd name="T111" fmla="*/ 187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9" h="855">
                  <a:moveTo>
                    <a:pt x="959" y="187"/>
                  </a:moveTo>
                  <a:lnTo>
                    <a:pt x="947" y="206"/>
                  </a:lnTo>
                  <a:lnTo>
                    <a:pt x="939" y="221"/>
                  </a:lnTo>
                  <a:lnTo>
                    <a:pt x="929" y="237"/>
                  </a:lnTo>
                  <a:lnTo>
                    <a:pt x="921" y="253"/>
                  </a:lnTo>
                  <a:lnTo>
                    <a:pt x="911" y="269"/>
                  </a:lnTo>
                  <a:lnTo>
                    <a:pt x="899" y="285"/>
                  </a:lnTo>
                  <a:lnTo>
                    <a:pt x="888" y="300"/>
                  </a:lnTo>
                  <a:lnTo>
                    <a:pt x="877" y="317"/>
                  </a:lnTo>
                  <a:lnTo>
                    <a:pt x="862" y="335"/>
                  </a:lnTo>
                  <a:lnTo>
                    <a:pt x="848" y="354"/>
                  </a:lnTo>
                  <a:lnTo>
                    <a:pt x="836" y="369"/>
                  </a:lnTo>
                  <a:lnTo>
                    <a:pt x="822" y="384"/>
                  </a:lnTo>
                  <a:lnTo>
                    <a:pt x="806" y="403"/>
                  </a:lnTo>
                  <a:lnTo>
                    <a:pt x="791" y="421"/>
                  </a:lnTo>
                  <a:lnTo>
                    <a:pt x="775" y="437"/>
                  </a:lnTo>
                  <a:lnTo>
                    <a:pt x="758" y="455"/>
                  </a:lnTo>
                  <a:lnTo>
                    <a:pt x="744" y="469"/>
                  </a:lnTo>
                  <a:lnTo>
                    <a:pt x="723" y="489"/>
                  </a:lnTo>
                  <a:lnTo>
                    <a:pt x="706" y="505"/>
                  </a:lnTo>
                  <a:lnTo>
                    <a:pt x="689" y="519"/>
                  </a:lnTo>
                  <a:lnTo>
                    <a:pt x="669" y="535"/>
                  </a:lnTo>
                  <a:lnTo>
                    <a:pt x="655" y="547"/>
                  </a:lnTo>
                  <a:lnTo>
                    <a:pt x="637" y="561"/>
                  </a:lnTo>
                  <a:lnTo>
                    <a:pt x="619" y="575"/>
                  </a:lnTo>
                  <a:lnTo>
                    <a:pt x="598" y="590"/>
                  </a:lnTo>
                  <a:lnTo>
                    <a:pt x="579" y="603"/>
                  </a:lnTo>
                  <a:lnTo>
                    <a:pt x="559" y="617"/>
                  </a:lnTo>
                  <a:lnTo>
                    <a:pt x="532" y="633"/>
                  </a:lnTo>
                  <a:lnTo>
                    <a:pt x="510" y="647"/>
                  </a:lnTo>
                  <a:lnTo>
                    <a:pt x="486" y="662"/>
                  </a:lnTo>
                  <a:lnTo>
                    <a:pt x="461" y="677"/>
                  </a:lnTo>
                  <a:lnTo>
                    <a:pt x="435" y="690"/>
                  </a:lnTo>
                  <a:lnTo>
                    <a:pt x="568" y="855"/>
                  </a:lnTo>
                  <a:lnTo>
                    <a:pt x="41" y="643"/>
                  </a:lnTo>
                  <a:lnTo>
                    <a:pt x="0" y="226"/>
                  </a:lnTo>
                  <a:lnTo>
                    <a:pt x="111" y="344"/>
                  </a:lnTo>
                  <a:lnTo>
                    <a:pt x="136" y="334"/>
                  </a:lnTo>
                  <a:lnTo>
                    <a:pt x="161" y="322"/>
                  </a:lnTo>
                  <a:lnTo>
                    <a:pt x="193" y="307"/>
                  </a:lnTo>
                  <a:lnTo>
                    <a:pt x="225" y="291"/>
                  </a:lnTo>
                  <a:lnTo>
                    <a:pt x="257" y="271"/>
                  </a:lnTo>
                  <a:lnTo>
                    <a:pt x="285" y="254"/>
                  </a:lnTo>
                  <a:lnTo>
                    <a:pt x="311" y="234"/>
                  </a:lnTo>
                  <a:lnTo>
                    <a:pt x="337" y="214"/>
                  </a:lnTo>
                  <a:lnTo>
                    <a:pt x="358" y="196"/>
                  </a:lnTo>
                  <a:lnTo>
                    <a:pt x="380" y="175"/>
                  </a:lnTo>
                  <a:lnTo>
                    <a:pt x="403" y="151"/>
                  </a:lnTo>
                  <a:lnTo>
                    <a:pt x="423" y="130"/>
                  </a:lnTo>
                  <a:lnTo>
                    <a:pt x="443" y="108"/>
                  </a:lnTo>
                  <a:lnTo>
                    <a:pt x="459" y="89"/>
                  </a:lnTo>
                  <a:lnTo>
                    <a:pt x="478" y="62"/>
                  </a:lnTo>
                  <a:lnTo>
                    <a:pt x="495" y="37"/>
                  </a:lnTo>
                  <a:lnTo>
                    <a:pt x="504" y="19"/>
                  </a:lnTo>
                  <a:lnTo>
                    <a:pt x="514" y="0"/>
                  </a:lnTo>
                  <a:lnTo>
                    <a:pt x="959" y="187"/>
                  </a:lnTo>
                  <a:close/>
                </a:path>
              </a:pathLst>
            </a:custGeom>
            <a:solidFill>
              <a:srgbClr val="CCFF99"/>
            </a:solidFill>
            <a:ln w="15875">
              <a:solidFill>
                <a:srgbClr val="000000"/>
              </a:solidFill>
              <a:prstDash val="solid"/>
              <a:round/>
              <a:headEnd/>
              <a:tailEnd/>
            </a:ln>
          </p:spPr>
          <p:txBody>
            <a:bodyPr/>
            <a:lstStyle/>
            <a:p>
              <a:endParaRPr lang="ru-RU"/>
            </a:p>
          </p:txBody>
        </p:sp>
        <p:sp>
          <p:nvSpPr>
            <p:cNvPr id="165916" name="Freeform 28"/>
            <p:cNvSpPr>
              <a:spLocks/>
            </p:cNvSpPr>
            <p:nvPr/>
          </p:nvSpPr>
          <p:spPr bwMode="auto">
            <a:xfrm>
              <a:off x="2691" y="868"/>
              <a:ext cx="665" cy="785"/>
            </a:xfrm>
            <a:custGeom>
              <a:avLst/>
              <a:gdLst>
                <a:gd name="T0" fmla="*/ 0 w 884"/>
                <a:gd name="T1" fmla="*/ 632 h 994"/>
                <a:gd name="T2" fmla="*/ 221 w 884"/>
                <a:gd name="T3" fmla="*/ 706 h 994"/>
                <a:gd name="T4" fmla="*/ 232 w 884"/>
                <a:gd name="T5" fmla="*/ 682 h 994"/>
                <a:gd name="T6" fmla="*/ 241 w 884"/>
                <a:gd name="T7" fmla="*/ 657 h 994"/>
                <a:gd name="T8" fmla="*/ 248 w 884"/>
                <a:gd name="T9" fmla="*/ 635 h 994"/>
                <a:gd name="T10" fmla="*/ 254 w 884"/>
                <a:gd name="T11" fmla="*/ 615 h 994"/>
                <a:gd name="T12" fmla="*/ 261 w 884"/>
                <a:gd name="T13" fmla="*/ 593 h 994"/>
                <a:gd name="T14" fmla="*/ 266 w 884"/>
                <a:gd name="T15" fmla="*/ 568 h 994"/>
                <a:gd name="T16" fmla="*/ 270 w 884"/>
                <a:gd name="T17" fmla="*/ 544 h 994"/>
                <a:gd name="T18" fmla="*/ 274 w 884"/>
                <a:gd name="T19" fmla="*/ 521 h 994"/>
                <a:gd name="T20" fmla="*/ 278 w 884"/>
                <a:gd name="T21" fmla="*/ 494 h 994"/>
                <a:gd name="T22" fmla="*/ 279 w 884"/>
                <a:gd name="T23" fmla="*/ 466 h 994"/>
                <a:gd name="T24" fmla="*/ 279 w 884"/>
                <a:gd name="T25" fmla="*/ 416 h 994"/>
                <a:gd name="T26" fmla="*/ 278 w 884"/>
                <a:gd name="T27" fmla="*/ 390 h 994"/>
                <a:gd name="T28" fmla="*/ 277 w 884"/>
                <a:gd name="T29" fmla="*/ 366 h 994"/>
                <a:gd name="T30" fmla="*/ 273 w 884"/>
                <a:gd name="T31" fmla="*/ 342 h 994"/>
                <a:gd name="T32" fmla="*/ 268 w 884"/>
                <a:gd name="T33" fmla="*/ 316 h 994"/>
                <a:gd name="T34" fmla="*/ 262 w 884"/>
                <a:gd name="T35" fmla="*/ 294 h 994"/>
                <a:gd name="T36" fmla="*/ 256 w 884"/>
                <a:gd name="T37" fmla="*/ 266 h 994"/>
                <a:gd name="T38" fmla="*/ 247 w 884"/>
                <a:gd name="T39" fmla="*/ 240 h 994"/>
                <a:gd name="T40" fmla="*/ 673 w 884"/>
                <a:gd name="T41" fmla="*/ 0 h 994"/>
                <a:gd name="T42" fmla="*/ 683 w 884"/>
                <a:gd name="T43" fmla="*/ 23 h 994"/>
                <a:gd name="T44" fmla="*/ 693 w 884"/>
                <a:gd name="T45" fmla="*/ 45 h 994"/>
                <a:gd name="T46" fmla="*/ 700 w 884"/>
                <a:gd name="T47" fmla="*/ 65 h 994"/>
                <a:gd name="T48" fmla="*/ 708 w 884"/>
                <a:gd name="T49" fmla="*/ 86 h 994"/>
                <a:gd name="T50" fmla="*/ 715 w 884"/>
                <a:gd name="T51" fmla="*/ 106 h 994"/>
                <a:gd name="T52" fmla="*/ 723 w 884"/>
                <a:gd name="T53" fmla="*/ 127 h 994"/>
                <a:gd name="T54" fmla="*/ 728 w 884"/>
                <a:gd name="T55" fmla="*/ 145 h 994"/>
                <a:gd name="T56" fmla="*/ 733 w 884"/>
                <a:gd name="T57" fmla="*/ 165 h 994"/>
                <a:gd name="T58" fmla="*/ 738 w 884"/>
                <a:gd name="T59" fmla="*/ 185 h 994"/>
                <a:gd name="T60" fmla="*/ 745 w 884"/>
                <a:gd name="T61" fmla="*/ 207 h 994"/>
                <a:gd name="T62" fmla="*/ 749 w 884"/>
                <a:gd name="T63" fmla="*/ 233 h 994"/>
                <a:gd name="T64" fmla="*/ 754 w 884"/>
                <a:gd name="T65" fmla="*/ 255 h 994"/>
                <a:gd name="T66" fmla="*/ 759 w 884"/>
                <a:gd name="T67" fmla="*/ 278 h 994"/>
                <a:gd name="T68" fmla="*/ 763 w 884"/>
                <a:gd name="T69" fmla="*/ 302 h 994"/>
                <a:gd name="T70" fmla="*/ 764 w 884"/>
                <a:gd name="T71" fmla="*/ 328 h 994"/>
                <a:gd name="T72" fmla="*/ 767 w 884"/>
                <a:gd name="T73" fmla="*/ 356 h 994"/>
                <a:gd name="T74" fmla="*/ 770 w 884"/>
                <a:gd name="T75" fmla="*/ 383 h 994"/>
                <a:gd name="T76" fmla="*/ 770 w 884"/>
                <a:gd name="T77" fmla="*/ 408 h 994"/>
                <a:gd name="T78" fmla="*/ 770 w 884"/>
                <a:gd name="T79" fmla="*/ 436 h 994"/>
                <a:gd name="T80" fmla="*/ 770 w 884"/>
                <a:gd name="T81" fmla="*/ 471 h 994"/>
                <a:gd name="T82" fmla="*/ 768 w 884"/>
                <a:gd name="T83" fmla="*/ 502 h 994"/>
                <a:gd name="T84" fmla="*/ 767 w 884"/>
                <a:gd name="T85" fmla="*/ 525 h 994"/>
                <a:gd name="T86" fmla="*/ 764 w 884"/>
                <a:gd name="T87" fmla="*/ 549 h 994"/>
                <a:gd name="T88" fmla="*/ 763 w 884"/>
                <a:gd name="T89" fmla="*/ 575 h 994"/>
                <a:gd name="T90" fmla="*/ 758 w 884"/>
                <a:gd name="T91" fmla="*/ 604 h 994"/>
                <a:gd name="T92" fmla="*/ 753 w 884"/>
                <a:gd name="T93" fmla="*/ 628 h 994"/>
                <a:gd name="T94" fmla="*/ 747 w 884"/>
                <a:gd name="T95" fmla="*/ 653 h 994"/>
                <a:gd name="T96" fmla="*/ 741 w 884"/>
                <a:gd name="T97" fmla="*/ 683 h 994"/>
                <a:gd name="T98" fmla="*/ 734 w 884"/>
                <a:gd name="T99" fmla="*/ 705 h 994"/>
                <a:gd name="T100" fmla="*/ 728 w 884"/>
                <a:gd name="T101" fmla="*/ 733 h 994"/>
                <a:gd name="T102" fmla="*/ 720 w 884"/>
                <a:gd name="T103" fmla="*/ 757 h 994"/>
                <a:gd name="T104" fmla="*/ 711 w 884"/>
                <a:gd name="T105" fmla="*/ 782 h 994"/>
                <a:gd name="T106" fmla="*/ 702 w 884"/>
                <a:gd name="T107" fmla="*/ 807 h 994"/>
                <a:gd name="T108" fmla="*/ 690 w 884"/>
                <a:gd name="T109" fmla="*/ 839 h 994"/>
                <a:gd name="T110" fmla="*/ 677 w 884"/>
                <a:gd name="T111" fmla="*/ 870 h 994"/>
                <a:gd name="T112" fmla="*/ 884 w 884"/>
                <a:gd name="T113" fmla="*/ 946 h 994"/>
                <a:gd name="T114" fmla="*/ 363 w 884"/>
                <a:gd name="T115" fmla="*/ 994 h 994"/>
                <a:gd name="T116" fmla="*/ 0 w 884"/>
                <a:gd name="T117" fmla="*/ 632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4" h="994">
                  <a:moveTo>
                    <a:pt x="0" y="632"/>
                  </a:moveTo>
                  <a:lnTo>
                    <a:pt x="221" y="706"/>
                  </a:lnTo>
                  <a:lnTo>
                    <a:pt x="232" y="682"/>
                  </a:lnTo>
                  <a:lnTo>
                    <a:pt x="241" y="657"/>
                  </a:lnTo>
                  <a:lnTo>
                    <a:pt x="248" y="635"/>
                  </a:lnTo>
                  <a:lnTo>
                    <a:pt x="254" y="615"/>
                  </a:lnTo>
                  <a:lnTo>
                    <a:pt x="261" y="593"/>
                  </a:lnTo>
                  <a:lnTo>
                    <a:pt x="266" y="568"/>
                  </a:lnTo>
                  <a:lnTo>
                    <a:pt x="270" y="544"/>
                  </a:lnTo>
                  <a:lnTo>
                    <a:pt x="274" y="521"/>
                  </a:lnTo>
                  <a:lnTo>
                    <a:pt x="278" y="494"/>
                  </a:lnTo>
                  <a:lnTo>
                    <a:pt x="279" y="466"/>
                  </a:lnTo>
                  <a:lnTo>
                    <a:pt x="279" y="416"/>
                  </a:lnTo>
                  <a:lnTo>
                    <a:pt x="278" y="390"/>
                  </a:lnTo>
                  <a:lnTo>
                    <a:pt x="277" y="366"/>
                  </a:lnTo>
                  <a:lnTo>
                    <a:pt x="273" y="342"/>
                  </a:lnTo>
                  <a:lnTo>
                    <a:pt x="268" y="316"/>
                  </a:lnTo>
                  <a:lnTo>
                    <a:pt x="262" y="294"/>
                  </a:lnTo>
                  <a:lnTo>
                    <a:pt x="256" y="266"/>
                  </a:lnTo>
                  <a:lnTo>
                    <a:pt x="247" y="240"/>
                  </a:lnTo>
                  <a:lnTo>
                    <a:pt x="673" y="0"/>
                  </a:lnTo>
                  <a:lnTo>
                    <a:pt x="683" y="23"/>
                  </a:lnTo>
                  <a:lnTo>
                    <a:pt x="693" y="45"/>
                  </a:lnTo>
                  <a:lnTo>
                    <a:pt x="700" y="65"/>
                  </a:lnTo>
                  <a:lnTo>
                    <a:pt x="708" y="86"/>
                  </a:lnTo>
                  <a:lnTo>
                    <a:pt x="715" y="106"/>
                  </a:lnTo>
                  <a:lnTo>
                    <a:pt x="723" y="127"/>
                  </a:lnTo>
                  <a:lnTo>
                    <a:pt x="728" y="145"/>
                  </a:lnTo>
                  <a:lnTo>
                    <a:pt x="733" y="165"/>
                  </a:lnTo>
                  <a:lnTo>
                    <a:pt x="738" y="185"/>
                  </a:lnTo>
                  <a:lnTo>
                    <a:pt x="745" y="207"/>
                  </a:lnTo>
                  <a:lnTo>
                    <a:pt x="749" y="233"/>
                  </a:lnTo>
                  <a:lnTo>
                    <a:pt x="754" y="255"/>
                  </a:lnTo>
                  <a:lnTo>
                    <a:pt x="759" y="278"/>
                  </a:lnTo>
                  <a:lnTo>
                    <a:pt x="763" y="302"/>
                  </a:lnTo>
                  <a:lnTo>
                    <a:pt x="764" y="328"/>
                  </a:lnTo>
                  <a:lnTo>
                    <a:pt x="767" y="356"/>
                  </a:lnTo>
                  <a:lnTo>
                    <a:pt x="770" y="383"/>
                  </a:lnTo>
                  <a:lnTo>
                    <a:pt x="770" y="408"/>
                  </a:lnTo>
                  <a:lnTo>
                    <a:pt x="770" y="436"/>
                  </a:lnTo>
                  <a:lnTo>
                    <a:pt x="770" y="471"/>
                  </a:lnTo>
                  <a:lnTo>
                    <a:pt x="768" y="502"/>
                  </a:lnTo>
                  <a:lnTo>
                    <a:pt x="767" y="525"/>
                  </a:lnTo>
                  <a:lnTo>
                    <a:pt x="764" y="549"/>
                  </a:lnTo>
                  <a:lnTo>
                    <a:pt x="763" y="575"/>
                  </a:lnTo>
                  <a:lnTo>
                    <a:pt x="758" y="604"/>
                  </a:lnTo>
                  <a:lnTo>
                    <a:pt x="753" y="628"/>
                  </a:lnTo>
                  <a:lnTo>
                    <a:pt x="747" y="653"/>
                  </a:lnTo>
                  <a:lnTo>
                    <a:pt x="741" y="683"/>
                  </a:lnTo>
                  <a:lnTo>
                    <a:pt x="734" y="705"/>
                  </a:lnTo>
                  <a:lnTo>
                    <a:pt x="728" y="733"/>
                  </a:lnTo>
                  <a:lnTo>
                    <a:pt x="720" y="757"/>
                  </a:lnTo>
                  <a:lnTo>
                    <a:pt x="711" y="782"/>
                  </a:lnTo>
                  <a:lnTo>
                    <a:pt x="702" y="807"/>
                  </a:lnTo>
                  <a:lnTo>
                    <a:pt x="690" y="839"/>
                  </a:lnTo>
                  <a:lnTo>
                    <a:pt x="677" y="870"/>
                  </a:lnTo>
                  <a:lnTo>
                    <a:pt x="884" y="946"/>
                  </a:lnTo>
                  <a:lnTo>
                    <a:pt x="363" y="994"/>
                  </a:lnTo>
                  <a:lnTo>
                    <a:pt x="0" y="632"/>
                  </a:lnTo>
                  <a:close/>
                </a:path>
              </a:pathLst>
            </a:custGeom>
            <a:solidFill>
              <a:srgbClr val="B2B2B2"/>
            </a:solidFill>
            <a:ln w="15875">
              <a:solidFill>
                <a:srgbClr val="000000"/>
              </a:solidFill>
              <a:prstDash val="solid"/>
              <a:round/>
              <a:headEnd/>
              <a:tailEnd/>
            </a:ln>
          </p:spPr>
          <p:txBody>
            <a:bodyPr/>
            <a:lstStyle/>
            <a:p>
              <a:endParaRPr lang="ru-RU"/>
            </a:p>
          </p:txBody>
        </p:sp>
        <p:sp>
          <p:nvSpPr>
            <p:cNvPr id="165917" name="Freeform 29"/>
            <p:cNvSpPr>
              <a:spLocks/>
            </p:cNvSpPr>
            <p:nvPr/>
          </p:nvSpPr>
          <p:spPr bwMode="auto">
            <a:xfrm>
              <a:off x="2569" y="413"/>
              <a:ext cx="779" cy="693"/>
            </a:xfrm>
            <a:custGeom>
              <a:avLst/>
              <a:gdLst>
                <a:gd name="T0" fmla="*/ 209 w 1034"/>
                <a:gd name="T1" fmla="*/ 0 h 878"/>
                <a:gd name="T2" fmla="*/ 230 w 1034"/>
                <a:gd name="T3" fmla="*/ 10 h 878"/>
                <a:gd name="T4" fmla="*/ 247 w 1034"/>
                <a:gd name="T5" fmla="*/ 18 h 878"/>
                <a:gd name="T6" fmla="*/ 266 w 1034"/>
                <a:gd name="T7" fmla="*/ 26 h 878"/>
                <a:gd name="T8" fmla="*/ 283 w 1034"/>
                <a:gd name="T9" fmla="*/ 34 h 878"/>
                <a:gd name="T10" fmla="*/ 301 w 1034"/>
                <a:gd name="T11" fmla="*/ 43 h 878"/>
                <a:gd name="T12" fmla="*/ 318 w 1034"/>
                <a:gd name="T13" fmla="*/ 54 h 878"/>
                <a:gd name="T14" fmla="*/ 335 w 1034"/>
                <a:gd name="T15" fmla="*/ 63 h 878"/>
                <a:gd name="T16" fmla="*/ 353 w 1034"/>
                <a:gd name="T17" fmla="*/ 72 h 878"/>
                <a:gd name="T18" fmla="*/ 374 w 1034"/>
                <a:gd name="T19" fmla="*/ 85 h 878"/>
                <a:gd name="T20" fmla="*/ 396 w 1034"/>
                <a:gd name="T21" fmla="*/ 99 h 878"/>
                <a:gd name="T22" fmla="*/ 413 w 1034"/>
                <a:gd name="T23" fmla="*/ 110 h 878"/>
                <a:gd name="T24" fmla="*/ 430 w 1034"/>
                <a:gd name="T25" fmla="*/ 122 h 878"/>
                <a:gd name="T26" fmla="*/ 451 w 1034"/>
                <a:gd name="T27" fmla="*/ 135 h 878"/>
                <a:gd name="T28" fmla="*/ 472 w 1034"/>
                <a:gd name="T29" fmla="*/ 149 h 878"/>
                <a:gd name="T30" fmla="*/ 490 w 1034"/>
                <a:gd name="T31" fmla="*/ 163 h 878"/>
                <a:gd name="T32" fmla="*/ 508 w 1034"/>
                <a:gd name="T33" fmla="*/ 178 h 878"/>
                <a:gd name="T34" fmla="*/ 525 w 1034"/>
                <a:gd name="T35" fmla="*/ 192 h 878"/>
                <a:gd name="T36" fmla="*/ 546 w 1034"/>
                <a:gd name="T37" fmla="*/ 210 h 878"/>
                <a:gd name="T38" fmla="*/ 564 w 1034"/>
                <a:gd name="T39" fmla="*/ 225 h 878"/>
                <a:gd name="T40" fmla="*/ 580 w 1034"/>
                <a:gd name="T41" fmla="*/ 240 h 878"/>
                <a:gd name="T42" fmla="*/ 598 w 1034"/>
                <a:gd name="T43" fmla="*/ 257 h 878"/>
                <a:gd name="T44" fmla="*/ 612 w 1034"/>
                <a:gd name="T45" fmla="*/ 270 h 878"/>
                <a:gd name="T46" fmla="*/ 628 w 1034"/>
                <a:gd name="T47" fmla="*/ 286 h 878"/>
                <a:gd name="T48" fmla="*/ 644 w 1034"/>
                <a:gd name="T49" fmla="*/ 303 h 878"/>
                <a:gd name="T50" fmla="*/ 661 w 1034"/>
                <a:gd name="T51" fmla="*/ 322 h 878"/>
                <a:gd name="T52" fmla="*/ 675 w 1034"/>
                <a:gd name="T53" fmla="*/ 339 h 878"/>
                <a:gd name="T54" fmla="*/ 691 w 1034"/>
                <a:gd name="T55" fmla="*/ 357 h 878"/>
                <a:gd name="T56" fmla="*/ 709 w 1034"/>
                <a:gd name="T57" fmla="*/ 379 h 878"/>
                <a:gd name="T58" fmla="*/ 725 w 1034"/>
                <a:gd name="T59" fmla="*/ 400 h 878"/>
                <a:gd name="T60" fmla="*/ 741 w 1034"/>
                <a:gd name="T61" fmla="*/ 422 h 878"/>
                <a:gd name="T62" fmla="*/ 757 w 1034"/>
                <a:gd name="T63" fmla="*/ 445 h 878"/>
                <a:gd name="T64" fmla="*/ 771 w 1034"/>
                <a:gd name="T65" fmla="*/ 468 h 878"/>
                <a:gd name="T66" fmla="*/ 787 w 1034"/>
                <a:gd name="T67" fmla="*/ 492 h 878"/>
                <a:gd name="T68" fmla="*/ 799 w 1034"/>
                <a:gd name="T69" fmla="*/ 513 h 878"/>
                <a:gd name="T70" fmla="*/ 811 w 1034"/>
                <a:gd name="T71" fmla="*/ 533 h 878"/>
                <a:gd name="T72" fmla="*/ 821 w 1034"/>
                <a:gd name="T73" fmla="*/ 556 h 878"/>
                <a:gd name="T74" fmla="*/ 829 w 1034"/>
                <a:gd name="T75" fmla="*/ 572 h 878"/>
                <a:gd name="T76" fmla="*/ 1034 w 1034"/>
                <a:gd name="T77" fmla="*/ 500 h 878"/>
                <a:gd name="T78" fmla="*/ 714 w 1034"/>
                <a:gd name="T79" fmla="*/ 878 h 878"/>
                <a:gd name="T80" fmla="*/ 150 w 1034"/>
                <a:gd name="T81" fmla="*/ 817 h 878"/>
                <a:gd name="T82" fmla="*/ 374 w 1034"/>
                <a:gd name="T83" fmla="*/ 735 h 878"/>
                <a:gd name="T84" fmla="*/ 359 w 1034"/>
                <a:gd name="T85" fmla="*/ 709 h 878"/>
                <a:gd name="T86" fmla="*/ 344 w 1034"/>
                <a:gd name="T87" fmla="*/ 683 h 878"/>
                <a:gd name="T88" fmla="*/ 324 w 1034"/>
                <a:gd name="T89" fmla="*/ 655 h 878"/>
                <a:gd name="T90" fmla="*/ 302 w 1034"/>
                <a:gd name="T91" fmla="*/ 626 h 878"/>
                <a:gd name="T92" fmla="*/ 283 w 1034"/>
                <a:gd name="T93" fmla="*/ 602 h 878"/>
                <a:gd name="T94" fmla="*/ 262 w 1034"/>
                <a:gd name="T95" fmla="*/ 578 h 878"/>
                <a:gd name="T96" fmla="*/ 239 w 1034"/>
                <a:gd name="T97" fmla="*/ 555 h 878"/>
                <a:gd name="T98" fmla="*/ 217 w 1034"/>
                <a:gd name="T99" fmla="*/ 535 h 878"/>
                <a:gd name="T100" fmla="*/ 195 w 1034"/>
                <a:gd name="T101" fmla="*/ 517 h 878"/>
                <a:gd name="T102" fmla="*/ 169 w 1034"/>
                <a:gd name="T103" fmla="*/ 496 h 878"/>
                <a:gd name="T104" fmla="*/ 144 w 1034"/>
                <a:gd name="T105" fmla="*/ 478 h 878"/>
                <a:gd name="T106" fmla="*/ 121 w 1034"/>
                <a:gd name="T107" fmla="*/ 461 h 878"/>
                <a:gd name="T108" fmla="*/ 97 w 1034"/>
                <a:gd name="T109" fmla="*/ 446 h 878"/>
                <a:gd name="T110" fmla="*/ 69 w 1034"/>
                <a:gd name="T111" fmla="*/ 429 h 878"/>
                <a:gd name="T112" fmla="*/ 40 w 1034"/>
                <a:gd name="T113" fmla="*/ 414 h 878"/>
                <a:gd name="T114" fmla="*/ 20 w 1034"/>
                <a:gd name="T115" fmla="*/ 406 h 878"/>
                <a:gd name="T116" fmla="*/ 0 w 1034"/>
                <a:gd name="T117" fmla="*/ 396 h 878"/>
                <a:gd name="T118" fmla="*/ 209 w 1034"/>
                <a:gd name="T119"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878">
                  <a:moveTo>
                    <a:pt x="209" y="0"/>
                  </a:moveTo>
                  <a:lnTo>
                    <a:pt x="230" y="10"/>
                  </a:lnTo>
                  <a:lnTo>
                    <a:pt x="247" y="18"/>
                  </a:lnTo>
                  <a:lnTo>
                    <a:pt x="266" y="26"/>
                  </a:lnTo>
                  <a:lnTo>
                    <a:pt x="283" y="34"/>
                  </a:lnTo>
                  <a:lnTo>
                    <a:pt x="301" y="43"/>
                  </a:lnTo>
                  <a:lnTo>
                    <a:pt x="318" y="54"/>
                  </a:lnTo>
                  <a:lnTo>
                    <a:pt x="335" y="63"/>
                  </a:lnTo>
                  <a:lnTo>
                    <a:pt x="353" y="72"/>
                  </a:lnTo>
                  <a:lnTo>
                    <a:pt x="374" y="85"/>
                  </a:lnTo>
                  <a:lnTo>
                    <a:pt x="396" y="99"/>
                  </a:lnTo>
                  <a:lnTo>
                    <a:pt x="413" y="110"/>
                  </a:lnTo>
                  <a:lnTo>
                    <a:pt x="430" y="122"/>
                  </a:lnTo>
                  <a:lnTo>
                    <a:pt x="451" y="135"/>
                  </a:lnTo>
                  <a:lnTo>
                    <a:pt x="472" y="149"/>
                  </a:lnTo>
                  <a:lnTo>
                    <a:pt x="490" y="163"/>
                  </a:lnTo>
                  <a:lnTo>
                    <a:pt x="508" y="178"/>
                  </a:lnTo>
                  <a:lnTo>
                    <a:pt x="525" y="192"/>
                  </a:lnTo>
                  <a:lnTo>
                    <a:pt x="546" y="210"/>
                  </a:lnTo>
                  <a:lnTo>
                    <a:pt x="564" y="225"/>
                  </a:lnTo>
                  <a:lnTo>
                    <a:pt x="580" y="240"/>
                  </a:lnTo>
                  <a:lnTo>
                    <a:pt x="598" y="257"/>
                  </a:lnTo>
                  <a:lnTo>
                    <a:pt x="612" y="270"/>
                  </a:lnTo>
                  <a:lnTo>
                    <a:pt x="628" y="286"/>
                  </a:lnTo>
                  <a:lnTo>
                    <a:pt x="644" y="303"/>
                  </a:lnTo>
                  <a:lnTo>
                    <a:pt x="661" y="322"/>
                  </a:lnTo>
                  <a:lnTo>
                    <a:pt x="675" y="339"/>
                  </a:lnTo>
                  <a:lnTo>
                    <a:pt x="691" y="357"/>
                  </a:lnTo>
                  <a:lnTo>
                    <a:pt x="709" y="379"/>
                  </a:lnTo>
                  <a:lnTo>
                    <a:pt x="725" y="400"/>
                  </a:lnTo>
                  <a:lnTo>
                    <a:pt x="741" y="422"/>
                  </a:lnTo>
                  <a:lnTo>
                    <a:pt x="757" y="445"/>
                  </a:lnTo>
                  <a:lnTo>
                    <a:pt x="771" y="468"/>
                  </a:lnTo>
                  <a:lnTo>
                    <a:pt x="787" y="492"/>
                  </a:lnTo>
                  <a:lnTo>
                    <a:pt x="799" y="513"/>
                  </a:lnTo>
                  <a:lnTo>
                    <a:pt x="811" y="533"/>
                  </a:lnTo>
                  <a:lnTo>
                    <a:pt x="821" y="556"/>
                  </a:lnTo>
                  <a:lnTo>
                    <a:pt x="829" y="572"/>
                  </a:lnTo>
                  <a:lnTo>
                    <a:pt x="1034" y="500"/>
                  </a:lnTo>
                  <a:lnTo>
                    <a:pt x="714" y="878"/>
                  </a:lnTo>
                  <a:lnTo>
                    <a:pt x="150" y="817"/>
                  </a:lnTo>
                  <a:lnTo>
                    <a:pt x="374" y="735"/>
                  </a:lnTo>
                  <a:lnTo>
                    <a:pt x="359" y="709"/>
                  </a:lnTo>
                  <a:lnTo>
                    <a:pt x="344" y="683"/>
                  </a:lnTo>
                  <a:lnTo>
                    <a:pt x="324" y="655"/>
                  </a:lnTo>
                  <a:lnTo>
                    <a:pt x="302" y="626"/>
                  </a:lnTo>
                  <a:lnTo>
                    <a:pt x="283" y="602"/>
                  </a:lnTo>
                  <a:lnTo>
                    <a:pt x="262" y="578"/>
                  </a:lnTo>
                  <a:lnTo>
                    <a:pt x="239" y="555"/>
                  </a:lnTo>
                  <a:lnTo>
                    <a:pt x="217" y="535"/>
                  </a:lnTo>
                  <a:lnTo>
                    <a:pt x="195" y="517"/>
                  </a:lnTo>
                  <a:lnTo>
                    <a:pt x="169" y="496"/>
                  </a:lnTo>
                  <a:lnTo>
                    <a:pt x="144" y="478"/>
                  </a:lnTo>
                  <a:lnTo>
                    <a:pt x="121" y="461"/>
                  </a:lnTo>
                  <a:lnTo>
                    <a:pt x="97" y="446"/>
                  </a:lnTo>
                  <a:lnTo>
                    <a:pt x="69" y="429"/>
                  </a:lnTo>
                  <a:lnTo>
                    <a:pt x="40" y="414"/>
                  </a:lnTo>
                  <a:lnTo>
                    <a:pt x="20" y="406"/>
                  </a:lnTo>
                  <a:lnTo>
                    <a:pt x="0" y="396"/>
                  </a:lnTo>
                  <a:lnTo>
                    <a:pt x="209" y="0"/>
                  </a:lnTo>
                  <a:close/>
                </a:path>
              </a:pathLst>
            </a:custGeom>
            <a:solidFill>
              <a:schemeClr val="hlink"/>
            </a:solidFill>
            <a:ln w="15875">
              <a:solidFill>
                <a:srgbClr val="000000"/>
              </a:solidFill>
              <a:prstDash val="solid"/>
              <a:round/>
              <a:headEnd/>
              <a:tailEnd/>
            </a:ln>
          </p:spPr>
          <p:txBody>
            <a:bodyPr/>
            <a:lstStyle/>
            <a:p>
              <a:endParaRPr lang="ru-RU"/>
            </a:p>
          </p:txBody>
        </p:sp>
      </p:grpSp>
    </p:spTree>
    <p:extLst>
      <p:ext uri="{BB962C8B-B14F-4D97-AF65-F5344CB8AC3E}">
        <p14:creationId xmlns:p14="http://schemas.microsoft.com/office/powerpoint/2010/main" val="378086546"/>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2000"/>
                                  </p:stCondLst>
                                  <p:childTnLst>
                                    <p:set>
                                      <p:cBhvr>
                                        <p:cTn id="6" dur="1" fill="hold">
                                          <p:stCondLst>
                                            <p:cond delay="0"/>
                                          </p:stCondLst>
                                        </p:cTn>
                                        <p:tgtEl>
                                          <p:spTgt spid="165910"/>
                                        </p:tgtEl>
                                        <p:attrNameLst>
                                          <p:attrName>style.visibility</p:attrName>
                                        </p:attrNameLst>
                                      </p:cBhvr>
                                      <p:to>
                                        <p:strVal val="visible"/>
                                      </p:to>
                                    </p:set>
                                    <p:anim calcmode="lin" valueType="num">
                                      <p:cBhvr>
                                        <p:cTn id="7" dur="500" fill="hold"/>
                                        <p:tgtEl>
                                          <p:spTgt spid="165910"/>
                                        </p:tgtEl>
                                        <p:attrNameLst>
                                          <p:attrName>ppt_w</p:attrName>
                                        </p:attrNameLst>
                                      </p:cBhvr>
                                      <p:tavLst>
                                        <p:tav tm="0">
                                          <p:val>
                                            <p:fltVal val="0"/>
                                          </p:val>
                                        </p:tav>
                                        <p:tav tm="100000">
                                          <p:val>
                                            <p:strVal val="#ppt_w"/>
                                          </p:val>
                                        </p:tav>
                                      </p:tavLst>
                                    </p:anim>
                                    <p:anim calcmode="lin" valueType="num">
                                      <p:cBhvr>
                                        <p:cTn id="8" dur="500" fill="hold"/>
                                        <p:tgtEl>
                                          <p:spTgt spid="165910"/>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165910"/>
                                        </p:tgtEl>
                                        <p:attrNameLst>
                                          <p:attrName>style.visibility</p:attrName>
                                        </p:attrNameLst>
                                      </p:cBhvr>
                                      <p:to>
                                        <p:strVal val="hidden"/>
                                      </p:to>
                                    </p:set>
                                  </p:subTnLst>
                                </p:cTn>
                              </p:par>
                            </p:childTnLst>
                          </p:cTn>
                        </p:par>
                        <p:par>
                          <p:cTn id="9" fill="hold" nodeType="afterGroup">
                            <p:stCondLst>
                              <p:cond delay="2500"/>
                            </p:stCondLst>
                            <p:childTnLst>
                              <p:par>
                                <p:cTn id="10" presetID="23" presetClass="entr" presetSubtype="272" fill="hold" grpId="0" nodeType="afterEffect">
                                  <p:stCondLst>
                                    <p:cond delay="0"/>
                                  </p:stCondLst>
                                  <p:childTnLst>
                                    <p:set>
                                      <p:cBhvr>
                                        <p:cTn id="11" dur="1" fill="hold">
                                          <p:stCondLst>
                                            <p:cond delay="0"/>
                                          </p:stCondLst>
                                        </p:cTn>
                                        <p:tgtEl>
                                          <p:spTgt spid="165900"/>
                                        </p:tgtEl>
                                        <p:attrNameLst>
                                          <p:attrName>style.visibility</p:attrName>
                                        </p:attrNameLst>
                                      </p:cBhvr>
                                      <p:to>
                                        <p:strVal val="visible"/>
                                      </p:to>
                                    </p:set>
                                    <p:anim calcmode="lin" valueType="num">
                                      <p:cBhvr>
                                        <p:cTn id="12" dur="500" fill="hold"/>
                                        <p:tgtEl>
                                          <p:spTgt spid="165900"/>
                                        </p:tgtEl>
                                        <p:attrNameLst>
                                          <p:attrName>ppt_w</p:attrName>
                                        </p:attrNameLst>
                                      </p:cBhvr>
                                      <p:tavLst>
                                        <p:tav tm="0">
                                          <p:val>
                                            <p:strVal val="2/3*#ppt_w"/>
                                          </p:val>
                                        </p:tav>
                                        <p:tav tm="100000">
                                          <p:val>
                                            <p:strVal val="#ppt_w"/>
                                          </p:val>
                                        </p:tav>
                                      </p:tavLst>
                                    </p:anim>
                                    <p:anim calcmode="lin" valueType="num">
                                      <p:cBhvr>
                                        <p:cTn id="13" dur="500" fill="hold"/>
                                        <p:tgtEl>
                                          <p:spTgt spid="165900"/>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3000"/>
                            </p:stCondLst>
                            <p:childTnLst>
                              <p:par>
                                <p:cTn id="15" presetID="22" presetClass="entr" presetSubtype="1" fill="hold" grpId="0" nodeType="afterEffect">
                                  <p:stCondLst>
                                    <p:cond delay="3000"/>
                                  </p:stCondLst>
                                  <p:childTnLst>
                                    <p:set>
                                      <p:cBhvr>
                                        <p:cTn id="16" dur="1" fill="hold">
                                          <p:stCondLst>
                                            <p:cond delay="0"/>
                                          </p:stCondLst>
                                        </p:cTn>
                                        <p:tgtEl>
                                          <p:spTgt spid="165895">
                                            <p:txEl>
                                              <p:pRg st="0" end="0"/>
                                            </p:txEl>
                                          </p:spTgt>
                                        </p:tgtEl>
                                        <p:attrNameLst>
                                          <p:attrName>style.visibility</p:attrName>
                                        </p:attrNameLst>
                                      </p:cBhvr>
                                      <p:to>
                                        <p:strVal val="visible"/>
                                      </p:to>
                                    </p:set>
                                    <p:animEffect transition="in" filter="wipe(up)">
                                      <p:cBhvr>
                                        <p:cTn id="17" dur="500"/>
                                        <p:tgtEl>
                                          <p:spTgt spid="165895">
                                            <p:txEl>
                                              <p:pRg st="0" end="0"/>
                                            </p:txEl>
                                          </p:spTgt>
                                        </p:tgtEl>
                                      </p:cBhvr>
                                    </p:animEffect>
                                  </p:childTnLst>
                                </p:cTn>
                              </p:par>
                            </p:childTnLst>
                          </p:cTn>
                        </p:par>
                        <p:par>
                          <p:cTn id="18" fill="hold" nodeType="afterGroup">
                            <p:stCondLst>
                              <p:cond delay="6500"/>
                            </p:stCondLst>
                            <p:childTnLst>
                              <p:par>
                                <p:cTn id="19" presetID="22" presetClass="entr" presetSubtype="1" fill="hold" grpId="0" nodeType="afterEffect">
                                  <p:stCondLst>
                                    <p:cond delay="3000"/>
                                  </p:stCondLst>
                                  <p:childTnLst>
                                    <p:set>
                                      <p:cBhvr>
                                        <p:cTn id="20" dur="1" fill="hold">
                                          <p:stCondLst>
                                            <p:cond delay="0"/>
                                          </p:stCondLst>
                                        </p:cTn>
                                        <p:tgtEl>
                                          <p:spTgt spid="165895">
                                            <p:txEl>
                                              <p:pRg st="1" end="1"/>
                                            </p:txEl>
                                          </p:spTgt>
                                        </p:tgtEl>
                                        <p:attrNameLst>
                                          <p:attrName>style.visibility</p:attrName>
                                        </p:attrNameLst>
                                      </p:cBhvr>
                                      <p:to>
                                        <p:strVal val="visible"/>
                                      </p:to>
                                    </p:set>
                                    <p:animEffect transition="in" filter="wipe(up)">
                                      <p:cBhvr>
                                        <p:cTn id="21" dur="500"/>
                                        <p:tgtEl>
                                          <p:spTgt spid="165895">
                                            <p:txEl>
                                              <p:pRg st="1" end="1"/>
                                            </p:txEl>
                                          </p:spTgt>
                                        </p:tgtEl>
                                      </p:cBhvr>
                                    </p:animEffect>
                                  </p:childTnLst>
                                </p:cTn>
                              </p:par>
                            </p:childTnLst>
                          </p:cTn>
                        </p:par>
                        <p:par>
                          <p:cTn id="22" fill="hold" nodeType="afterGroup">
                            <p:stCondLst>
                              <p:cond delay="10000"/>
                            </p:stCondLst>
                            <p:childTnLst>
                              <p:par>
                                <p:cTn id="23" presetID="23" presetClass="entr" presetSubtype="272" fill="hold" grpId="0" nodeType="afterEffect">
                                  <p:stCondLst>
                                    <p:cond delay="8000"/>
                                  </p:stCondLst>
                                  <p:childTnLst>
                                    <p:set>
                                      <p:cBhvr>
                                        <p:cTn id="24" dur="1" fill="hold">
                                          <p:stCondLst>
                                            <p:cond delay="0"/>
                                          </p:stCondLst>
                                        </p:cTn>
                                        <p:tgtEl>
                                          <p:spTgt spid="165897"/>
                                        </p:tgtEl>
                                        <p:attrNameLst>
                                          <p:attrName>style.visibility</p:attrName>
                                        </p:attrNameLst>
                                      </p:cBhvr>
                                      <p:to>
                                        <p:strVal val="visible"/>
                                      </p:to>
                                    </p:set>
                                    <p:anim calcmode="lin" valueType="num">
                                      <p:cBhvr>
                                        <p:cTn id="25" dur="500" fill="hold"/>
                                        <p:tgtEl>
                                          <p:spTgt spid="165897"/>
                                        </p:tgtEl>
                                        <p:attrNameLst>
                                          <p:attrName>ppt_w</p:attrName>
                                        </p:attrNameLst>
                                      </p:cBhvr>
                                      <p:tavLst>
                                        <p:tav tm="0">
                                          <p:val>
                                            <p:strVal val="2/3*#ppt_w"/>
                                          </p:val>
                                        </p:tav>
                                        <p:tav tm="100000">
                                          <p:val>
                                            <p:strVal val="#ppt_w"/>
                                          </p:val>
                                        </p:tav>
                                      </p:tavLst>
                                    </p:anim>
                                    <p:anim calcmode="lin" valueType="num">
                                      <p:cBhvr>
                                        <p:cTn id="26" dur="500" fill="hold"/>
                                        <p:tgtEl>
                                          <p:spTgt spid="165897"/>
                                        </p:tgtEl>
                                        <p:attrNameLst>
                                          <p:attrName>ppt_h</p:attrName>
                                        </p:attrNameLst>
                                      </p:cBhvr>
                                      <p:tavLst>
                                        <p:tav tm="0">
                                          <p:val>
                                            <p:strVal val="2/3*#ppt_h"/>
                                          </p:val>
                                        </p:tav>
                                        <p:tav tm="100000">
                                          <p:val>
                                            <p:strVal val="#ppt_h"/>
                                          </p:val>
                                        </p:tav>
                                      </p:tavLst>
                                    </p:anim>
                                  </p:childTnLst>
                                </p:cTn>
                              </p:par>
                            </p:childTnLst>
                          </p:cTn>
                        </p:par>
                        <p:par>
                          <p:cTn id="27" fill="hold" nodeType="afterGroup">
                            <p:stCondLst>
                              <p:cond delay="18500"/>
                            </p:stCondLst>
                            <p:childTnLst>
                              <p:par>
                                <p:cTn id="28" presetID="2" presetClass="entr" presetSubtype="4" fill="hold" grpId="0" nodeType="afterEffect">
                                  <p:stCondLst>
                                    <p:cond delay="3000"/>
                                  </p:stCondLst>
                                  <p:childTnLst>
                                    <p:set>
                                      <p:cBhvr>
                                        <p:cTn id="29" dur="1" fill="hold">
                                          <p:stCondLst>
                                            <p:cond delay="0"/>
                                          </p:stCondLst>
                                        </p:cTn>
                                        <p:tgtEl>
                                          <p:spTgt spid="165898"/>
                                        </p:tgtEl>
                                        <p:attrNameLst>
                                          <p:attrName>style.visibility</p:attrName>
                                        </p:attrNameLst>
                                      </p:cBhvr>
                                      <p:to>
                                        <p:strVal val="visible"/>
                                      </p:to>
                                    </p:set>
                                    <p:anim calcmode="lin" valueType="num">
                                      <p:cBhvr additive="base">
                                        <p:cTn id="30" dur="500" fill="hold"/>
                                        <p:tgtEl>
                                          <p:spTgt spid="165898"/>
                                        </p:tgtEl>
                                        <p:attrNameLst>
                                          <p:attrName>ppt_x</p:attrName>
                                        </p:attrNameLst>
                                      </p:cBhvr>
                                      <p:tavLst>
                                        <p:tav tm="0">
                                          <p:val>
                                            <p:strVal val="#ppt_x"/>
                                          </p:val>
                                        </p:tav>
                                        <p:tav tm="100000">
                                          <p:val>
                                            <p:strVal val="#ppt_x"/>
                                          </p:val>
                                        </p:tav>
                                      </p:tavLst>
                                    </p:anim>
                                    <p:anim calcmode="lin" valueType="num">
                                      <p:cBhvr additive="base">
                                        <p:cTn id="31" dur="500" fill="hold"/>
                                        <p:tgtEl>
                                          <p:spTgt spid="1658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7" grpId="0" animBg="1" autoUpdateAnimBg="0"/>
      <p:bldP spid="165898" grpId="0" animBg="1" autoUpdateAnimBg="0"/>
      <p:bldP spid="165900" grpId="0" animBg="1" autoUpdateAnimBg="0"/>
      <p:bldP spid="165895" grpId="0" build="p" autoUpdateAnimBg="0" advAuto="300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40"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67941"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000066"/>
                </a:solidFill>
                <a:latin typeface="Comic Sans MS" panose="030F0702030302020204" pitchFamily="66" charset="0"/>
              </a:rPr>
              <a:t>The Risk Management process:</a:t>
            </a:r>
            <a:endParaRPr lang="en-US" altLang="ru-RU" b="1">
              <a:latin typeface="Comic Sans MS" panose="030F0702030302020204" pitchFamily="66" charset="0"/>
            </a:endParaRPr>
          </a:p>
        </p:txBody>
      </p:sp>
      <p:sp>
        <p:nvSpPr>
          <p:cNvPr id="167942"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67944" name="Rectangle 8"/>
          <p:cNvSpPr>
            <a:spLocks noChangeArrowheads="1"/>
          </p:cNvSpPr>
          <p:nvPr/>
        </p:nvSpPr>
        <p:spPr bwMode="auto">
          <a:xfrm>
            <a:off x="2286000" y="5638800"/>
            <a:ext cx="4495800" cy="533400"/>
          </a:xfrm>
          <a:prstGeom prst="rect">
            <a:avLst/>
          </a:prstGeom>
          <a:solidFill>
            <a:schemeClr val="fo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Communicate &amp; consult</a:t>
            </a:r>
          </a:p>
        </p:txBody>
      </p:sp>
      <p:sp>
        <p:nvSpPr>
          <p:cNvPr id="167945" name="Rectangle 9"/>
          <p:cNvSpPr>
            <a:spLocks noChangeArrowheads="1"/>
          </p:cNvSpPr>
          <p:nvPr/>
        </p:nvSpPr>
        <p:spPr bwMode="auto">
          <a:xfrm>
            <a:off x="3124200" y="5181600"/>
            <a:ext cx="4495800" cy="533400"/>
          </a:xfrm>
          <a:prstGeom prst="rect">
            <a:avLst/>
          </a:prstGeom>
          <a:solidFill>
            <a:srgbClr val="FFCC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Monitor and review</a:t>
            </a:r>
          </a:p>
        </p:txBody>
      </p:sp>
      <p:sp>
        <p:nvSpPr>
          <p:cNvPr id="167947" name="Rectangle 11"/>
          <p:cNvSpPr>
            <a:spLocks noChangeArrowheads="1"/>
          </p:cNvSpPr>
          <p:nvPr/>
        </p:nvSpPr>
        <p:spPr bwMode="auto">
          <a:xfrm>
            <a:off x="2209800" y="1524000"/>
            <a:ext cx="4572000" cy="533400"/>
          </a:xfrm>
          <a:prstGeom prst="rect">
            <a:avLst/>
          </a:prstGeom>
          <a:solidFill>
            <a:srgbClr val="CCFFFF"/>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Evaluate the risks</a:t>
            </a:r>
          </a:p>
        </p:txBody>
      </p:sp>
      <p:sp>
        <p:nvSpPr>
          <p:cNvPr id="167943" name="Rectangle 7"/>
          <p:cNvSpPr>
            <a:spLocks noChangeArrowheads="1"/>
          </p:cNvSpPr>
          <p:nvPr/>
        </p:nvSpPr>
        <p:spPr bwMode="auto">
          <a:xfrm>
            <a:off x="1143000" y="2438400"/>
            <a:ext cx="66294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0000"/>
              </a:spcBef>
              <a:spcAft>
                <a:spcPct val="30000"/>
              </a:spcAft>
              <a:buFontTx/>
              <a:buNone/>
            </a:pPr>
            <a:r>
              <a:rPr lang="en-US" altLang="ru-RU" sz="2600">
                <a:solidFill>
                  <a:srgbClr val="000066"/>
                </a:solidFill>
                <a:latin typeface="Comic Sans MS" panose="030F0702030302020204" pitchFamily="66" charset="0"/>
              </a:rPr>
              <a:t>Rank the risks according to management priorities, by risk category and rated by likelihood and possible cost or consequence.</a:t>
            </a:r>
          </a:p>
          <a:p>
            <a:pPr>
              <a:spcBef>
                <a:spcPct val="30000"/>
              </a:spcBef>
              <a:spcAft>
                <a:spcPct val="30000"/>
              </a:spcAft>
              <a:buFontTx/>
              <a:buNone/>
            </a:pPr>
            <a:r>
              <a:rPr lang="en-US" altLang="ru-RU" sz="2600">
                <a:latin typeface="Comic Sans MS" panose="030F0702030302020204" pitchFamily="66" charset="0"/>
              </a:rPr>
              <a:t>Determine inherent levels of risk.</a:t>
            </a:r>
          </a:p>
        </p:txBody>
      </p:sp>
      <p:grpSp>
        <p:nvGrpSpPr>
          <p:cNvPr id="167957" name="Group 21"/>
          <p:cNvGrpSpPr>
            <a:grpSpLocks/>
          </p:cNvGrpSpPr>
          <p:nvPr/>
        </p:nvGrpSpPr>
        <p:grpSpPr bwMode="auto">
          <a:xfrm>
            <a:off x="990600" y="1371600"/>
            <a:ext cx="1219200" cy="1066800"/>
            <a:chOff x="1244" y="278"/>
            <a:chExt cx="2112" cy="1936"/>
          </a:xfrm>
        </p:grpSpPr>
        <p:sp>
          <p:nvSpPr>
            <p:cNvPr id="167958" name="Freeform 22"/>
            <p:cNvSpPr>
              <a:spLocks/>
            </p:cNvSpPr>
            <p:nvPr/>
          </p:nvSpPr>
          <p:spPr bwMode="auto">
            <a:xfrm>
              <a:off x="1434" y="278"/>
              <a:ext cx="764" cy="713"/>
            </a:xfrm>
            <a:custGeom>
              <a:avLst/>
              <a:gdLst>
                <a:gd name="T0" fmla="*/ 0 w 1016"/>
                <a:gd name="T1" fmla="*/ 717 h 904"/>
                <a:gd name="T2" fmla="*/ 10 w 1016"/>
                <a:gd name="T3" fmla="*/ 698 h 904"/>
                <a:gd name="T4" fmla="*/ 20 w 1016"/>
                <a:gd name="T5" fmla="*/ 683 h 904"/>
                <a:gd name="T6" fmla="*/ 29 w 1016"/>
                <a:gd name="T7" fmla="*/ 667 h 904"/>
                <a:gd name="T8" fmla="*/ 38 w 1016"/>
                <a:gd name="T9" fmla="*/ 652 h 904"/>
                <a:gd name="T10" fmla="*/ 48 w 1016"/>
                <a:gd name="T11" fmla="*/ 635 h 904"/>
                <a:gd name="T12" fmla="*/ 60 w 1016"/>
                <a:gd name="T13" fmla="*/ 619 h 904"/>
                <a:gd name="T14" fmla="*/ 70 w 1016"/>
                <a:gd name="T15" fmla="*/ 604 h 904"/>
                <a:gd name="T16" fmla="*/ 81 w 1016"/>
                <a:gd name="T17" fmla="*/ 588 h 904"/>
                <a:gd name="T18" fmla="*/ 95 w 1016"/>
                <a:gd name="T19" fmla="*/ 569 h 904"/>
                <a:gd name="T20" fmla="*/ 111 w 1016"/>
                <a:gd name="T21" fmla="*/ 549 h 904"/>
                <a:gd name="T22" fmla="*/ 123 w 1016"/>
                <a:gd name="T23" fmla="*/ 534 h 904"/>
                <a:gd name="T24" fmla="*/ 137 w 1016"/>
                <a:gd name="T25" fmla="*/ 519 h 904"/>
                <a:gd name="T26" fmla="*/ 151 w 1016"/>
                <a:gd name="T27" fmla="*/ 502 h 904"/>
                <a:gd name="T28" fmla="*/ 167 w 1016"/>
                <a:gd name="T29" fmla="*/ 483 h 904"/>
                <a:gd name="T30" fmla="*/ 183 w 1016"/>
                <a:gd name="T31" fmla="*/ 467 h 904"/>
                <a:gd name="T32" fmla="*/ 199 w 1016"/>
                <a:gd name="T33" fmla="*/ 449 h 904"/>
                <a:gd name="T34" fmla="*/ 215 w 1016"/>
                <a:gd name="T35" fmla="*/ 435 h 904"/>
                <a:gd name="T36" fmla="*/ 235 w 1016"/>
                <a:gd name="T37" fmla="*/ 415 h 904"/>
                <a:gd name="T38" fmla="*/ 252 w 1016"/>
                <a:gd name="T39" fmla="*/ 399 h 904"/>
                <a:gd name="T40" fmla="*/ 269 w 1016"/>
                <a:gd name="T41" fmla="*/ 385 h 904"/>
                <a:gd name="T42" fmla="*/ 288 w 1016"/>
                <a:gd name="T43" fmla="*/ 369 h 904"/>
                <a:gd name="T44" fmla="*/ 302 w 1016"/>
                <a:gd name="T45" fmla="*/ 357 h 904"/>
                <a:gd name="T46" fmla="*/ 321 w 1016"/>
                <a:gd name="T47" fmla="*/ 343 h 904"/>
                <a:gd name="T48" fmla="*/ 339 w 1016"/>
                <a:gd name="T49" fmla="*/ 329 h 904"/>
                <a:gd name="T50" fmla="*/ 361 w 1016"/>
                <a:gd name="T51" fmla="*/ 314 h 904"/>
                <a:gd name="T52" fmla="*/ 379 w 1016"/>
                <a:gd name="T53" fmla="*/ 302 h 904"/>
                <a:gd name="T54" fmla="*/ 400 w 1016"/>
                <a:gd name="T55" fmla="*/ 286 h 904"/>
                <a:gd name="T56" fmla="*/ 425 w 1016"/>
                <a:gd name="T57" fmla="*/ 271 h 904"/>
                <a:gd name="T58" fmla="*/ 449 w 1016"/>
                <a:gd name="T59" fmla="*/ 256 h 904"/>
                <a:gd name="T60" fmla="*/ 473 w 1016"/>
                <a:gd name="T61" fmla="*/ 241 h 904"/>
                <a:gd name="T62" fmla="*/ 498 w 1016"/>
                <a:gd name="T63" fmla="*/ 227 h 904"/>
                <a:gd name="T64" fmla="*/ 524 w 1016"/>
                <a:gd name="T65" fmla="*/ 214 h 904"/>
                <a:gd name="T66" fmla="*/ 552 w 1016"/>
                <a:gd name="T67" fmla="*/ 200 h 904"/>
                <a:gd name="T68" fmla="*/ 575 w 1016"/>
                <a:gd name="T69" fmla="*/ 191 h 904"/>
                <a:gd name="T70" fmla="*/ 597 w 1016"/>
                <a:gd name="T71" fmla="*/ 179 h 904"/>
                <a:gd name="T72" fmla="*/ 623 w 1016"/>
                <a:gd name="T73" fmla="*/ 170 h 904"/>
                <a:gd name="T74" fmla="*/ 641 w 1016"/>
                <a:gd name="T75" fmla="*/ 163 h 904"/>
                <a:gd name="T76" fmla="*/ 563 w 1016"/>
                <a:gd name="T77" fmla="*/ 0 h 904"/>
                <a:gd name="T78" fmla="*/ 1016 w 1016"/>
                <a:gd name="T79" fmla="*/ 232 h 904"/>
                <a:gd name="T80" fmla="*/ 897 w 1016"/>
                <a:gd name="T81" fmla="*/ 711 h 904"/>
                <a:gd name="T82" fmla="*/ 824 w 1016"/>
                <a:gd name="T83" fmla="*/ 569 h 904"/>
                <a:gd name="T84" fmla="*/ 794 w 1016"/>
                <a:gd name="T85" fmla="*/ 582 h 904"/>
                <a:gd name="T86" fmla="*/ 765 w 1016"/>
                <a:gd name="T87" fmla="*/ 596 h 904"/>
                <a:gd name="T88" fmla="*/ 734 w 1016"/>
                <a:gd name="T89" fmla="*/ 613 h 904"/>
                <a:gd name="T90" fmla="*/ 700 w 1016"/>
                <a:gd name="T91" fmla="*/ 633 h 904"/>
                <a:gd name="T92" fmla="*/ 674 w 1016"/>
                <a:gd name="T93" fmla="*/ 650 h 904"/>
                <a:gd name="T94" fmla="*/ 648 w 1016"/>
                <a:gd name="T95" fmla="*/ 670 h 904"/>
                <a:gd name="T96" fmla="*/ 622 w 1016"/>
                <a:gd name="T97" fmla="*/ 689 h 904"/>
                <a:gd name="T98" fmla="*/ 600 w 1016"/>
                <a:gd name="T99" fmla="*/ 709 h 904"/>
                <a:gd name="T100" fmla="*/ 579 w 1016"/>
                <a:gd name="T101" fmla="*/ 729 h 904"/>
                <a:gd name="T102" fmla="*/ 555 w 1016"/>
                <a:gd name="T103" fmla="*/ 752 h 904"/>
                <a:gd name="T104" fmla="*/ 536 w 1016"/>
                <a:gd name="T105" fmla="*/ 774 h 904"/>
                <a:gd name="T106" fmla="*/ 516 w 1016"/>
                <a:gd name="T107" fmla="*/ 796 h 904"/>
                <a:gd name="T108" fmla="*/ 499 w 1016"/>
                <a:gd name="T109" fmla="*/ 816 h 904"/>
                <a:gd name="T110" fmla="*/ 481 w 1016"/>
                <a:gd name="T111" fmla="*/ 842 h 904"/>
                <a:gd name="T112" fmla="*/ 464 w 1016"/>
                <a:gd name="T113" fmla="*/ 867 h 904"/>
                <a:gd name="T114" fmla="*/ 455 w 1016"/>
                <a:gd name="T115" fmla="*/ 885 h 904"/>
                <a:gd name="T116" fmla="*/ 443 w 1016"/>
                <a:gd name="T117" fmla="*/ 904 h 904"/>
                <a:gd name="T118" fmla="*/ 0 w 1016"/>
                <a:gd name="T119" fmla="*/ 717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904">
                  <a:moveTo>
                    <a:pt x="0" y="717"/>
                  </a:moveTo>
                  <a:lnTo>
                    <a:pt x="10" y="698"/>
                  </a:lnTo>
                  <a:lnTo>
                    <a:pt x="20" y="683"/>
                  </a:lnTo>
                  <a:lnTo>
                    <a:pt x="29" y="667"/>
                  </a:lnTo>
                  <a:lnTo>
                    <a:pt x="38" y="652"/>
                  </a:lnTo>
                  <a:lnTo>
                    <a:pt x="48" y="635"/>
                  </a:lnTo>
                  <a:lnTo>
                    <a:pt x="60" y="619"/>
                  </a:lnTo>
                  <a:lnTo>
                    <a:pt x="70" y="604"/>
                  </a:lnTo>
                  <a:lnTo>
                    <a:pt x="81" y="588"/>
                  </a:lnTo>
                  <a:lnTo>
                    <a:pt x="95" y="569"/>
                  </a:lnTo>
                  <a:lnTo>
                    <a:pt x="111" y="549"/>
                  </a:lnTo>
                  <a:lnTo>
                    <a:pt x="123" y="534"/>
                  </a:lnTo>
                  <a:lnTo>
                    <a:pt x="137" y="519"/>
                  </a:lnTo>
                  <a:lnTo>
                    <a:pt x="151" y="502"/>
                  </a:lnTo>
                  <a:lnTo>
                    <a:pt x="167" y="483"/>
                  </a:lnTo>
                  <a:lnTo>
                    <a:pt x="183" y="467"/>
                  </a:lnTo>
                  <a:lnTo>
                    <a:pt x="199" y="449"/>
                  </a:lnTo>
                  <a:lnTo>
                    <a:pt x="215" y="435"/>
                  </a:lnTo>
                  <a:lnTo>
                    <a:pt x="235" y="415"/>
                  </a:lnTo>
                  <a:lnTo>
                    <a:pt x="252" y="399"/>
                  </a:lnTo>
                  <a:lnTo>
                    <a:pt x="269" y="385"/>
                  </a:lnTo>
                  <a:lnTo>
                    <a:pt x="288" y="369"/>
                  </a:lnTo>
                  <a:lnTo>
                    <a:pt x="302" y="357"/>
                  </a:lnTo>
                  <a:lnTo>
                    <a:pt x="321" y="343"/>
                  </a:lnTo>
                  <a:lnTo>
                    <a:pt x="339" y="329"/>
                  </a:lnTo>
                  <a:lnTo>
                    <a:pt x="361" y="314"/>
                  </a:lnTo>
                  <a:lnTo>
                    <a:pt x="379" y="302"/>
                  </a:lnTo>
                  <a:lnTo>
                    <a:pt x="400" y="286"/>
                  </a:lnTo>
                  <a:lnTo>
                    <a:pt x="425" y="271"/>
                  </a:lnTo>
                  <a:lnTo>
                    <a:pt x="449" y="256"/>
                  </a:lnTo>
                  <a:lnTo>
                    <a:pt x="473" y="241"/>
                  </a:lnTo>
                  <a:lnTo>
                    <a:pt x="498" y="227"/>
                  </a:lnTo>
                  <a:lnTo>
                    <a:pt x="524" y="214"/>
                  </a:lnTo>
                  <a:lnTo>
                    <a:pt x="552" y="200"/>
                  </a:lnTo>
                  <a:lnTo>
                    <a:pt x="575" y="191"/>
                  </a:lnTo>
                  <a:lnTo>
                    <a:pt x="597" y="179"/>
                  </a:lnTo>
                  <a:lnTo>
                    <a:pt x="623" y="170"/>
                  </a:lnTo>
                  <a:lnTo>
                    <a:pt x="641" y="163"/>
                  </a:lnTo>
                  <a:lnTo>
                    <a:pt x="563" y="0"/>
                  </a:lnTo>
                  <a:lnTo>
                    <a:pt x="1016" y="232"/>
                  </a:lnTo>
                  <a:lnTo>
                    <a:pt x="897" y="711"/>
                  </a:lnTo>
                  <a:lnTo>
                    <a:pt x="824" y="569"/>
                  </a:lnTo>
                  <a:lnTo>
                    <a:pt x="794" y="582"/>
                  </a:lnTo>
                  <a:lnTo>
                    <a:pt x="765" y="596"/>
                  </a:lnTo>
                  <a:lnTo>
                    <a:pt x="734" y="613"/>
                  </a:lnTo>
                  <a:lnTo>
                    <a:pt x="700" y="633"/>
                  </a:lnTo>
                  <a:lnTo>
                    <a:pt x="674" y="650"/>
                  </a:lnTo>
                  <a:lnTo>
                    <a:pt x="648" y="670"/>
                  </a:lnTo>
                  <a:lnTo>
                    <a:pt x="622" y="689"/>
                  </a:lnTo>
                  <a:lnTo>
                    <a:pt x="600" y="709"/>
                  </a:lnTo>
                  <a:lnTo>
                    <a:pt x="579" y="729"/>
                  </a:lnTo>
                  <a:lnTo>
                    <a:pt x="555" y="752"/>
                  </a:lnTo>
                  <a:lnTo>
                    <a:pt x="536" y="774"/>
                  </a:lnTo>
                  <a:lnTo>
                    <a:pt x="516" y="796"/>
                  </a:lnTo>
                  <a:lnTo>
                    <a:pt x="499" y="816"/>
                  </a:lnTo>
                  <a:lnTo>
                    <a:pt x="481" y="842"/>
                  </a:lnTo>
                  <a:lnTo>
                    <a:pt x="464" y="867"/>
                  </a:lnTo>
                  <a:lnTo>
                    <a:pt x="455" y="885"/>
                  </a:lnTo>
                  <a:lnTo>
                    <a:pt x="443" y="904"/>
                  </a:lnTo>
                  <a:lnTo>
                    <a:pt x="0" y="717"/>
                  </a:lnTo>
                  <a:close/>
                </a:path>
              </a:pathLst>
            </a:custGeom>
            <a:solidFill>
              <a:schemeClr val="folHlink"/>
            </a:solidFill>
            <a:ln w="15875">
              <a:solidFill>
                <a:srgbClr val="000000"/>
              </a:solidFill>
              <a:prstDash val="solid"/>
              <a:round/>
              <a:headEnd/>
              <a:tailEnd/>
            </a:ln>
          </p:spPr>
          <p:txBody>
            <a:bodyPr/>
            <a:lstStyle/>
            <a:p>
              <a:endParaRPr lang="ru-RU"/>
            </a:p>
          </p:txBody>
        </p:sp>
        <p:sp>
          <p:nvSpPr>
            <p:cNvPr id="167959" name="Freeform 23"/>
            <p:cNvSpPr>
              <a:spLocks/>
            </p:cNvSpPr>
            <p:nvPr/>
          </p:nvSpPr>
          <p:spPr bwMode="auto">
            <a:xfrm>
              <a:off x="1244" y="781"/>
              <a:ext cx="674" cy="794"/>
            </a:xfrm>
            <a:custGeom>
              <a:avLst/>
              <a:gdLst>
                <a:gd name="T0" fmla="*/ 895 w 895"/>
                <a:gd name="T1" fmla="*/ 416 h 1006"/>
                <a:gd name="T2" fmla="*/ 667 w 895"/>
                <a:gd name="T3" fmla="*/ 332 h 1006"/>
                <a:gd name="T4" fmla="*/ 657 w 895"/>
                <a:gd name="T5" fmla="*/ 352 h 1006"/>
                <a:gd name="T6" fmla="*/ 652 w 895"/>
                <a:gd name="T7" fmla="*/ 371 h 1006"/>
                <a:gd name="T8" fmla="*/ 646 w 895"/>
                <a:gd name="T9" fmla="*/ 390 h 1006"/>
                <a:gd name="T10" fmla="*/ 641 w 895"/>
                <a:gd name="T11" fmla="*/ 411 h 1006"/>
                <a:gd name="T12" fmla="*/ 634 w 895"/>
                <a:gd name="T13" fmla="*/ 438 h 1006"/>
                <a:gd name="T14" fmla="*/ 630 w 895"/>
                <a:gd name="T15" fmla="*/ 460 h 1006"/>
                <a:gd name="T16" fmla="*/ 626 w 895"/>
                <a:gd name="T17" fmla="*/ 485 h 1006"/>
                <a:gd name="T18" fmla="*/ 624 w 895"/>
                <a:gd name="T19" fmla="*/ 511 h 1006"/>
                <a:gd name="T20" fmla="*/ 621 w 895"/>
                <a:gd name="T21" fmla="*/ 539 h 1006"/>
                <a:gd name="T22" fmla="*/ 621 w 895"/>
                <a:gd name="T23" fmla="*/ 589 h 1006"/>
                <a:gd name="T24" fmla="*/ 622 w 895"/>
                <a:gd name="T25" fmla="*/ 615 h 1006"/>
                <a:gd name="T26" fmla="*/ 624 w 895"/>
                <a:gd name="T27" fmla="*/ 639 h 1006"/>
                <a:gd name="T28" fmla="*/ 628 w 895"/>
                <a:gd name="T29" fmla="*/ 664 h 1006"/>
                <a:gd name="T30" fmla="*/ 633 w 895"/>
                <a:gd name="T31" fmla="*/ 688 h 1006"/>
                <a:gd name="T32" fmla="*/ 638 w 895"/>
                <a:gd name="T33" fmla="*/ 711 h 1006"/>
                <a:gd name="T34" fmla="*/ 644 w 895"/>
                <a:gd name="T35" fmla="*/ 739 h 1006"/>
                <a:gd name="T36" fmla="*/ 654 w 895"/>
                <a:gd name="T37" fmla="*/ 765 h 1006"/>
                <a:gd name="T38" fmla="*/ 227 w 895"/>
                <a:gd name="T39" fmla="*/ 1006 h 1006"/>
                <a:gd name="T40" fmla="*/ 217 w 895"/>
                <a:gd name="T41" fmla="*/ 981 h 1006"/>
                <a:gd name="T42" fmla="*/ 208 w 895"/>
                <a:gd name="T43" fmla="*/ 960 h 1006"/>
                <a:gd name="T44" fmla="*/ 200 w 895"/>
                <a:gd name="T45" fmla="*/ 940 h 1006"/>
                <a:gd name="T46" fmla="*/ 192 w 895"/>
                <a:gd name="T47" fmla="*/ 918 h 1006"/>
                <a:gd name="T48" fmla="*/ 185 w 895"/>
                <a:gd name="T49" fmla="*/ 900 h 1006"/>
                <a:gd name="T50" fmla="*/ 178 w 895"/>
                <a:gd name="T51" fmla="*/ 879 h 1006"/>
                <a:gd name="T52" fmla="*/ 172 w 895"/>
                <a:gd name="T53" fmla="*/ 859 h 1006"/>
                <a:gd name="T54" fmla="*/ 167 w 895"/>
                <a:gd name="T55" fmla="*/ 840 h 1006"/>
                <a:gd name="T56" fmla="*/ 162 w 895"/>
                <a:gd name="T57" fmla="*/ 821 h 1006"/>
                <a:gd name="T58" fmla="*/ 156 w 895"/>
                <a:gd name="T59" fmla="*/ 797 h 1006"/>
                <a:gd name="T60" fmla="*/ 152 w 895"/>
                <a:gd name="T61" fmla="*/ 773 h 1006"/>
                <a:gd name="T62" fmla="*/ 146 w 895"/>
                <a:gd name="T63" fmla="*/ 750 h 1006"/>
                <a:gd name="T64" fmla="*/ 141 w 895"/>
                <a:gd name="T65" fmla="*/ 728 h 1006"/>
                <a:gd name="T66" fmla="*/ 139 w 895"/>
                <a:gd name="T67" fmla="*/ 702 h 1006"/>
                <a:gd name="T68" fmla="*/ 136 w 895"/>
                <a:gd name="T69" fmla="*/ 678 h 1006"/>
                <a:gd name="T70" fmla="*/ 133 w 895"/>
                <a:gd name="T71" fmla="*/ 650 h 1006"/>
                <a:gd name="T72" fmla="*/ 131 w 895"/>
                <a:gd name="T73" fmla="*/ 623 h 1006"/>
                <a:gd name="T74" fmla="*/ 131 w 895"/>
                <a:gd name="T75" fmla="*/ 596 h 1006"/>
                <a:gd name="T76" fmla="*/ 131 w 895"/>
                <a:gd name="T77" fmla="*/ 568 h 1006"/>
                <a:gd name="T78" fmla="*/ 131 w 895"/>
                <a:gd name="T79" fmla="*/ 533 h 1006"/>
                <a:gd name="T80" fmla="*/ 132 w 895"/>
                <a:gd name="T81" fmla="*/ 502 h 1006"/>
                <a:gd name="T82" fmla="*/ 133 w 895"/>
                <a:gd name="T83" fmla="*/ 481 h 1006"/>
                <a:gd name="T84" fmla="*/ 136 w 895"/>
                <a:gd name="T85" fmla="*/ 455 h 1006"/>
                <a:gd name="T86" fmla="*/ 139 w 895"/>
                <a:gd name="T87" fmla="*/ 431 h 1006"/>
                <a:gd name="T88" fmla="*/ 142 w 895"/>
                <a:gd name="T89" fmla="*/ 402 h 1006"/>
                <a:gd name="T90" fmla="*/ 148 w 895"/>
                <a:gd name="T91" fmla="*/ 376 h 1006"/>
                <a:gd name="T92" fmla="*/ 153 w 895"/>
                <a:gd name="T93" fmla="*/ 353 h 1006"/>
                <a:gd name="T94" fmla="*/ 159 w 895"/>
                <a:gd name="T95" fmla="*/ 323 h 1006"/>
                <a:gd name="T96" fmla="*/ 166 w 895"/>
                <a:gd name="T97" fmla="*/ 300 h 1006"/>
                <a:gd name="T98" fmla="*/ 172 w 895"/>
                <a:gd name="T99" fmla="*/ 272 h 1006"/>
                <a:gd name="T100" fmla="*/ 180 w 895"/>
                <a:gd name="T101" fmla="*/ 248 h 1006"/>
                <a:gd name="T102" fmla="*/ 189 w 895"/>
                <a:gd name="T103" fmla="*/ 223 h 1006"/>
                <a:gd name="T104" fmla="*/ 199 w 895"/>
                <a:gd name="T105" fmla="*/ 197 h 1006"/>
                <a:gd name="T106" fmla="*/ 212 w 895"/>
                <a:gd name="T107" fmla="*/ 166 h 1006"/>
                <a:gd name="T108" fmla="*/ 0 w 895"/>
                <a:gd name="T109" fmla="*/ 87 h 1006"/>
                <a:gd name="T110" fmla="*/ 557 w 895"/>
                <a:gd name="T111" fmla="*/ 0 h 1006"/>
                <a:gd name="T112" fmla="*/ 895 w 895"/>
                <a:gd name="T113" fmla="*/ 41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5" h="1006">
                  <a:moveTo>
                    <a:pt x="895" y="416"/>
                  </a:moveTo>
                  <a:lnTo>
                    <a:pt x="667" y="332"/>
                  </a:lnTo>
                  <a:lnTo>
                    <a:pt x="657" y="352"/>
                  </a:lnTo>
                  <a:lnTo>
                    <a:pt x="652" y="371"/>
                  </a:lnTo>
                  <a:lnTo>
                    <a:pt x="646" y="390"/>
                  </a:lnTo>
                  <a:lnTo>
                    <a:pt x="641" y="411"/>
                  </a:lnTo>
                  <a:lnTo>
                    <a:pt x="634" y="438"/>
                  </a:lnTo>
                  <a:lnTo>
                    <a:pt x="630" y="460"/>
                  </a:lnTo>
                  <a:lnTo>
                    <a:pt x="626" y="485"/>
                  </a:lnTo>
                  <a:lnTo>
                    <a:pt x="624" y="511"/>
                  </a:lnTo>
                  <a:lnTo>
                    <a:pt x="621" y="539"/>
                  </a:lnTo>
                  <a:lnTo>
                    <a:pt x="621" y="589"/>
                  </a:lnTo>
                  <a:lnTo>
                    <a:pt x="622" y="615"/>
                  </a:lnTo>
                  <a:lnTo>
                    <a:pt x="624" y="639"/>
                  </a:lnTo>
                  <a:lnTo>
                    <a:pt x="628" y="664"/>
                  </a:lnTo>
                  <a:lnTo>
                    <a:pt x="633" y="688"/>
                  </a:lnTo>
                  <a:lnTo>
                    <a:pt x="638" y="711"/>
                  </a:lnTo>
                  <a:lnTo>
                    <a:pt x="644" y="739"/>
                  </a:lnTo>
                  <a:lnTo>
                    <a:pt x="654" y="765"/>
                  </a:lnTo>
                  <a:lnTo>
                    <a:pt x="227" y="1006"/>
                  </a:lnTo>
                  <a:lnTo>
                    <a:pt x="217" y="981"/>
                  </a:lnTo>
                  <a:lnTo>
                    <a:pt x="208" y="960"/>
                  </a:lnTo>
                  <a:lnTo>
                    <a:pt x="200" y="940"/>
                  </a:lnTo>
                  <a:lnTo>
                    <a:pt x="192" y="918"/>
                  </a:lnTo>
                  <a:lnTo>
                    <a:pt x="185" y="900"/>
                  </a:lnTo>
                  <a:lnTo>
                    <a:pt x="178" y="879"/>
                  </a:lnTo>
                  <a:lnTo>
                    <a:pt x="172" y="859"/>
                  </a:lnTo>
                  <a:lnTo>
                    <a:pt x="167" y="840"/>
                  </a:lnTo>
                  <a:lnTo>
                    <a:pt x="162" y="821"/>
                  </a:lnTo>
                  <a:lnTo>
                    <a:pt x="156" y="797"/>
                  </a:lnTo>
                  <a:lnTo>
                    <a:pt x="152" y="773"/>
                  </a:lnTo>
                  <a:lnTo>
                    <a:pt x="146" y="750"/>
                  </a:lnTo>
                  <a:lnTo>
                    <a:pt x="141" y="728"/>
                  </a:lnTo>
                  <a:lnTo>
                    <a:pt x="139" y="702"/>
                  </a:lnTo>
                  <a:lnTo>
                    <a:pt x="136" y="678"/>
                  </a:lnTo>
                  <a:lnTo>
                    <a:pt x="133" y="650"/>
                  </a:lnTo>
                  <a:lnTo>
                    <a:pt x="131" y="623"/>
                  </a:lnTo>
                  <a:lnTo>
                    <a:pt x="131" y="596"/>
                  </a:lnTo>
                  <a:lnTo>
                    <a:pt x="131" y="568"/>
                  </a:lnTo>
                  <a:lnTo>
                    <a:pt x="131" y="533"/>
                  </a:lnTo>
                  <a:lnTo>
                    <a:pt x="132" y="502"/>
                  </a:lnTo>
                  <a:lnTo>
                    <a:pt x="133" y="481"/>
                  </a:lnTo>
                  <a:lnTo>
                    <a:pt x="136" y="455"/>
                  </a:lnTo>
                  <a:lnTo>
                    <a:pt x="139" y="431"/>
                  </a:lnTo>
                  <a:lnTo>
                    <a:pt x="142" y="402"/>
                  </a:lnTo>
                  <a:lnTo>
                    <a:pt x="148" y="376"/>
                  </a:lnTo>
                  <a:lnTo>
                    <a:pt x="153" y="353"/>
                  </a:lnTo>
                  <a:lnTo>
                    <a:pt x="159" y="323"/>
                  </a:lnTo>
                  <a:lnTo>
                    <a:pt x="166" y="300"/>
                  </a:lnTo>
                  <a:lnTo>
                    <a:pt x="172" y="272"/>
                  </a:lnTo>
                  <a:lnTo>
                    <a:pt x="180" y="248"/>
                  </a:lnTo>
                  <a:lnTo>
                    <a:pt x="189" y="223"/>
                  </a:lnTo>
                  <a:lnTo>
                    <a:pt x="199" y="197"/>
                  </a:lnTo>
                  <a:lnTo>
                    <a:pt x="212" y="166"/>
                  </a:lnTo>
                  <a:lnTo>
                    <a:pt x="0" y="87"/>
                  </a:lnTo>
                  <a:lnTo>
                    <a:pt x="557" y="0"/>
                  </a:lnTo>
                  <a:lnTo>
                    <a:pt x="895" y="416"/>
                  </a:lnTo>
                  <a:close/>
                </a:path>
              </a:pathLst>
            </a:custGeom>
            <a:solidFill>
              <a:srgbClr val="FFCC99"/>
            </a:solidFill>
            <a:ln w="15875">
              <a:solidFill>
                <a:srgbClr val="000000"/>
              </a:solidFill>
              <a:prstDash val="solid"/>
              <a:round/>
              <a:headEnd/>
              <a:tailEnd/>
            </a:ln>
          </p:spPr>
          <p:txBody>
            <a:bodyPr/>
            <a:lstStyle/>
            <a:p>
              <a:endParaRPr lang="ru-RU"/>
            </a:p>
          </p:txBody>
        </p:sp>
        <p:sp>
          <p:nvSpPr>
            <p:cNvPr id="167960" name="Freeform 24"/>
            <p:cNvSpPr>
              <a:spLocks/>
            </p:cNvSpPr>
            <p:nvPr/>
          </p:nvSpPr>
          <p:spPr bwMode="auto">
            <a:xfrm>
              <a:off x="1275" y="1354"/>
              <a:ext cx="764" cy="681"/>
            </a:xfrm>
            <a:custGeom>
              <a:avLst/>
              <a:gdLst>
                <a:gd name="T0" fmla="*/ 807 w 1015"/>
                <a:gd name="T1" fmla="*/ 862 h 862"/>
                <a:gd name="T2" fmla="*/ 786 w 1015"/>
                <a:gd name="T3" fmla="*/ 853 h 862"/>
                <a:gd name="T4" fmla="*/ 769 w 1015"/>
                <a:gd name="T5" fmla="*/ 845 h 862"/>
                <a:gd name="T6" fmla="*/ 751 w 1015"/>
                <a:gd name="T7" fmla="*/ 837 h 862"/>
                <a:gd name="T8" fmla="*/ 734 w 1015"/>
                <a:gd name="T9" fmla="*/ 829 h 862"/>
                <a:gd name="T10" fmla="*/ 716 w 1015"/>
                <a:gd name="T11" fmla="*/ 819 h 862"/>
                <a:gd name="T12" fmla="*/ 697 w 1015"/>
                <a:gd name="T13" fmla="*/ 810 h 862"/>
                <a:gd name="T14" fmla="*/ 680 w 1015"/>
                <a:gd name="T15" fmla="*/ 799 h 862"/>
                <a:gd name="T16" fmla="*/ 662 w 1015"/>
                <a:gd name="T17" fmla="*/ 790 h 862"/>
                <a:gd name="T18" fmla="*/ 641 w 1015"/>
                <a:gd name="T19" fmla="*/ 777 h 862"/>
                <a:gd name="T20" fmla="*/ 619 w 1015"/>
                <a:gd name="T21" fmla="*/ 765 h 862"/>
                <a:gd name="T22" fmla="*/ 602 w 1015"/>
                <a:gd name="T23" fmla="*/ 753 h 862"/>
                <a:gd name="T24" fmla="*/ 585 w 1015"/>
                <a:gd name="T25" fmla="*/ 740 h 862"/>
                <a:gd name="T26" fmla="*/ 566 w 1015"/>
                <a:gd name="T27" fmla="*/ 727 h 862"/>
                <a:gd name="T28" fmla="*/ 545 w 1015"/>
                <a:gd name="T29" fmla="*/ 713 h 862"/>
                <a:gd name="T30" fmla="*/ 527 w 1015"/>
                <a:gd name="T31" fmla="*/ 699 h 862"/>
                <a:gd name="T32" fmla="*/ 507 w 1015"/>
                <a:gd name="T33" fmla="*/ 684 h 862"/>
                <a:gd name="T34" fmla="*/ 491 w 1015"/>
                <a:gd name="T35" fmla="*/ 672 h 862"/>
                <a:gd name="T36" fmla="*/ 469 w 1015"/>
                <a:gd name="T37" fmla="*/ 653 h 862"/>
                <a:gd name="T38" fmla="*/ 451 w 1015"/>
                <a:gd name="T39" fmla="*/ 638 h 862"/>
                <a:gd name="T40" fmla="*/ 435 w 1015"/>
                <a:gd name="T41" fmla="*/ 623 h 862"/>
                <a:gd name="T42" fmla="*/ 417 w 1015"/>
                <a:gd name="T43" fmla="*/ 605 h 862"/>
                <a:gd name="T44" fmla="*/ 404 w 1015"/>
                <a:gd name="T45" fmla="*/ 592 h 862"/>
                <a:gd name="T46" fmla="*/ 388 w 1015"/>
                <a:gd name="T47" fmla="*/ 576 h 862"/>
                <a:gd name="T48" fmla="*/ 373 w 1015"/>
                <a:gd name="T49" fmla="*/ 560 h 862"/>
                <a:gd name="T50" fmla="*/ 356 w 1015"/>
                <a:gd name="T51" fmla="*/ 540 h 862"/>
                <a:gd name="T52" fmla="*/ 340 w 1015"/>
                <a:gd name="T53" fmla="*/ 524 h 862"/>
                <a:gd name="T54" fmla="*/ 324 w 1015"/>
                <a:gd name="T55" fmla="*/ 505 h 862"/>
                <a:gd name="T56" fmla="*/ 306 w 1015"/>
                <a:gd name="T57" fmla="*/ 483 h 862"/>
                <a:gd name="T58" fmla="*/ 291 w 1015"/>
                <a:gd name="T59" fmla="*/ 462 h 862"/>
                <a:gd name="T60" fmla="*/ 274 w 1015"/>
                <a:gd name="T61" fmla="*/ 440 h 862"/>
                <a:gd name="T62" fmla="*/ 258 w 1015"/>
                <a:gd name="T63" fmla="*/ 418 h 862"/>
                <a:gd name="T64" fmla="*/ 244 w 1015"/>
                <a:gd name="T65" fmla="*/ 395 h 862"/>
                <a:gd name="T66" fmla="*/ 228 w 1015"/>
                <a:gd name="T67" fmla="*/ 370 h 862"/>
                <a:gd name="T68" fmla="*/ 218 w 1015"/>
                <a:gd name="T69" fmla="*/ 349 h 862"/>
                <a:gd name="T70" fmla="*/ 204 w 1015"/>
                <a:gd name="T71" fmla="*/ 330 h 862"/>
                <a:gd name="T72" fmla="*/ 194 w 1015"/>
                <a:gd name="T73" fmla="*/ 307 h 862"/>
                <a:gd name="T74" fmla="*/ 0 w 1015"/>
                <a:gd name="T75" fmla="*/ 389 h 862"/>
                <a:gd name="T76" fmla="*/ 319 w 1015"/>
                <a:gd name="T77" fmla="*/ 0 h 862"/>
                <a:gd name="T78" fmla="*/ 859 w 1015"/>
                <a:gd name="T79" fmla="*/ 42 h 862"/>
                <a:gd name="T80" fmla="*/ 641 w 1015"/>
                <a:gd name="T81" fmla="*/ 130 h 862"/>
                <a:gd name="T82" fmla="*/ 656 w 1015"/>
                <a:gd name="T83" fmla="*/ 154 h 862"/>
                <a:gd name="T84" fmla="*/ 671 w 1015"/>
                <a:gd name="T85" fmla="*/ 180 h 862"/>
                <a:gd name="T86" fmla="*/ 691 w 1015"/>
                <a:gd name="T87" fmla="*/ 207 h 862"/>
                <a:gd name="T88" fmla="*/ 713 w 1015"/>
                <a:gd name="T89" fmla="*/ 238 h 862"/>
                <a:gd name="T90" fmla="*/ 733 w 1015"/>
                <a:gd name="T91" fmla="*/ 261 h 862"/>
                <a:gd name="T92" fmla="*/ 755 w 1015"/>
                <a:gd name="T93" fmla="*/ 284 h 862"/>
                <a:gd name="T94" fmla="*/ 776 w 1015"/>
                <a:gd name="T95" fmla="*/ 307 h 862"/>
                <a:gd name="T96" fmla="*/ 798 w 1015"/>
                <a:gd name="T97" fmla="*/ 327 h 862"/>
                <a:gd name="T98" fmla="*/ 821 w 1015"/>
                <a:gd name="T99" fmla="*/ 346 h 862"/>
                <a:gd name="T100" fmla="*/ 846 w 1015"/>
                <a:gd name="T101" fmla="*/ 367 h 862"/>
                <a:gd name="T102" fmla="*/ 871 w 1015"/>
                <a:gd name="T103" fmla="*/ 384 h 862"/>
                <a:gd name="T104" fmla="*/ 894 w 1015"/>
                <a:gd name="T105" fmla="*/ 402 h 862"/>
                <a:gd name="T106" fmla="*/ 918 w 1015"/>
                <a:gd name="T107" fmla="*/ 417 h 862"/>
                <a:gd name="T108" fmla="*/ 946 w 1015"/>
                <a:gd name="T109" fmla="*/ 433 h 862"/>
                <a:gd name="T110" fmla="*/ 975 w 1015"/>
                <a:gd name="T111" fmla="*/ 448 h 862"/>
                <a:gd name="T112" fmla="*/ 996 w 1015"/>
                <a:gd name="T113" fmla="*/ 456 h 862"/>
                <a:gd name="T114" fmla="*/ 1015 w 1015"/>
                <a:gd name="T115" fmla="*/ 467 h 862"/>
                <a:gd name="T116" fmla="*/ 807 w 1015"/>
                <a:gd name="T117"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5" h="862">
                  <a:moveTo>
                    <a:pt x="807" y="862"/>
                  </a:moveTo>
                  <a:lnTo>
                    <a:pt x="786" y="853"/>
                  </a:lnTo>
                  <a:lnTo>
                    <a:pt x="769" y="845"/>
                  </a:lnTo>
                  <a:lnTo>
                    <a:pt x="751" y="837"/>
                  </a:lnTo>
                  <a:lnTo>
                    <a:pt x="734" y="829"/>
                  </a:lnTo>
                  <a:lnTo>
                    <a:pt x="716" y="819"/>
                  </a:lnTo>
                  <a:lnTo>
                    <a:pt x="697" y="810"/>
                  </a:lnTo>
                  <a:lnTo>
                    <a:pt x="680" y="799"/>
                  </a:lnTo>
                  <a:lnTo>
                    <a:pt x="662" y="790"/>
                  </a:lnTo>
                  <a:lnTo>
                    <a:pt x="641" y="777"/>
                  </a:lnTo>
                  <a:lnTo>
                    <a:pt x="619" y="765"/>
                  </a:lnTo>
                  <a:lnTo>
                    <a:pt x="602" y="753"/>
                  </a:lnTo>
                  <a:lnTo>
                    <a:pt x="585" y="740"/>
                  </a:lnTo>
                  <a:lnTo>
                    <a:pt x="566" y="727"/>
                  </a:lnTo>
                  <a:lnTo>
                    <a:pt x="545" y="713"/>
                  </a:lnTo>
                  <a:lnTo>
                    <a:pt x="527" y="699"/>
                  </a:lnTo>
                  <a:lnTo>
                    <a:pt x="507" y="684"/>
                  </a:lnTo>
                  <a:lnTo>
                    <a:pt x="491" y="672"/>
                  </a:lnTo>
                  <a:lnTo>
                    <a:pt x="469" y="653"/>
                  </a:lnTo>
                  <a:lnTo>
                    <a:pt x="451" y="638"/>
                  </a:lnTo>
                  <a:lnTo>
                    <a:pt x="435" y="623"/>
                  </a:lnTo>
                  <a:lnTo>
                    <a:pt x="417" y="605"/>
                  </a:lnTo>
                  <a:lnTo>
                    <a:pt x="404" y="592"/>
                  </a:lnTo>
                  <a:lnTo>
                    <a:pt x="388" y="576"/>
                  </a:lnTo>
                  <a:lnTo>
                    <a:pt x="373" y="560"/>
                  </a:lnTo>
                  <a:lnTo>
                    <a:pt x="356" y="540"/>
                  </a:lnTo>
                  <a:lnTo>
                    <a:pt x="340" y="524"/>
                  </a:lnTo>
                  <a:lnTo>
                    <a:pt x="324" y="505"/>
                  </a:lnTo>
                  <a:lnTo>
                    <a:pt x="306" y="483"/>
                  </a:lnTo>
                  <a:lnTo>
                    <a:pt x="291" y="462"/>
                  </a:lnTo>
                  <a:lnTo>
                    <a:pt x="274" y="440"/>
                  </a:lnTo>
                  <a:lnTo>
                    <a:pt x="258" y="418"/>
                  </a:lnTo>
                  <a:lnTo>
                    <a:pt x="244" y="395"/>
                  </a:lnTo>
                  <a:lnTo>
                    <a:pt x="228" y="370"/>
                  </a:lnTo>
                  <a:lnTo>
                    <a:pt x="218" y="349"/>
                  </a:lnTo>
                  <a:lnTo>
                    <a:pt x="204" y="330"/>
                  </a:lnTo>
                  <a:lnTo>
                    <a:pt x="194" y="307"/>
                  </a:lnTo>
                  <a:lnTo>
                    <a:pt x="0" y="389"/>
                  </a:lnTo>
                  <a:lnTo>
                    <a:pt x="319" y="0"/>
                  </a:lnTo>
                  <a:lnTo>
                    <a:pt x="859" y="42"/>
                  </a:lnTo>
                  <a:lnTo>
                    <a:pt x="641" y="130"/>
                  </a:lnTo>
                  <a:lnTo>
                    <a:pt x="656" y="154"/>
                  </a:lnTo>
                  <a:lnTo>
                    <a:pt x="671" y="180"/>
                  </a:lnTo>
                  <a:lnTo>
                    <a:pt x="691" y="207"/>
                  </a:lnTo>
                  <a:lnTo>
                    <a:pt x="713" y="238"/>
                  </a:lnTo>
                  <a:lnTo>
                    <a:pt x="733" y="261"/>
                  </a:lnTo>
                  <a:lnTo>
                    <a:pt x="755" y="284"/>
                  </a:lnTo>
                  <a:lnTo>
                    <a:pt x="776" y="307"/>
                  </a:lnTo>
                  <a:lnTo>
                    <a:pt x="798" y="327"/>
                  </a:lnTo>
                  <a:lnTo>
                    <a:pt x="821" y="346"/>
                  </a:lnTo>
                  <a:lnTo>
                    <a:pt x="846" y="367"/>
                  </a:lnTo>
                  <a:lnTo>
                    <a:pt x="871" y="384"/>
                  </a:lnTo>
                  <a:lnTo>
                    <a:pt x="894" y="402"/>
                  </a:lnTo>
                  <a:lnTo>
                    <a:pt x="918" y="417"/>
                  </a:lnTo>
                  <a:lnTo>
                    <a:pt x="946" y="433"/>
                  </a:lnTo>
                  <a:lnTo>
                    <a:pt x="975" y="448"/>
                  </a:lnTo>
                  <a:lnTo>
                    <a:pt x="996" y="456"/>
                  </a:lnTo>
                  <a:lnTo>
                    <a:pt x="1015" y="467"/>
                  </a:lnTo>
                  <a:lnTo>
                    <a:pt x="807" y="862"/>
                  </a:lnTo>
                  <a:close/>
                </a:path>
              </a:pathLst>
            </a:custGeom>
            <a:solidFill>
              <a:srgbClr val="FFFF99"/>
            </a:solidFill>
            <a:ln w="15875">
              <a:solidFill>
                <a:srgbClr val="000000"/>
              </a:solidFill>
              <a:prstDash val="solid"/>
              <a:round/>
              <a:headEnd/>
              <a:tailEnd/>
            </a:ln>
          </p:spPr>
          <p:txBody>
            <a:bodyPr/>
            <a:lstStyle/>
            <a:p>
              <a:endParaRPr lang="ru-RU"/>
            </a:p>
          </p:txBody>
        </p:sp>
        <p:sp>
          <p:nvSpPr>
            <p:cNvPr id="167961" name="Freeform 25"/>
            <p:cNvSpPr>
              <a:spLocks/>
            </p:cNvSpPr>
            <p:nvPr/>
          </p:nvSpPr>
          <p:spPr bwMode="auto">
            <a:xfrm>
              <a:off x="1851" y="1593"/>
              <a:ext cx="830" cy="621"/>
            </a:xfrm>
            <a:custGeom>
              <a:avLst/>
              <a:gdLst>
                <a:gd name="T0" fmla="*/ 442 w 1103"/>
                <a:gd name="T1" fmla="*/ 0 h 787"/>
                <a:gd name="T2" fmla="*/ 350 w 1103"/>
                <a:gd name="T3" fmla="*/ 203 h 787"/>
                <a:gd name="T4" fmla="*/ 372 w 1103"/>
                <a:gd name="T5" fmla="*/ 211 h 787"/>
                <a:gd name="T6" fmla="*/ 391 w 1103"/>
                <a:gd name="T7" fmla="*/ 216 h 787"/>
                <a:gd name="T8" fmla="*/ 413 w 1103"/>
                <a:gd name="T9" fmla="*/ 222 h 787"/>
                <a:gd name="T10" fmla="*/ 438 w 1103"/>
                <a:gd name="T11" fmla="*/ 228 h 787"/>
                <a:gd name="T12" fmla="*/ 467 w 1103"/>
                <a:gd name="T13" fmla="*/ 232 h 787"/>
                <a:gd name="T14" fmla="*/ 493 w 1103"/>
                <a:gd name="T15" fmla="*/ 236 h 787"/>
                <a:gd name="T16" fmla="*/ 519 w 1103"/>
                <a:gd name="T17" fmla="*/ 239 h 787"/>
                <a:gd name="T18" fmla="*/ 549 w 1103"/>
                <a:gd name="T19" fmla="*/ 243 h 787"/>
                <a:gd name="T20" fmla="*/ 580 w 1103"/>
                <a:gd name="T21" fmla="*/ 245 h 787"/>
                <a:gd name="T22" fmla="*/ 636 w 1103"/>
                <a:gd name="T23" fmla="*/ 245 h 787"/>
                <a:gd name="T24" fmla="*/ 666 w 1103"/>
                <a:gd name="T25" fmla="*/ 244 h 787"/>
                <a:gd name="T26" fmla="*/ 692 w 1103"/>
                <a:gd name="T27" fmla="*/ 242 h 787"/>
                <a:gd name="T28" fmla="*/ 720 w 1103"/>
                <a:gd name="T29" fmla="*/ 238 h 787"/>
                <a:gd name="T30" fmla="*/ 749 w 1103"/>
                <a:gd name="T31" fmla="*/ 233 h 787"/>
                <a:gd name="T32" fmla="*/ 773 w 1103"/>
                <a:gd name="T33" fmla="*/ 230 h 787"/>
                <a:gd name="T34" fmla="*/ 805 w 1103"/>
                <a:gd name="T35" fmla="*/ 223 h 787"/>
                <a:gd name="T36" fmla="*/ 835 w 1103"/>
                <a:gd name="T37" fmla="*/ 215 h 787"/>
                <a:gd name="T38" fmla="*/ 1103 w 1103"/>
                <a:gd name="T39" fmla="*/ 595 h 787"/>
                <a:gd name="T40" fmla="*/ 1077 w 1103"/>
                <a:gd name="T41" fmla="*/ 604 h 787"/>
                <a:gd name="T42" fmla="*/ 1052 w 1103"/>
                <a:gd name="T43" fmla="*/ 613 h 787"/>
                <a:gd name="T44" fmla="*/ 1030 w 1103"/>
                <a:gd name="T45" fmla="*/ 620 h 787"/>
                <a:gd name="T46" fmla="*/ 1007 w 1103"/>
                <a:gd name="T47" fmla="*/ 627 h 787"/>
                <a:gd name="T48" fmla="*/ 985 w 1103"/>
                <a:gd name="T49" fmla="*/ 632 h 787"/>
                <a:gd name="T50" fmla="*/ 961 w 1103"/>
                <a:gd name="T51" fmla="*/ 639 h 787"/>
                <a:gd name="T52" fmla="*/ 940 w 1103"/>
                <a:gd name="T53" fmla="*/ 644 h 787"/>
                <a:gd name="T54" fmla="*/ 918 w 1103"/>
                <a:gd name="T55" fmla="*/ 649 h 787"/>
                <a:gd name="T56" fmla="*/ 896 w 1103"/>
                <a:gd name="T57" fmla="*/ 653 h 787"/>
                <a:gd name="T58" fmla="*/ 871 w 1103"/>
                <a:gd name="T59" fmla="*/ 659 h 787"/>
                <a:gd name="T60" fmla="*/ 842 w 1103"/>
                <a:gd name="T61" fmla="*/ 663 h 787"/>
                <a:gd name="T62" fmla="*/ 818 w 1103"/>
                <a:gd name="T63" fmla="*/ 667 h 787"/>
                <a:gd name="T64" fmla="*/ 792 w 1103"/>
                <a:gd name="T65" fmla="*/ 672 h 787"/>
                <a:gd name="T66" fmla="*/ 764 w 1103"/>
                <a:gd name="T67" fmla="*/ 675 h 787"/>
                <a:gd name="T68" fmla="*/ 736 w 1103"/>
                <a:gd name="T69" fmla="*/ 678 h 787"/>
                <a:gd name="T70" fmla="*/ 704 w 1103"/>
                <a:gd name="T71" fmla="*/ 679 h 787"/>
                <a:gd name="T72" fmla="*/ 674 w 1103"/>
                <a:gd name="T73" fmla="*/ 681 h 787"/>
                <a:gd name="T74" fmla="*/ 646 w 1103"/>
                <a:gd name="T75" fmla="*/ 681 h 787"/>
                <a:gd name="T76" fmla="*/ 614 w 1103"/>
                <a:gd name="T77" fmla="*/ 681 h 787"/>
                <a:gd name="T78" fmla="*/ 575 w 1103"/>
                <a:gd name="T79" fmla="*/ 681 h 787"/>
                <a:gd name="T80" fmla="*/ 540 w 1103"/>
                <a:gd name="T81" fmla="*/ 680 h 787"/>
                <a:gd name="T82" fmla="*/ 515 w 1103"/>
                <a:gd name="T83" fmla="*/ 679 h 787"/>
                <a:gd name="T84" fmla="*/ 488 w 1103"/>
                <a:gd name="T85" fmla="*/ 678 h 787"/>
                <a:gd name="T86" fmla="*/ 459 w 1103"/>
                <a:gd name="T87" fmla="*/ 675 h 787"/>
                <a:gd name="T88" fmla="*/ 426 w 1103"/>
                <a:gd name="T89" fmla="*/ 671 h 787"/>
                <a:gd name="T90" fmla="*/ 399 w 1103"/>
                <a:gd name="T91" fmla="*/ 666 h 787"/>
                <a:gd name="T92" fmla="*/ 372 w 1103"/>
                <a:gd name="T93" fmla="*/ 663 h 787"/>
                <a:gd name="T94" fmla="*/ 338 w 1103"/>
                <a:gd name="T95" fmla="*/ 656 h 787"/>
                <a:gd name="T96" fmla="*/ 313 w 1103"/>
                <a:gd name="T97" fmla="*/ 650 h 787"/>
                <a:gd name="T98" fmla="*/ 282 w 1103"/>
                <a:gd name="T99" fmla="*/ 644 h 787"/>
                <a:gd name="T100" fmla="*/ 254 w 1103"/>
                <a:gd name="T101" fmla="*/ 637 h 787"/>
                <a:gd name="T102" fmla="*/ 227 w 1103"/>
                <a:gd name="T103" fmla="*/ 630 h 787"/>
                <a:gd name="T104" fmla="*/ 198 w 1103"/>
                <a:gd name="T105" fmla="*/ 621 h 787"/>
                <a:gd name="T106" fmla="*/ 163 w 1103"/>
                <a:gd name="T107" fmla="*/ 609 h 787"/>
                <a:gd name="T108" fmla="*/ 80 w 1103"/>
                <a:gd name="T109" fmla="*/ 787 h 787"/>
                <a:gd name="T110" fmla="*/ 0 w 1103"/>
                <a:gd name="T111" fmla="*/ 282 h 787"/>
                <a:gd name="T112" fmla="*/ 442 w 1103"/>
                <a:gd name="T11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 h="787">
                  <a:moveTo>
                    <a:pt x="442" y="0"/>
                  </a:moveTo>
                  <a:lnTo>
                    <a:pt x="350" y="203"/>
                  </a:lnTo>
                  <a:lnTo>
                    <a:pt x="372" y="211"/>
                  </a:lnTo>
                  <a:lnTo>
                    <a:pt x="391" y="216"/>
                  </a:lnTo>
                  <a:lnTo>
                    <a:pt x="413" y="222"/>
                  </a:lnTo>
                  <a:lnTo>
                    <a:pt x="438" y="228"/>
                  </a:lnTo>
                  <a:lnTo>
                    <a:pt x="467" y="232"/>
                  </a:lnTo>
                  <a:lnTo>
                    <a:pt x="493" y="236"/>
                  </a:lnTo>
                  <a:lnTo>
                    <a:pt x="519" y="239"/>
                  </a:lnTo>
                  <a:lnTo>
                    <a:pt x="549" y="243"/>
                  </a:lnTo>
                  <a:lnTo>
                    <a:pt x="580" y="245"/>
                  </a:lnTo>
                  <a:lnTo>
                    <a:pt x="636" y="245"/>
                  </a:lnTo>
                  <a:lnTo>
                    <a:pt x="666" y="244"/>
                  </a:lnTo>
                  <a:lnTo>
                    <a:pt x="692" y="242"/>
                  </a:lnTo>
                  <a:lnTo>
                    <a:pt x="720" y="238"/>
                  </a:lnTo>
                  <a:lnTo>
                    <a:pt x="749" y="233"/>
                  </a:lnTo>
                  <a:lnTo>
                    <a:pt x="773" y="230"/>
                  </a:lnTo>
                  <a:lnTo>
                    <a:pt x="805" y="223"/>
                  </a:lnTo>
                  <a:lnTo>
                    <a:pt x="835" y="215"/>
                  </a:lnTo>
                  <a:lnTo>
                    <a:pt x="1103" y="595"/>
                  </a:lnTo>
                  <a:lnTo>
                    <a:pt x="1077" y="604"/>
                  </a:lnTo>
                  <a:lnTo>
                    <a:pt x="1052" y="613"/>
                  </a:lnTo>
                  <a:lnTo>
                    <a:pt x="1030" y="620"/>
                  </a:lnTo>
                  <a:lnTo>
                    <a:pt x="1007" y="627"/>
                  </a:lnTo>
                  <a:lnTo>
                    <a:pt x="985" y="632"/>
                  </a:lnTo>
                  <a:lnTo>
                    <a:pt x="961" y="639"/>
                  </a:lnTo>
                  <a:lnTo>
                    <a:pt x="940" y="644"/>
                  </a:lnTo>
                  <a:lnTo>
                    <a:pt x="918" y="649"/>
                  </a:lnTo>
                  <a:lnTo>
                    <a:pt x="896" y="653"/>
                  </a:lnTo>
                  <a:lnTo>
                    <a:pt x="871" y="659"/>
                  </a:lnTo>
                  <a:lnTo>
                    <a:pt x="842" y="663"/>
                  </a:lnTo>
                  <a:lnTo>
                    <a:pt x="818" y="667"/>
                  </a:lnTo>
                  <a:lnTo>
                    <a:pt x="792" y="672"/>
                  </a:lnTo>
                  <a:lnTo>
                    <a:pt x="764" y="675"/>
                  </a:lnTo>
                  <a:lnTo>
                    <a:pt x="736" y="678"/>
                  </a:lnTo>
                  <a:lnTo>
                    <a:pt x="704" y="679"/>
                  </a:lnTo>
                  <a:lnTo>
                    <a:pt x="674" y="681"/>
                  </a:lnTo>
                  <a:lnTo>
                    <a:pt x="646" y="681"/>
                  </a:lnTo>
                  <a:lnTo>
                    <a:pt x="614" y="681"/>
                  </a:lnTo>
                  <a:lnTo>
                    <a:pt x="575" y="681"/>
                  </a:lnTo>
                  <a:lnTo>
                    <a:pt x="540" y="680"/>
                  </a:lnTo>
                  <a:lnTo>
                    <a:pt x="515" y="679"/>
                  </a:lnTo>
                  <a:lnTo>
                    <a:pt x="488" y="678"/>
                  </a:lnTo>
                  <a:lnTo>
                    <a:pt x="459" y="675"/>
                  </a:lnTo>
                  <a:lnTo>
                    <a:pt x="426" y="671"/>
                  </a:lnTo>
                  <a:lnTo>
                    <a:pt x="399" y="666"/>
                  </a:lnTo>
                  <a:lnTo>
                    <a:pt x="372" y="663"/>
                  </a:lnTo>
                  <a:lnTo>
                    <a:pt x="338" y="656"/>
                  </a:lnTo>
                  <a:lnTo>
                    <a:pt x="313" y="650"/>
                  </a:lnTo>
                  <a:lnTo>
                    <a:pt x="282" y="644"/>
                  </a:lnTo>
                  <a:lnTo>
                    <a:pt x="254" y="637"/>
                  </a:lnTo>
                  <a:lnTo>
                    <a:pt x="227" y="630"/>
                  </a:lnTo>
                  <a:lnTo>
                    <a:pt x="198" y="621"/>
                  </a:lnTo>
                  <a:lnTo>
                    <a:pt x="163" y="609"/>
                  </a:lnTo>
                  <a:lnTo>
                    <a:pt x="80" y="787"/>
                  </a:lnTo>
                  <a:lnTo>
                    <a:pt x="0" y="282"/>
                  </a:lnTo>
                  <a:lnTo>
                    <a:pt x="442" y="0"/>
                  </a:lnTo>
                  <a:close/>
                </a:path>
              </a:pathLst>
            </a:custGeom>
            <a:solidFill>
              <a:srgbClr val="CCFFFF"/>
            </a:solidFill>
            <a:ln w="15875">
              <a:solidFill>
                <a:srgbClr val="000000"/>
              </a:solidFill>
              <a:prstDash val="solid"/>
              <a:round/>
              <a:headEnd/>
              <a:tailEnd/>
            </a:ln>
          </p:spPr>
          <p:txBody>
            <a:bodyPr/>
            <a:lstStyle/>
            <a:p>
              <a:endParaRPr lang="ru-RU"/>
            </a:p>
          </p:txBody>
        </p:sp>
        <p:sp>
          <p:nvSpPr>
            <p:cNvPr id="167962" name="Freeform 26"/>
            <p:cNvSpPr>
              <a:spLocks/>
            </p:cNvSpPr>
            <p:nvPr/>
          </p:nvSpPr>
          <p:spPr bwMode="auto">
            <a:xfrm>
              <a:off x="2449" y="1471"/>
              <a:ext cx="722" cy="675"/>
            </a:xfrm>
            <a:custGeom>
              <a:avLst/>
              <a:gdLst>
                <a:gd name="T0" fmla="*/ 959 w 959"/>
                <a:gd name="T1" fmla="*/ 187 h 855"/>
                <a:gd name="T2" fmla="*/ 947 w 959"/>
                <a:gd name="T3" fmla="*/ 206 h 855"/>
                <a:gd name="T4" fmla="*/ 939 w 959"/>
                <a:gd name="T5" fmla="*/ 221 h 855"/>
                <a:gd name="T6" fmla="*/ 929 w 959"/>
                <a:gd name="T7" fmla="*/ 237 h 855"/>
                <a:gd name="T8" fmla="*/ 921 w 959"/>
                <a:gd name="T9" fmla="*/ 253 h 855"/>
                <a:gd name="T10" fmla="*/ 911 w 959"/>
                <a:gd name="T11" fmla="*/ 269 h 855"/>
                <a:gd name="T12" fmla="*/ 899 w 959"/>
                <a:gd name="T13" fmla="*/ 285 h 855"/>
                <a:gd name="T14" fmla="*/ 888 w 959"/>
                <a:gd name="T15" fmla="*/ 300 h 855"/>
                <a:gd name="T16" fmla="*/ 877 w 959"/>
                <a:gd name="T17" fmla="*/ 317 h 855"/>
                <a:gd name="T18" fmla="*/ 862 w 959"/>
                <a:gd name="T19" fmla="*/ 335 h 855"/>
                <a:gd name="T20" fmla="*/ 848 w 959"/>
                <a:gd name="T21" fmla="*/ 354 h 855"/>
                <a:gd name="T22" fmla="*/ 836 w 959"/>
                <a:gd name="T23" fmla="*/ 369 h 855"/>
                <a:gd name="T24" fmla="*/ 822 w 959"/>
                <a:gd name="T25" fmla="*/ 384 h 855"/>
                <a:gd name="T26" fmla="*/ 806 w 959"/>
                <a:gd name="T27" fmla="*/ 403 h 855"/>
                <a:gd name="T28" fmla="*/ 791 w 959"/>
                <a:gd name="T29" fmla="*/ 421 h 855"/>
                <a:gd name="T30" fmla="*/ 775 w 959"/>
                <a:gd name="T31" fmla="*/ 437 h 855"/>
                <a:gd name="T32" fmla="*/ 758 w 959"/>
                <a:gd name="T33" fmla="*/ 455 h 855"/>
                <a:gd name="T34" fmla="*/ 744 w 959"/>
                <a:gd name="T35" fmla="*/ 469 h 855"/>
                <a:gd name="T36" fmla="*/ 723 w 959"/>
                <a:gd name="T37" fmla="*/ 489 h 855"/>
                <a:gd name="T38" fmla="*/ 706 w 959"/>
                <a:gd name="T39" fmla="*/ 505 h 855"/>
                <a:gd name="T40" fmla="*/ 689 w 959"/>
                <a:gd name="T41" fmla="*/ 519 h 855"/>
                <a:gd name="T42" fmla="*/ 669 w 959"/>
                <a:gd name="T43" fmla="*/ 535 h 855"/>
                <a:gd name="T44" fmla="*/ 655 w 959"/>
                <a:gd name="T45" fmla="*/ 547 h 855"/>
                <a:gd name="T46" fmla="*/ 637 w 959"/>
                <a:gd name="T47" fmla="*/ 561 h 855"/>
                <a:gd name="T48" fmla="*/ 619 w 959"/>
                <a:gd name="T49" fmla="*/ 575 h 855"/>
                <a:gd name="T50" fmla="*/ 598 w 959"/>
                <a:gd name="T51" fmla="*/ 590 h 855"/>
                <a:gd name="T52" fmla="*/ 579 w 959"/>
                <a:gd name="T53" fmla="*/ 603 h 855"/>
                <a:gd name="T54" fmla="*/ 559 w 959"/>
                <a:gd name="T55" fmla="*/ 617 h 855"/>
                <a:gd name="T56" fmla="*/ 532 w 959"/>
                <a:gd name="T57" fmla="*/ 633 h 855"/>
                <a:gd name="T58" fmla="*/ 510 w 959"/>
                <a:gd name="T59" fmla="*/ 647 h 855"/>
                <a:gd name="T60" fmla="*/ 486 w 959"/>
                <a:gd name="T61" fmla="*/ 662 h 855"/>
                <a:gd name="T62" fmla="*/ 461 w 959"/>
                <a:gd name="T63" fmla="*/ 677 h 855"/>
                <a:gd name="T64" fmla="*/ 435 w 959"/>
                <a:gd name="T65" fmla="*/ 690 h 855"/>
                <a:gd name="T66" fmla="*/ 568 w 959"/>
                <a:gd name="T67" fmla="*/ 855 h 855"/>
                <a:gd name="T68" fmla="*/ 41 w 959"/>
                <a:gd name="T69" fmla="*/ 643 h 855"/>
                <a:gd name="T70" fmla="*/ 0 w 959"/>
                <a:gd name="T71" fmla="*/ 226 h 855"/>
                <a:gd name="T72" fmla="*/ 111 w 959"/>
                <a:gd name="T73" fmla="*/ 344 h 855"/>
                <a:gd name="T74" fmla="*/ 136 w 959"/>
                <a:gd name="T75" fmla="*/ 334 h 855"/>
                <a:gd name="T76" fmla="*/ 161 w 959"/>
                <a:gd name="T77" fmla="*/ 322 h 855"/>
                <a:gd name="T78" fmla="*/ 193 w 959"/>
                <a:gd name="T79" fmla="*/ 307 h 855"/>
                <a:gd name="T80" fmla="*/ 225 w 959"/>
                <a:gd name="T81" fmla="*/ 291 h 855"/>
                <a:gd name="T82" fmla="*/ 257 w 959"/>
                <a:gd name="T83" fmla="*/ 271 h 855"/>
                <a:gd name="T84" fmla="*/ 285 w 959"/>
                <a:gd name="T85" fmla="*/ 254 h 855"/>
                <a:gd name="T86" fmla="*/ 311 w 959"/>
                <a:gd name="T87" fmla="*/ 234 h 855"/>
                <a:gd name="T88" fmla="*/ 337 w 959"/>
                <a:gd name="T89" fmla="*/ 214 h 855"/>
                <a:gd name="T90" fmla="*/ 358 w 959"/>
                <a:gd name="T91" fmla="*/ 196 h 855"/>
                <a:gd name="T92" fmla="*/ 380 w 959"/>
                <a:gd name="T93" fmla="*/ 175 h 855"/>
                <a:gd name="T94" fmla="*/ 403 w 959"/>
                <a:gd name="T95" fmla="*/ 151 h 855"/>
                <a:gd name="T96" fmla="*/ 423 w 959"/>
                <a:gd name="T97" fmla="*/ 130 h 855"/>
                <a:gd name="T98" fmla="*/ 443 w 959"/>
                <a:gd name="T99" fmla="*/ 108 h 855"/>
                <a:gd name="T100" fmla="*/ 459 w 959"/>
                <a:gd name="T101" fmla="*/ 89 h 855"/>
                <a:gd name="T102" fmla="*/ 478 w 959"/>
                <a:gd name="T103" fmla="*/ 62 h 855"/>
                <a:gd name="T104" fmla="*/ 495 w 959"/>
                <a:gd name="T105" fmla="*/ 37 h 855"/>
                <a:gd name="T106" fmla="*/ 504 w 959"/>
                <a:gd name="T107" fmla="*/ 19 h 855"/>
                <a:gd name="T108" fmla="*/ 514 w 959"/>
                <a:gd name="T109" fmla="*/ 0 h 855"/>
                <a:gd name="T110" fmla="*/ 959 w 959"/>
                <a:gd name="T111" fmla="*/ 187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9" h="855">
                  <a:moveTo>
                    <a:pt x="959" y="187"/>
                  </a:moveTo>
                  <a:lnTo>
                    <a:pt x="947" y="206"/>
                  </a:lnTo>
                  <a:lnTo>
                    <a:pt x="939" y="221"/>
                  </a:lnTo>
                  <a:lnTo>
                    <a:pt x="929" y="237"/>
                  </a:lnTo>
                  <a:lnTo>
                    <a:pt x="921" y="253"/>
                  </a:lnTo>
                  <a:lnTo>
                    <a:pt x="911" y="269"/>
                  </a:lnTo>
                  <a:lnTo>
                    <a:pt x="899" y="285"/>
                  </a:lnTo>
                  <a:lnTo>
                    <a:pt x="888" y="300"/>
                  </a:lnTo>
                  <a:lnTo>
                    <a:pt x="877" y="317"/>
                  </a:lnTo>
                  <a:lnTo>
                    <a:pt x="862" y="335"/>
                  </a:lnTo>
                  <a:lnTo>
                    <a:pt x="848" y="354"/>
                  </a:lnTo>
                  <a:lnTo>
                    <a:pt x="836" y="369"/>
                  </a:lnTo>
                  <a:lnTo>
                    <a:pt x="822" y="384"/>
                  </a:lnTo>
                  <a:lnTo>
                    <a:pt x="806" y="403"/>
                  </a:lnTo>
                  <a:lnTo>
                    <a:pt x="791" y="421"/>
                  </a:lnTo>
                  <a:lnTo>
                    <a:pt x="775" y="437"/>
                  </a:lnTo>
                  <a:lnTo>
                    <a:pt x="758" y="455"/>
                  </a:lnTo>
                  <a:lnTo>
                    <a:pt x="744" y="469"/>
                  </a:lnTo>
                  <a:lnTo>
                    <a:pt x="723" y="489"/>
                  </a:lnTo>
                  <a:lnTo>
                    <a:pt x="706" y="505"/>
                  </a:lnTo>
                  <a:lnTo>
                    <a:pt x="689" y="519"/>
                  </a:lnTo>
                  <a:lnTo>
                    <a:pt x="669" y="535"/>
                  </a:lnTo>
                  <a:lnTo>
                    <a:pt x="655" y="547"/>
                  </a:lnTo>
                  <a:lnTo>
                    <a:pt x="637" y="561"/>
                  </a:lnTo>
                  <a:lnTo>
                    <a:pt x="619" y="575"/>
                  </a:lnTo>
                  <a:lnTo>
                    <a:pt x="598" y="590"/>
                  </a:lnTo>
                  <a:lnTo>
                    <a:pt x="579" y="603"/>
                  </a:lnTo>
                  <a:lnTo>
                    <a:pt x="559" y="617"/>
                  </a:lnTo>
                  <a:lnTo>
                    <a:pt x="532" y="633"/>
                  </a:lnTo>
                  <a:lnTo>
                    <a:pt x="510" y="647"/>
                  </a:lnTo>
                  <a:lnTo>
                    <a:pt x="486" y="662"/>
                  </a:lnTo>
                  <a:lnTo>
                    <a:pt x="461" y="677"/>
                  </a:lnTo>
                  <a:lnTo>
                    <a:pt x="435" y="690"/>
                  </a:lnTo>
                  <a:lnTo>
                    <a:pt x="568" y="855"/>
                  </a:lnTo>
                  <a:lnTo>
                    <a:pt x="41" y="643"/>
                  </a:lnTo>
                  <a:lnTo>
                    <a:pt x="0" y="226"/>
                  </a:lnTo>
                  <a:lnTo>
                    <a:pt x="111" y="344"/>
                  </a:lnTo>
                  <a:lnTo>
                    <a:pt x="136" y="334"/>
                  </a:lnTo>
                  <a:lnTo>
                    <a:pt x="161" y="322"/>
                  </a:lnTo>
                  <a:lnTo>
                    <a:pt x="193" y="307"/>
                  </a:lnTo>
                  <a:lnTo>
                    <a:pt x="225" y="291"/>
                  </a:lnTo>
                  <a:lnTo>
                    <a:pt x="257" y="271"/>
                  </a:lnTo>
                  <a:lnTo>
                    <a:pt x="285" y="254"/>
                  </a:lnTo>
                  <a:lnTo>
                    <a:pt x="311" y="234"/>
                  </a:lnTo>
                  <a:lnTo>
                    <a:pt x="337" y="214"/>
                  </a:lnTo>
                  <a:lnTo>
                    <a:pt x="358" y="196"/>
                  </a:lnTo>
                  <a:lnTo>
                    <a:pt x="380" y="175"/>
                  </a:lnTo>
                  <a:lnTo>
                    <a:pt x="403" y="151"/>
                  </a:lnTo>
                  <a:lnTo>
                    <a:pt x="423" y="130"/>
                  </a:lnTo>
                  <a:lnTo>
                    <a:pt x="443" y="108"/>
                  </a:lnTo>
                  <a:lnTo>
                    <a:pt x="459" y="89"/>
                  </a:lnTo>
                  <a:lnTo>
                    <a:pt x="478" y="62"/>
                  </a:lnTo>
                  <a:lnTo>
                    <a:pt x="495" y="37"/>
                  </a:lnTo>
                  <a:lnTo>
                    <a:pt x="504" y="19"/>
                  </a:lnTo>
                  <a:lnTo>
                    <a:pt x="514" y="0"/>
                  </a:lnTo>
                  <a:lnTo>
                    <a:pt x="959" y="187"/>
                  </a:lnTo>
                  <a:close/>
                </a:path>
              </a:pathLst>
            </a:custGeom>
            <a:solidFill>
              <a:srgbClr val="CCFF99"/>
            </a:solidFill>
            <a:ln w="15875">
              <a:solidFill>
                <a:srgbClr val="000000"/>
              </a:solidFill>
              <a:prstDash val="solid"/>
              <a:round/>
              <a:headEnd/>
              <a:tailEnd/>
            </a:ln>
          </p:spPr>
          <p:txBody>
            <a:bodyPr/>
            <a:lstStyle/>
            <a:p>
              <a:endParaRPr lang="ru-RU"/>
            </a:p>
          </p:txBody>
        </p:sp>
        <p:sp>
          <p:nvSpPr>
            <p:cNvPr id="167963" name="Freeform 27"/>
            <p:cNvSpPr>
              <a:spLocks/>
            </p:cNvSpPr>
            <p:nvPr/>
          </p:nvSpPr>
          <p:spPr bwMode="auto">
            <a:xfrm>
              <a:off x="2691" y="868"/>
              <a:ext cx="665" cy="785"/>
            </a:xfrm>
            <a:custGeom>
              <a:avLst/>
              <a:gdLst>
                <a:gd name="T0" fmla="*/ 0 w 884"/>
                <a:gd name="T1" fmla="*/ 632 h 994"/>
                <a:gd name="T2" fmla="*/ 221 w 884"/>
                <a:gd name="T3" fmla="*/ 706 h 994"/>
                <a:gd name="T4" fmla="*/ 232 w 884"/>
                <a:gd name="T5" fmla="*/ 682 h 994"/>
                <a:gd name="T6" fmla="*/ 241 w 884"/>
                <a:gd name="T7" fmla="*/ 657 h 994"/>
                <a:gd name="T8" fmla="*/ 248 w 884"/>
                <a:gd name="T9" fmla="*/ 635 h 994"/>
                <a:gd name="T10" fmla="*/ 254 w 884"/>
                <a:gd name="T11" fmla="*/ 615 h 994"/>
                <a:gd name="T12" fmla="*/ 261 w 884"/>
                <a:gd name="T13" fmla="*/ 593 h 994"/>
                <a:gd name="T14" fmla="*/ 266 w 884"/>
                <a:gd name="T15" fmla="*/ 568 h 994"/>
                <a:gd name="T16" fmla="*/ 270 w 884"/>
                <a:gd name="T17" fmla="*/ 544 h 994"/>
                <a:gd name="T18" fmla="*/ 274 w 884"/>
                <a:gd name="T19" fmla="*/ 521 h 994"/>
                <a:gd name="T20" fmla="*/ 278 w 884"/>
                <a:gd name="T21" fmla="*/ 494 h 994"/>
                <a:gd name="T22" fmla="*/ 279 w 884"/>
                <a:gd name="T23" fmla="*/ 466 h 994"/>
                <a:gd name="T24" fmla="*/ 279 w 884"/>
                <a:gd name="T25" fmla="*/ 416 h 994"/>
                <a:gd name="T26" fmla="*/ 278 w 884"/>
                <a:gd name="T27" fmla="*/ 390 h 994"/>
                <a:gd name="T28" fmla="*/ 277 w 884"/>
                <a:gd name="T29" fmla="*/ 366 h 994"/>
                <a:gd name="T30" fmla="*/ 273 w 884"/>
                <a:gd name="T31" fmla="*/ 342 h 994"/>
                <a:gd name="T32" fmla="*/ 268 w 884"/>
                <a:gd name="T33" fmla="*/ 316 h 994"/>
                <a:gd name="T34" fmla="*/ 262 w 884"/>
                <a:gd name="T35" fmla="*/ 294 h 994"/>
                <a:gd name="T36" fmla="*/ 256 w 884"/>
                <a:gd name="T37" fmla="*/ 266 h 994"/>
                <a:gd name="T38" fmla="*/ 247 w 884"/>
                <a:gd name="T39" fmla="*/ 240 h 994"/>
                <a:gd name="T40" fmla="*/ 673 w 884"/>
                <a:gd name="T41" fmla="*/ 0 h 994"/>
                <a:gd name="T42" fmla="*/ 683 w 884"/>
                <a:gd name="T43" fmla="*/ 23 h 994"/>
                <a:gd name="T44" fmla="*/ 693 w 884"/>
                <a:gd name="T45" fmla="*/ 45 h 994"/>
                <a:gd name="T46" fmla="*/ 700 w 884"/>
                <a:gd name="T47" fmla="*/ 65 h 994"/>
                <a:gd name="T48" fmla="*/ 708 w 884"/>
                <a:gd name="T49" fmla="*/ 86 h 994"/>
                <a:gd name="T50" fmla="*/ 715 w 884"/>
                <a:gd name="T51" fmla="*/ 106 h 994"/>
                <a:gd name="T52" fmla="*/ 723 w 884"/>
                <a:gd name="T53" fmla="*/ 127 h 994"/>
                <a:gd name="T54" fmla="*/ 728 w 884"/>
                <a:gd name="T55" fmla="*/ 145 h 994"/>
                <a:gd name="T56" fmla="*/ 733 w 884"/>
                <a:gd name="T57" fmla="*/ 165 h 994"/>
                <a:gd name="T58" fmla="*/ 738 w 884"/>
                <a:gd name="T59" fmla="*/ 185 h 994"/>
                <a:gd name="T60" fmla="*/ 745 w 884"/>
                <a:gd name="T61" fmla="*/ 207 h 994"/>
                <a:gd name="T62" fmla="*/ 749 w 884"/>
                <a:gd name="T63" fmla="*/ 233 h 994"/>
                <a:gd name="T64" fmla="*/ 754 w 884"/>
                <a:gd name="T65" fmla="*/ 255 h 994"/>
                <a:gd name="T66" fmla="*/ 759 w 884"/>
                <a:gd name="T67" fmla="*/ 278 h 994"/>
                <a:gd name="T68" fmla="*/ 763 w 884"/>
                <a:gd name="T69" fmla="*/ 302 h 994"/>
                <a:gd name="T70" fmla="*/ 764 w 884"/>
                <a:gd name="T71" fmla="*/ 328 h 994"/>
                <a:gd name="T72" fmla="*/ 767 w 884"/>
                <a:gd name="T73" fmla="*/ 356 h 994"/>
                <a:gd name="T74" fmla="*/ 770 w 884"/>
                <a:gd name="T75" fmla="*/ 383 h 994"/>
                <a:gd name="T76" fmla="*/ 770 w 884"/>
                <a:gd name="T77" fmla="*/ 408 h 994"/>
                <a:gd name="T78" fmla="*/ 770 w 884"/>
                <a:gd name="T79" fmla="*/ 436 h 994"/>
                <a:gd name="T80" fmla="*/ 770 w 884"/>
                <a:gd name="T81" fmla="*/ 471 h 994"/>
                <a:gd name="T82" fmla="*/ 768 w 884"/>
                <a:gd name="T83" fmla="*/ 502 h 994"/>
                <a:gd name="T84" fmla="*/ 767 w 884"/>
                <a:gd name="T85" fmla="*/ 525 h 994"/>
                <a:gd name="T86" fmla="*/ 764 w 884"/>
                <a:gd name="T87" fmla="*/ 549 h 994"/>
                <a:gd name="T88" fmla="*/ 763 w 884"/>
                <a:gd name="T89" fmla="*/ 575 h 994"/>
                <a:gd name="T90" fmla="*/ 758 w 884"/>
                <a:gd name="T91" fmla="*/ 604 h 994"/>
                <a:gd name="T92" fmla="*/ 753 w 884"/>
                <a:gd name="T93" fmla="*/ 628 h 994"/>
                <a:gd name="T94" fmla="*/ 747 w 884"/>
                <a:gd name="T95" fmla="*/ 653 h 994"/>
                <a:gd name="T96" fmla="*/ 741 w 884"/>
                <a:gd name="T97" fmla="*/ 683 h 994"/>
                <a:gd name="T98" fmla="*/ 734 w 884"/>
                <a:gd name="T99" fmla="*/ 705 h 994"/>
                <a:gd name="T100" fmla="*/ 728 w 884"/>
                <a:gd name="T101" fmla="*/ 733 h 994"/>
                <a:gd name="T102" fmla="*/ 720 w 884"/>
                <a:gd name="T103" fmla="*/ 757 h 994"/>
                <a:gd name="T104" fmla="*/ 711 w 884"/>
                <a:gd name="T105" fmla="*/ 782 h 994"/>
                <a:gd name="T106" fmla="*/ 702 w 884"/>
                <a:gd name="T107" fmla="*/ 807 h 994"/>
                <a:gd name="T108" fmla="*/ 690 w 884"/>
                <a:gd name="T109" fmla="*/ 839 h 994"/>
                <a:gd name="T110" fmla="*/ 677 w 884"/>
                <a:gd name="T111" fmla="*/ 870 h 994"/>
                <a:gd name="T112" fmla="*/ 884 w 884"/>
                <a:gd name="T113" fmla="*/ 946 h 994"/>
                <a:gd name="T114" fmla="*/ 363 w 884"/>
                <a:gd name="T115" fmla="*/ 994 h 994"/>
                <a:gd name="T116" fmla="*/ 0 w 884"/>
                <a:gd name="T117" fmla="*/ 632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4" h="994">
                  <a:moveTo>
                    <a:pt x="0" y="632"/>
                  </a:moveTo>
                  <a:lnTo>
                    <a:pt x="221" y="706"/>
                  </a:lnTo>
                  <a:lnTo>
                    <a:pt x="232" y="682"/>
                  </a:lnTo>
                  <a:lnTo>
                    <a:pt x="241" y="657"/>
                  </a:lnTo>
                  <a:lnTo>
                    <a:pt x="248" y="635"/>
                  </a:lnTo>
                  <a:lnTo>
                    <a:pt x="254" y="615"/>
                  </a:lnTo>
                  <a:lnTo>
                    <a:pt x="261" y="593"/>
                  </a:lnTo>
                  <a:lnTo>
                    <a:pt x="266" y="568"/>
                  </a:lnTo>
                  <a:lnTo>
                    <a:pt x="270" y="544"/>
                  </a:lnTo>
                  <a:lnTo>
                    <a:pt x="274" y="521"/>
                  </a:lnTo>
                  <a:lnTo>
                    <a:pt x="278" y="494"/>
                  </a:lnTo>
                  <a:lnTo>
                    <a:pt x="279" y="466"/>
                  </a:lnTo>
                  <a:lnTo>
                    <a:pt x="279" y="416"/>
                  </a:lnTo>
                  <a:lnTo>
                    <a:pt x="278" y="390"/>
                  </a:lnTo>
                  <a:lnTo>
                    <a:pt x="277" y="366"/>
                  </a:lnTo>
                  <a:lnTo>
                    <a:pt x="273" y="342"/>
                  </a:lnTo>
                  <a:lnTo>
                    <a:pt x="268" y="316"/>
                  </a:lnTo>
                  <a:lnTo>
                    <a:pt x="262" y="294"/>
                  </a:lnTo>
                  <a:lnTo>
                    <a:pt x="256" y="266"/>
                  </a:lnTo>
                  <a:lnTo>
                    <a:pt x="247" y="240"/>
                  </a:lnTo>
                  <a:lnTo>
                    <a:pt x="673" y="0"/>
                  </a:lnTo>
                  <a:lnTo>
                    <a:pt x="683" y="23"/>
                  </a:lnTo>
                  <a:lnTo>
                    <a:pt x="693" y="45"/>
                  </a:lnTo>
                  <a:lnTo>
                    <a:pt x="700" y="65"/>
                  </a:lnTo>
                  <a:lnTo>
                    <a:pt x="708" y="86"/>
                  </a:lnTo>
                  <a:lnTo>
                    <a:pt x="715" y="106"/>
                  </a:lnTo>
                  <a:lnTo>
                    <a:pt x="723" y="127"/>
                  </a:lnTo>
                  <a:lnTo>
                    <a:pt x="728" y="145"/>
                  </a:lnTo>
                  <a:lnTo>
                    <a:pt x="733" y="165"/>
                  </a:lnTo>
                  <a:lnTo>
                    <a:pt x="738" y="185"/>
                  </a:lnTo>
                  <a:lnTo>
                    <a:pt x="745" y="207"/>
                  </a:lnTo>
                  <a:lnTo>
                    <a:pt x="749" y="233"/>
                  </a:lnTo>
                  <a:lnTo>
                    <a:pt x="754" y="255"/>
                  </a:lnTo>
                  <a:lnTo>
                    <a:pt x="759" y="278"/>
                  </a:lnTo>
                  <a:lnTo>
                    <a:pt x="763" y="302"/>
                  </a:lnTo>
                  <a:lnTo>
                    <a:pt x="764" y="328"/>
                  </a:lnTo>
                  <a:lnTo>
                    <a:pt x="767" y="356"/>
                  </a:lnTo>
                  <a:lnTo>
                    <a:pt x="770" y="383"/>
                  </a:lnTo>
                  <a:lnTo>
                    <a:pt x="770" y="408"/>
                  </a:lnTo>
                  <a:lnTo>
                    <a:pt x="770" y="436"/>
                  </a:lnTo>
                  <a:lnTo>
                    <a:pt x="770" y="471"/>
                  </a:lnTo>
                  <a:lnTo>
                    <a:pt x="768" y="502"/>
                  </a:lnTo>
                  <a:lnTo>
                    <a:pt x="767" y="525"/>
                  </a:lnTo>
                  <a:lnTo>
                    <a:pt x="764" y="549"/>
                  </a:lnTo>
                  <a:lnTo>
                    <a:pt x="763" y="575"/>
                  </a:lnTo>
                  <a:lnTo>
                    <a:pt x="758" y="604"/>
                  </a:lnTo>
                  <a:lnTo>
                    <a:pt x="753" y="628"/>
                  </a:lnTo>
                  <a:lnTo>
                    <a:pt x="747" y="653"/>
                  </a:lnTo>
                  <a:lnTo>
                    <a:pt x="741" y="683"/>
                  </a:lnTo>
                  <a:lnTo>
                    <a:pt x="734" y="705"/>
                  </a:lnTo>
                  <a:lnTo>
                    <a:pt x="728" y="733"/>
                  </a:lnTo>
                  <a:lnTo>
                    <a:pt x="720" y="757"/>
                  </a:lnTo>
                  <a:lnTo>
                    <a:pt x="711" y="782"/>
                  </a:lnTo>
                  <a:lnTo>
                    <a:pt x="702" y="807"/>
                  </a:lnTo>
                  <a:lnTo>
                    <a:pt x="690" y="839"/>
                  </a:lnTo>
                  <a:lnTo>
                    <a:pt x="677" y="870"/>
                  </a:lnTo>
                  <a:lnTo>
                    <a:pt x="884" y="946"/>
                  </a:lnTo>
                  <a:lnTo>
                    <a:pt x="363" y="994"/>
                  </a:lnTo>
                  <a:lnTo>
                    <a:pt x="0" y="632"/>
                  </a:lnTo>
                  <a:close/>
                </a:path>
              </a:pathLst>
            </a:custGeom>
            <a:solidFill>
              <a:srgbClr val="B2B2B2"/>
            </a:solidFill>
            <a:ln w="15875">
              <a:solidFill>
                <a:srgbClr val="000000"/>
              </a:solidFill>
              <a:prstDash val="solid"/>
              <a:round/>
              <a:headEnd/>
              <a:tailEnd/>
            </a:ln>
          </p:spPr>
          <p:txBody>
            <a:bodyPr/>
            <a:lstStyle/>
            <a:p>
              <a:endParaRPr lang="ru-RU"/>
            </a:p>
          </p:txBody>
        </p:sp>
        <p:sp>
          <p:nvSpPr>
            <p:cNvPr id="167964" name="Freeform 28"/>
            <p:cNvSpPr>
              <a:spLocks/>
            </p:cNvSpPr>
            <p:nvPr/>
          </p:nvSpPr>
          <p:spPr bwMode="auto">
            <a:xfrm>
              <a:off x="2569" y="413"/>
              <a:ext cx="779" cy="693"/>
            </a:xfrm>
            <a:custGeom>
              <a:avLst/>
              <a:gdLst>
                <a:gd name="T0" fmla="*/ 209 w 1034"/>
                <a:gd name="T1" fmla="*/ 0 h 878"/>
                <a:gd name="T2" fmla="*/ 230 w 1034"/>
                <a:gd name="T3" fmla="*/ 10 h 878"/>
                <a:gd name="T4" fmla="*/ 247 w 1034"/>
                <a:gd name="T5" fmla="*/ 18 h 878"/>
                <a:gd name="T6" fmla="*/ 266 w 1034"/>
                <a:gd name="T7" fmla="*/ 26 h 878"/>
                <a:gd name="T8" fmla="*/ 283 w 1034"/>
                <a:gd name="T9" fmla="*/ 34 h 878"/>
                <a:gd name="T10" fmla="*/ 301 w 1034"/>
                <a:gd name="T11" fmla="*/ 43 h 878"/>
                <a:gd name="T12" fmla="*/ 318 w 1034"/>
                <a:gd name="T13" fmla="*/ 54 h 878"/>
                <a:gd name="T14" fmla="*/ 335 w 1034"/>
                <a:gd name="T15" fmla="*/ 63 h 878"/>
                <a:gd name="T16" fmla="*/ 353 w 1034"/>
                <a:gd name="T17" fmla="*/ 72 h 878"/>
                <a:gd name="T18" fmla="*/ 374 w 1034"/>
                <a:gd name="T19" fmla="*/ 85 h 878"/>
                <a:gd name="T20" fmla="*/ 396 w 1034"/>
                <a:gd name="T21" fmla="*/ 99 h 878"/>
                <a:gd name="T22" fmla="*/ 413 w 1034"/>
                <a:gd name="T23" fmla="*/ 110 h 878"/>
                <a:gd name="T24" fmla="*/ 430 w 1034"/>
                <a:gd name="T25" fmla="*/ 122 h 878"/>
                <a:gd name="T26" fmla="*/ 451 w 1034"/>
                <a:gd name="T27" fmla="*/ 135 h 878"/>
                <a:gd name="T28" fmla="*/ 472 w 1034"/>
                <a:gd name="T29" fmla="*/ 149 h 878"/>
                <a:gd name="T30" fmla="*/ 490 w 1034"/>
                <a:gd name="T31" fmla="*/ 163 h 878"/>
                <a:gd name="T32" fmla="*/ 508 w 1034"/>
                <a:gd name="T33" fmla="*/ 178 h 878"/>
                <a:gd name="T34" fmla="*/ 525 w 1034"/>
                <a:gd name="T35" fmla="*/ 192 h 878"/>
                <a:gd name="T36" fmla="*/ 546 w 1034"/>
                <a:gd name="T37" fmla="*/ 210 h 878"/>
                <a:gd name="T38" fmla="*/ 564 w 1034"/>
                <a:gd name="T39" fmla="*/ 225 h 878"/>
                <a:gd name="T40" fmla="*/ 580 w 1034"/>
                <a:gd name="T41" fmla="*/ 240 h 878"/>
                <a:gd name="T42" fmla="*/ 598 w 1034"/>
                <a:gd name="T43" fmla="*/ 257 h 878"/>
                <a:gd name="T44" fmla="*/ 612 w 1034"/>
                <a:gd name="T45" fmla="*/ 270 h 878"/>
                <a:gd name="T46" fmla="*/ 628 w 1034"/>
                <a:gd name="T47" fmla="*/ 286 h 878"/>
                <a:gd name="T48" fmla="*/ 644 w 1034"/>
                <a:gd name="T49" fmla="*/ 303 h 878"/>
                <a:gd name="T50" fmla="*/ 661 w 1034"/>
                <a:gd name="T51" fmla="*/ 322 h 878"/>
                <a:gd name="T52" fmla="*/ 675 w 1034"/>
                <a:gd name="T53" fmla="*/ 339 h 878"/>
                <a:gd name="T54" fmla="*/ 691 w 1034"/>
                <a:gd name="T55" fmla="*/ 357 h 878"/>
                <a:gd name="T56" fmla="*/ 709 w 1034"/>
                <a:gd name="T57" fmla="*/ 379 h 878"/>
                <a:gd name="T58" fmla="*/ 725 w 1034"/>
                <a:gd name="T59" fmla="*/ 400 h 878"/>
                <a:gd name="T60" fmla="*/ 741 w 1034"/>
                <a:gd name="T61" fmla="*/ 422 h 878"/>
                <a:gd name="T62" fmla="*/ 757 w 1034"/>
                <a:gd name="T63" fmla="*/ 445 h 878"/>
                <a:gd name="T64" fmla="*/ 771 w 1034"/>
                <a:gd name="T65" fmla="*/ 468 h 878"/>
                <a:gd name="T66" fmla="*/ 787 w 1034"/>
                <a:gd name="T67" fmla="*/ 492 h 878"/>
                <a:gd name="T68" fmla="*/ 799 w 1034"/>
                <a:gd name="T69" fmla="*/ 513 h 878"/>
                <a:gd name="T70" fmla="*/ 811 w 1034"/>
                <a:gd name="T71" fmla="*/ 533 h 878"/>
                <a:gd name="T72" fmla="*/ 821 w 1034"/>
                <a:gd name="T73" fmla="*/ 556 h 878"/>
                <a:gd name="T74" fmla="*/ 829 w 1034"/>
                <a:gd name="T75" fmla="*/ 572 h 878"/>
                <a:gd name="T76" fmla="*/ 1034 w 1034"/>
                <a:gd name="T77" fmla="*/ 500 h 878"/>
                <a:gd name="T78" fmla="*/ 714 w 1034"/>
                <a:gd name="T79" fmla="*/ 878 h 878"/>
                <a:gd name="T80" fmla="*/ 150 w 1034"/>
                <a:gd name="T81" fmla="*/ 817 h 878"/>
                <a:gd name="T82" fmla="*/ 374 w 1034"/>
                <a:gd name="T83" fmla="*/ 735 h 878"/>
                <a:gd name="T84" fmla="*/ 359 w 1034"/>
                <a:gd name="T85" fmla="*/ 709 h 878"/>
                <a:gd name="T86" fmla="*/ 344 w 1034"/>
                <a:gd name="T87" fmla="*/ 683 h 878"/>
                <a:gd name="T88" fmla="*/ 324 w 1034"/>
                <a:gd name="T89" fmla="*/ 655 h 878"/>
                <a:gd name="T90" fmla="*/ 302 w 1034"/>
                <a:gd name="T91" fmla="*/ 626 h 878"/>
                <a:gd name="T92" fmla="*/ 283 w 1034"/>
                <a:gd name="T93" fmla="*/ 602 h 878"/>
                <a:gd name="T94" fmla="*/ 262 w 1034"/>
                <a:gd name="T95" fmla="*/ 578 h 878"/>
                <a:gd name="T96" fmla="*/ 239 w 1034"/>
                <a:gd name="T97" fmla="*/ 555 h 878"/>
                <a:gd name="T98" fmla="*/ 217 w 1034"/>
                <a:gd name="T99" fmla="*/ 535 h 878"/>
                <a:gd name="T100" fmla="*/ 195 w 1034"/>
                <a:gd name="T101" fmla="*/ 517 h 878"/>
                <a:gd name="T102" fmla="*/ 169 w 1034"/>
                <a:gd name="T103" fmla="*/ 496 h 878"/>
                <a:gd name="T104" fmla="*/ 144 w 1034"/>
                <a:gd name="T105" fmla="*/ 478 h 878"/>
                <a:gd name="T106" fmla="*/ 121 w 1034"/>
                <a:gd name="T107" fmla="*/ 461 h 878"/>
                <a:gd name="T108" fmla="*/ 97 w 1034"/>
                <a:gd name="T109" fmla="*/ 446 h 878"/>
                <a:gd name="T110" fmla="*/ 69 w 1034"/>
                <a:gd name="T111" fmla="*/ 429 h 878"/>
                <a:gd name="T112" fmla="*/ 40 w 1034"/>
                <a:gd name="T113" fmla="*/ 414 h 878"/>
                <a:gd name="T114" fmla="*/ 20 w 1034"/>
                <a:gd name="T115" fmla="*/ 406 h 878"/>
                <a:gd name="T116" fmla="*/ 0 w 1034"/>
                <a:gd name="T117" fmla="*/ 396 h 878"/>
                <a:gd name="T118" fmla="*/ 209 w 1034"/>
                <a:gd name="T119"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878">
                  <a:moveTo>
                    <a:pt x="209" y="0"/>
                  </a:moveTo>
                  <a:lnTo>
                    <a:pt x="230" y="10"/>
                  </a:lnTo>
                  <a:lnTo>
                    <a:pt x="247" y="18"/>
                  </a:lnTo>
                  <a:lnTo>
                    <a:pt x="266" y="26"/>
                  </a:lnTo>
                  <a:lnTo>
                    <a:pt x="283" y="34"/>
                  </a:lnTo>
                  <a:lnTo>
                    <a:pt x="301" y="43"/>
                  </a:lnTo>
                  <a:lnTo>
                    <a:pt x="318" y="54"/>
                  </a:lnTo>
                  <a:lnTo>
                    <a:pt x="335" y="63"/>
                  </a:lnTo>
                  <a:lnTo>
                    <a:pt x="353" y="72"/>
                  </a:lnTo>
                  <a:lnTo>
                    <a:pt x="374" y="85"/>
                  </a:lnTo>
                  <a:lnTo>
                    <a:pt x="396" y="99"/>
                  </a:lnTo>
                  <a:lnTo>
                    <a:pt x="413" y="110"/>
                  </a:lnTo>
                  <a:lnTo>
                    <a:pt x="430" y="122"/>
                  </a:lnTo>
                  <a:lnTo>
                    <a:pt x="451" y="135"/>
                  </a:lnTo>
                  <a:lnTo>
                    <a:pt x="472" y="149"/>
                  </a:lnTo>
                  <a:lnTo>
                    <a:pt x="490" y="163"/>
                  </a:lnTo>
                  <a:lnTo>
                    <a:pt x="508" y="178"/>
                  </a:lnTo>
                  <a:lnTo>
                    <a:pt x="525" y="192"/>
                  </a:lnTo>
                  <a:lnTo>
                    <a:pt x="546" y="210"/>
                  </a:lnTo>
                  <a:lnTo>
                    <a:pt x="564" y="225"/>
                  </a:lnTo>
                  <a:lnTo>
                    <a:pt x="580" y="240"/>
                  </a:lnTo>
                  <a:lnTo>
                    <a:pt x="598" y="257"/>
                  </a:lnTo>
                  <a:lnTo>
                    <a:pt x="612" y="270"/>
                  </a:lnTo>
                  <a:lnTo>
                    <a:pt x="628" y="286"/>
                  </a:lnTo>
                  <a:lnTo>
                    <a:pt x="644" y="303"/>
                  </a:lnTo>
                  <a:lnTo>
                    <a:pt x="661" y="322"/>
                  </a:lnTo>
                  <a:lnTo>
                    <a:pt x="675" y="339"/>
                  </a:lnTo>
                  <a:lnTo>
                    <a:pt x="691" y="357"/>
                  </a:lnTo>
                  <a:lnTo>
                    <a:pt x="709" y="379"/>
                  </a:lnTo>
                  <a:lnTo>
                    <a:pt x="725" y="400"/>
                  </a:lnTo>
                  <a:lnTo>
                    <a:pt x="741" y="422"/>
                  </a:lnTo>
                  <a:lnTo>
                    <a:pt x="757" y="445"/>
                  </a:lnTo>
                  <a:lnTo>
                    <a:pt x="771" y="468"/>
                  </a:lnTo>
                  <a:lnTo>
                    <a:pt x="787" y="492"/>
                  </a:lnTo>
                  <a:lnTo>
                    <a:pt x="799" y="513"/>
                  </a:lnTo>
                  <a:lnTo>
                    <a:pt x="811" y="533"/>
                  </a:lnTo>
                  <a:lnTo>
                    <a:pt x="821" y="556"/>
                  </a:lnTo>
                  <a:lnTo>
                    <a:pt x="829" y="572"/>
                  </a:lnTo>
                  <a:lnTo>
                    <a:pt x="1034" y="500"/>
                  </a:lnTo>
                  <a:lnTo>
                    <a:pt x="714" y="878"/>
                  </a:lnTo>
                  <a:lnTo>
                    <a:pt x="150" y="817"/>
                  </a:lnTo>
                  <a:lnTo>
                    <a:pt x="374" y="735"/>
                  </a:lnTo>
                  <a:lnTo>
                    <a:pt x="359" y="709"/>
                  </a:lnTo>
                  <a:lnTo>
                    <a:pt x="344" y="683"/>
                  </a:lnTo>
                  <a:lnTo>
                    <a:pt x="324" y="655"/>
                  </a:lnTo>
                  <a:lnTo>
                    <a:pt x="302" y="626"/>
                  </a:lnTo>
                  <a:lnTo>
                    <a:pt x="283" y="602"/>
                  </a:lnTo>
                  <a:lnTo>
                    <a:pt x="262" y="578"/>
                  </a:lnTo>
                  <a:lnTo>
                    <a:pt x="239" y="555"/>
                  </a:lnTo>
                  <a:lnTo>
                    <a:pt x="217" y="535"/>
                  </a:lnTo>
                  <a:lnTo>
                    <a:pt x="195" y="517"/>
                  </a:lnTo>
                  <a:lnTo>
                    <a:pt x="169" y="496"/>
                  </a:lnTo>
                  <a:lnTo>
                    <a:pt x="144" y="478"/>
                  </a:lnTo>
                  <a:lnTo>
                    <a:pt x="121" y="461"/>
                  </a:lnTo>
                  <a:lnTo>
                    <a:pt x="97" y="446"/>
                  </a:lnTo>
                  <a:lnTo>
                    <a:pt x="69" y="429"/>
                  </a:lnTo>
                  <a:lnTo>
                    <a:pt x="40" y="414"/>
                  </a:lnTo>
                  <a:lnTo>
                    <a:pt x="20" y="406"/>
                  </a:lnTo>
                  <a:lnTo>
                    <a:pt x="0" y="396"/>
                  </a:lnTo>
                  <a:lnTo>
                    <a:pt x="209" y="0"/>
                  </a:lnTo>
                  <a:close/>
                </a:path>
              </a:pathLst>
            </a:custGeom>
            <a:solidFill>
              <a:schemeClr val="hlink"/>
            </a:solidFill>
            <a:ln w="15875">
              <a:solidFill>
                <a:srgbClr val="000000"/>
              </a:solidFill>
              <a:prstDash val="solid"/>
              <a:round/>
              <a:headEnd/>
              <a:tailEnd/>
            </a:ln>
          </p:spPr>
          <p:txBody>
            <a:bodyPr/>
            <a:lstStyle/>
            <a:p>
              <a:endParaRPr lang="ru-RU"/>
            </a:p>
          </p:txBody>
        </p:sp>
      </p:grpSp>
    </p:spTree>
    <p:extLst>
      <p:ext uri="{BB962C8B-B14F-4D97-AF65-F5344CB8AC3E}">
        <p14:creationId xmlns:p14="http://schemas.microsoft.com/office/powerpoint/2010/main" val="3562621643"/>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2000"/>
                                  </p:stCondLst>
                                  <p:childTnLst>
                                    <p:set>
                                      <p:cBhvr>
                                        <p:cTn id="6" dur="1" fill="hold">
                                          <p:stCondLst>
                                            <p:cond delay="0"/>
                                          </p:stCondLst>
                                        </p:cTn>
                                        <p:tgtEl>
                                          <p:spTgt spid="167957"/>
                                        </p:tgtEl>
                                        <p:attrNameLst>
                                          <p:attrName>style.visibility</p:attrName>
                                        </p:attrNameLst>
                                      </p:cBhvr>
                                      <p:to>
                                        <p:strVal val="visible"/>
                                      </p:to>
                                    </p:set>
                                    <p:anim calcmode="lin" valueType="num">
                                      <p:cBhvr>
                                        <p:cTn id="7" dur="500" fill="hold"/>
                                        <p:tgtEl>
                                          <p:spTgt spid="167957"/>
                                        </p:tgtEl>
                                        <p:attrNameLst>
                                          <p:attrName>ppt_w</p:attrName>
                                        </p:attrNameLst>
                                      </p:cBhvr>
                                      <p:tavLst>
                                        <p:tav tm="0">
                                          <p:val>
                                            <p:fltVal val="0"/>
                                          </p:val>
                                        </p:tav>
                                        <p:tav tm="100000">
                                          <p:val>
                                            <p:strVal val="#ppt_w"/>
                                          </p:val>
                                        </p:tav>
                                      </p:tavLst>
                                    </p:anim>
                                    <p:anim calcmode="lin" valueType="num">
                                      <p:cBhvr>
                                        <p:cTn id="8" dur="500" fill="hold"/>
                                        <p:tgtEl>
                                          <p:spTgt spid="167957"/>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167957"/>
                                        </p:tgtEl>
                                        <p:attrNameLst>
                                          <p:attrName>style.visibility</p:attrName>
                                        </p:attrNameLst>
                                      </p:cBhvr>
                                      <p:to>
                                        <p:strVal val="hidden"/>
                                      </p:to>
                                    </p:set>
                                  </p:subTnLst>
                                </p:cTn>
                              </p:par>
                            </p:childTnLst>
                          </p:cTn>
                        </p:par>
                        <p:par>
                          <p:cTn id="9" fill="hold" nodeType="afterGroup">
                            <p:stCondLst>
                              <p:cond delay="2500"/>
                            </p:stCondLst>
                            <p:childTnLst>
                              <p:par>
                                <p:cTn id="10" presetID="23" presetClass="entr" presetSubtype="272" fill="hold" grpId="0" nodeType="afterEffect">
                                  <p:stCondLst>
                                    <p:cond delay="0"/>
                                  </p:stCondLst>
                                  <p:childTnLst>
                                    <p:set>
                                      <p:cBhvr>
                                        <p:cTn id="11" dur="1" fill="hold">
                                          <p:stCondLst>
                                            <p:cond delay="0"/>
                                          </p:stCondLst>
                                        </p:cTn>
                                        <p:tgtEl>
                                          <p:spTgt spid="167947"/>
                                        </p:tgtEl>
                                        <p:attrNameLst>
                                          <p:attrName>style.visibility</p:attrName>
                                        </p:attrNameLst>
                                      </p:cBhvr>
                                      <p:to>
                                        <p:strVal val="visible"/>
                                      </p:to>
                                    </p:set>
                                    <p:anim calcmode="lin" valueType="num">
                                      <p:cBhvr>
                                        <p:cTn id="12" dur="500" fill="hold"/>
                                        <p:tgtEl>
                                          <p:spTgt spid="167947"/>
                                        </p:tgtEl>
                                        <p:attrNameLst>
                                          <p:attrName>ppt_w</p:attrName>
                                        </p:attrNameLst>
                                      </p:cBhvr>
                                      <p:tavLst>
                                        <p:tav tm="0">
                                          <p:val>
                                            <p:strVal val="2/3*#ppt_w"/>
                                          </p:val>
                                        </p:tav>
                                        <p:tav tm="100000">
                                          <p:val>
                                            <p:strVal val="#ppt_w"/>
                                          </p:val>
                                        </p:tav>
                                      </p:tavLst>
                                    </p:anim>
                                    <p:anim calcmode="lin" valueType="num">
                                      <p:cBhvr>
                                        <p:cTn id="13" dur="500" fill="hold"/>
                                        <p:tgtEl>
                                          <p:spTgt spid="16794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3000"/>
                            </p:stCondLst>
                            <p:childTnLst>
                              <p:par>
                                <p:cTn id="15" presetID="22" presetClass="entr" presetSubtype="1" fill="hold" grpId="0" nodeType="afterEffect">
                                  <p:stCondLst>
                                    <p:cond delay="5000"/>
                                  </p:stCondLst>
                                  <p:childTnLst>
                                    <p:set>
                                      <p:cBhvr>
                                        <p:cTn id="16" dur="1" fill="hold">
                                          <p:stCondLst>
                                            <p:cond delay="0"/>
                                          </p:stCondLst>
                                        </p:cTn>
                                        <p:tgtEl>
                                          <p:spTgt spid="167943">
                                            <p:txEl>
                                              <p:pRg st="0" end="0"/>
                                            </p:txEl>
                                          </p:spTgt>
                                        </p:tgtEl>
                                        <p:attrNameLst>
                                          <p:attrName>style.visibility</p:attrName>
                                        </p:attrNameLst>
                                      </p:cBhvr>
                                      <p:to>
                                        <p:strVal val="visible"/>
                                      </p:to>
                                    </p:set>
                                    <p:animEffect transition="in" filter="wipe(up)">
                                      <p:cBhvr>
                                        <p:cTn id="17" dur="500"/>
                                        <p:tgtEl>
                                          <p:spTgt spid="167943">
                                            <p:txEl>
                                              <p:pRg st="0" end="0"/>
                                            </p:txEl>
                                          </p:spTgt>
                                        </p:tgtEl>
                                      </p:cBhvr>
                                    </p:animEffect>
                                  </p:childTnLst>
                                </p:cTn>
                              </p:par>
                            </p:childTnLst>
                          </p:cTn>
                        </p:par>
                        <p:par>
                          <p:cTn id="18" fill="hold" nodeType="afterGroup">
                            <p:stCondLst>
                              <p:cond delay="8500"/>
                            </p:stCondLst>
                            <p:childTnLst>
                              <p:par>
                                <p:cTn id="19" presetID="22" presetClass="entr" presetSubtype="1" fill="hold" grpId="0" nodeType="afterEffect">
                                  <p:stCondLst>
                                    <p:cond delay="5000"/>
                                  </p:stCondLst>
                                  <p:childTnLst>
                                    <p:set>
                                      <p:cBhvr>
                                        <p:cTn id="20" dur="1" fill="hold">
                                          <p:stCondLst>
                                            <p:cond delay="0"/>
                                          </p:stCondLst>
                                        </p:cTn>
                                        <p:tgtEl>
                                          <p:spTgt spid="167943">
                                            <p:txEl>
                                              <p:pRg st="1" end="1"/>
                                            </p:txEl>
                                          </p:spTgt>
                                        </p:tgtEl>
                                        <p:attrNameLst>
                                          <p:attrName>style.visibility</p:attrName>
                                        </p:attrNameLst>
                                      </p:cBhvr>
                                      <p:to>
                                        <p:strVal val="visible"/>
                                      </p:to>
                                    </p:set>
                                    <p:animEffect transition="in" filter="wipe(up)">
                                      <p:cBhvr>
                                        <p:cTn id="21" dur="500"/>
                                        <p:tgtEl>
                                          <p:spTgt spid="167943">
                                            <p:txEl>
                                              <p:pRg st="1" end="1"/>
                                            </p:txEl>
                                          </p:spTgt>
                                        </p:tgtEl>
                                      </p:cBhvr>
                                    </p:animEffect>
                                  </p:childTnLst>
                                </p:cTn>
                              </p:par>
                            </p:childTnLst>
                          </p:cTn>
                        </p:par>
                        <p:par>
                          <p:cTn id="22" fill="hold" nodeType="afterGroup">
                            <p:stCondLst>
                              <p:cond delay="14000"/>
                            </p:stCondLst>
                            <p:childTnLst>
                              <p:par>
                                <p:cTn id="23" presetID="23" presetClass="entr" presetSubtype="272" fill="hold" grpId="0" nodeType="afterEffect">
                                  <p:stCondLst>
                                    <p:cond delay="10000"/>
                                  </p:stCondLst>
                                  <p:childTnLst>
                                    <p:set>
                                      <p:cBhvr>
                                        <p:cTn id="24" dur="1" fill="hold">
                                          <p:stCondLst>
                                            <p:cond delay="0"/>
                                          </p:stCondLst>
                                        </p:cTn>
                                        <p:tgtEl>
                                          <p:spTgt spid="167944"/>
                                        </p:tgtEl>
                                        <p:attrNameLst>
                                          <p:attrName>style.visibility</p:attrName>
                                        </p:attrNameLst>
                                      </p:cBhvr>
                                      <p:to>
                                        <p:strVal val="visible"/>
                                      </p:to>
                                    </p:set>
                                    <p:anim calcmode="lin" valueType="num">
                                      <p:cBhvr>
                                        <p:cTn id="25" dur="500" fill="hold"/>
                                        <p:tgtEl>
                                          <p:spTgt spid="167944"/>
                                        </p:tgtEl>
                                        <p:attrNameLst>
                                          <p:attrName>ppt_w</p:attrName>
                                        </p:attrNameLst>
                                      </p:cBhvr>
                                      <p:tavLst>
                                        <p:tav tm="0">
                                          <p:val>
                                            <p:strVal val="2/3*#ppt_w"/>
                                          </p:val>
                                        </p:tav>
                                        <p:tav tm="100000">
                                          <p:val>
                                            <p:strVal val="#ppt_w"/>
                                          </p:val>
                                        </p:tav>
                                      </p:tavLst>
                                    </p:anim>
                                    <p:anim calcmode="lin" valueType="num">
                                      <p:cBhvr>
                                        <p:cTn id="26" dur="500" fill="hold"/>
                                        <p:tgtEl>
                                          <p:spTgt spid="167944"/>
                                        </p:tgtEl>
                                        <p:attrNameLst>
                                          <p:attrName>ppt_h</p:attrName>
                                        </p:attrNameLst>
                                      </p:cBhvr>
                                      <p:tavLst>
                                        <p:tav tm="0">
                                          <p:val>
                                            <p:strVal val="2/3*#ppt_h"/>
                                          </p:val>
                                        </p:tav>
                                        <p:tav tm="100000">
                                          <p:val>
                                            <p:strVal val="#ppt_h"/>
                                          </p:val>
                                        </p:tav>
                                      </p:tavLst>
                                    </p:anim>
                                  </p:childTnLst>
                                </p:cTn>
                              </p:par>
                            </p:childTnLst>
                          </p:cTn>
                        </p:par>
                        <p:par>
                          <p:cTn id="27" fill="hold" nodeType="afterGroup">
                            <p:stCondLst>
                              <p:cond delay="24500"/>
                            </p:stCondLst>
                            <p:childTnLst>
                              <p:par>
                                <p:cTn id="28" presetID="2" presetClass="entr" presetSubtype="4" fill="hold" grpId="0" nodeType="afterEffect">
                                  <p:stCondLst>
                                    <p:cond delay="3000"/>
                                  </p:stCondLst>
                                  <p:childTnLst>
                                    <p:set>
                                      <p:cBhvr>
                                        <p:cTn id="29" dur="1" fill="hold">
                                          <p:stCondLst>
                                            <p:cond delay="0"/>
                                          </p:stCondLst>
                                        </p:cTn>
                                        <p:tgtEl>
                                          <p:spTgt spid="167945"/>
                                        </p:tgtEl>
                                        <p:attrNameLst>
                                          <p:attrName>style.visibility</p:attrName>
                                        </p:attrNameLst>
                                      </p:cBhvr>
                                      <p:to>
                                        <p:strVal val="visible"/>
                                      </p:to>
                                    </p:set>
                                    <p:anim calcmode="lin" valueType="num">
                                      <p:cBhvr additive="base">
                                        <p:cTn id="30" dur="500" fill="hold"/>
                                        <p:tgtEl>
                                          <p:spTgt spid="167945"/>
                                        </p:tgtEl>
                                        <p:attrNameLst>
                                          <p:attrName>ppt_x</p:attrName>
                                        </p:attrNameLst>
                                      </p:cBhvr>
                                      <p:tavLst>
                                        <p:tav tm="0">
                                          <p:val>
                                            <p:strVal val="#ppt_x"/>
                                          </p:val>
                                        </p:tav>
                                        <p:tav tm="100000">
                                          <p:val>
                                            <p:strVal val="#ppt_x"/>
                                          </p:val>
                                        </p:tav>
                                      </p:tavLst>
                                    </p:anim>
                                    <p:anim calcmode="lin" valueType="num">
                                      <p:cBhvr additive="base">
                                        <p:cTn id="31" dur="500" fill="hold"/>
                                        <p:tgtEl>
                                          <p:spTgt spid="1679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4" grpId="0" animBg="1" autoUpdateAnimBg="0"/>
      <p:bldP spid="167945" grpId="0" animBg="1" autoUpdateAnimBg="0"/>
      <p:bldP spid="167947" grpId="0" animBg="1" autoUpdateAnimBg="0"/>
      <p:bldP spid="167943" grpId="0" build="p" autoUpdateAnimBg="0" advAuto="500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p:cNvSpPr txBox="1">
            <a:spLocks noChangeArrowheads="1"/>
          </p:cNvSpPr>
          <p:nvPr/>
        </p:nvSpPr>
        <p:spPr bwMode="auto">
          <a:xfrm>
            <a:off x="1295400" y="2819400"/>
            <a:ext cx="6096000" cy="641350"/>
          </a:xfrm>
          <a:prstGeom prst="rect">
            <a:avLst/>
          </a:prstGeom>
          <a:noFill/>
          <a:ln>
            <a:noFill/>
          </a:ln>
          <a:effectLst>
            <a:outerShdw dist="35921" dir="2700000" algn="ctr" rotWithShape="0">
              <a:schemeClr val="hlink"/>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ru-RU" sz="3600">
                <a:solidFill>
                  <a:srgbClr val="000066"/>
                </a:solidFill>
                <a:latin typeface="Tahoma" panose="020B0604030504040204" pitchFamily="34" charset="0"/>
              </a:rPr>
              <a:t>About …</a:t>
            </a:r>
          </a:p>
        </p:txBody>
      </p:sp>
      <p:sp>
        <p:nvSpPr>
          <p:cNvPr id="88081" name="Rectangle 17"/>
          <p:cNvSpPr>
            <a:spLocks noChangeArrowheads="1"/>
          </p:cNvSpPr>
          <p:nvPr/>
        </p:nvSpPr>
        <p:spPr bwMode="auto">
          <a:xfrm>
            <a:off x="1295400" y="3505200"/>
            <a:ext cx="6629400" cy="15240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4800">
                <a:solidFill>
                  <a:schemeClr val="tx1"/>
                </a:solidFill>
                <a:effectLst>
                  <a:outerShdw blurRad="38100" dist="38100" dir="2700000" algn="tl">
                    <a:srgbClr val="FFFFFF"/>
                  </a:outerShdw>
                </a:effectLst>
                <a:latin typeface="Tahoma" panose="020B0604030504040204" pitchFamily="34" charset="0"/>
              </a:rPr>
              <a:t>Risk Management</a:t>
            </a:r>
          </a:p>
        </p:txBody>
      </p:sp>
    </p:spTree>
    <p:extLst>
      <p:ext uri="{BB962C8B-B14F-4D97-AF65-F5344CB8AC3E}">
        <p14:creationId xmlns:p14="http://schemas.microsoft.com/office/powerpoint/2010/main" val="1194069079"/>
      </p:ext>
    </p:extLst>
  </p:cSld>
  <p:clrMapOvr>
    <a:masterClrMapping/>
  </p:clrMapOvr>
  <p:transition spd="slow" advTm="8000">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88068"/>
                                        </p:tgtEl>
                                        <p:attrNameLst>
                                          <p:attrName>style.visibility</p:attrName>
                                        </p:attrNameLst>
                                      </p:cBhvr>
                                      <p:to>
                                        <p:strVal val="visible"/>
                                      </p:to>
                                    </p:set>
                                    <p:anim calcmode="lin" valueType="num">
                                      <p:cBhvr>
                                        <p:cTn id="7" dur="500" fill="hold"/>
                                        <p:tgtEl>
                                          <p:spTgt spid="88068"/>
                                        </p:tgtEl>
                                        <p:attrNameLst>
                                          <p:attrName>ppt_w</p:attrName>
                                        </p:attrNameLst>
                                      </p:cBhvr>
                                      <p:tavLst>
                                        <p:tav tm="0">
                                          <p:val>
                                            <p:fltVal val="0"/>
                                          </p:val>
                                        </p:tav>
                                        <p:tav tm="100000">
                                          <p:val>
                                            <p:strVal val="#ppt_w"/>
                                          </p:val>
                                        </p:tav>
                                      </p:tavLst>
                                    </p:anim>
                                    <p:anim calcmode="lin" valueType="num">
                                      <p:cBhvr>
                                        <p:cTn id="8" dur="500" fill="hold"/>
                                        <p:tgtEl>
                                          <p:spTgt spid="88068"/>
                                        </p:tgtEl>
                                        <p:attrNameLst>
                                          <p:attrName>ppt_h</p:attrName>
                                        </p:attrNameLst>
                                      </p:cBhvr>
                                      <p:tavLst>
                                        <p:tav tm="0">
                                          <p:val>
                                            <p:fltVal val="0"/>
                                          </p:val>
                                        </p:tav>
                                        <p:tav tm="100000">
                                          <p:val>
                                            <p:strVal val="#ppt_h"/>
                                          </p:val>
                                        </p:tav>
                                      </p:tavLst>
                                    </p:anim>
                                    <p:anim calcmode="lin" valueType="num">
                                      <p:cBhvr>
                                        <p:cTn id="9" dur="500" fill="hold"/>
                                        <p:tgtEl>
                                          <p:spTgt spid="88068"/>
                                        </p:tgtEl>
                                        <p:attrNameLst>
                                          <p:attrName>ppt_x</p:attrName>
                                        </p:attrNameLst>
                                      </p:cBhvr>
                                      <p:tavLst>
                                        <p:tav tm="0">
                                          <p:val>
                                            <p:fltVal val="0.5"/>
                                          </p:val>
                                        </p:tav>
                                        <p:tav tm="100000">
                                          <p:val>
                                            <p:strVal val="#ppt_x"/>
                                          </p:val>
                                        </p:tav>
                                      </p:tavLst>
                                    </p:anim>
                                    <p:anim calcmode="lin" valueType="num">
                                      <p:cBhvr>
                                        <p:cTn id="10" dur="500" fill="hold"/>
                                        <p:tgtEl>
                                          <p:spTgt spid="88068"/>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1500"/>
                            </p:stCondLst>
                            <p:childTnLst>
                              <p:par>
                                <p:cTn id="12" presetID="23" presetClass="entr" presetSubtype="528" fill="hold" grpId="0" nodeType="afterEffect">
                                  <p:stCondLst>
                                    <p:cond delay="3000"/>
                                  </p:stCondLst>
                                  <p:childTnLst>
                                    <p:set>
                                      <p:cBhvr>
                                        <p:cTn id="13" dur="1" fill="hold">
                                          <p:stCondLst>
                                            <p:cond delay="0"/>
                                          </p:stCondLst>
                                        </p:cTn>
                                        <p:tgtEl>
                                          <p:spTgt spid="88081"/>
                                        </p:tgtEl>
                                        <p:attrNameLst>
                                          <p:attrName>style.visibility</p:attrName>
                                        </p:attrNameLst>
                                      </p:cBhvr>
                                      <p:to>
                                        <p:strVal val="visible"/>
                                      </p:to>
                                    </p:set>
                                    <p:anim calcmode="lin" valueType="num">
                                      <p:cBhvr>
                                        <p:cTn id="14" dur="500" fill="hold"/>
                                        <p:tgtEl>
                                          <p:spTgt spid="88081"/>
                                        </p:tgtEl>
                                        <p:attrNameLst>
                                          <p:attrName>ppt_w</p:attrName>
                                        </p:attrNameLst>
                                      </p:cBhvr>
                                      <p:tavLst>
                                        <p:tav tm="0">
                                          <p:val>
                                            <p:fltVal val="0"/>
                                          </p:val>
                                        </p:tav>
                                        <p:tav tm="100000">
                                          <p:val>
                                            <p:strVal val="#ppt_w"/>
                                          </p:val>
                                        </p:tav>
                                      </p:tavLst>
                                    </p:anim>
                                    <p:anim calcmode="lin" valueType="num">
                                      <p:cBhvr>
                                        <p:cTn id="15" dur="500" fill="hold"/>
                                        <p:tgtEl>
                                          <p:spTgt spid="88081"/>
                                        </p:tgtEl>
                                        <p:attrNameLst>
                                          <p:attrName>ppt_h</p:attrName>
                                        </p:attrNameLst>
                                      </p:cBhvr>
                                      <p:tavLst>
                                        <p:tav tm="0">
                                          <p:val>
                                            <p:fltVal val="0"/>
                                          </p:val>
                                        </p:tav>
                                        <p:tav tm="100000">
                                          <p:val>
                                            <p:strVal val="#ppt_h"/>
                                          </p:val>
                                        </p:tav>
                                      </p:tavLst>
                                    </p:anim>
                                    <p:anim calcmode="lin" valueType="num">
                                      <p:cBhvr>
                                        <p:cTn id="16" dur="500" fill="hold"/>
                                        <p:tgtEl>
                                          <p:spTgt spid="88081"/>
                                        </p:tgtEl>
                                        <p:attrNameLst>
                                          <p:attrName>ppt_x</p:attrName>
                                        </p:attrNameLst>
                                      </p:cBhvr>
                                      <p:tavLst>
                                        <p:tav tm="0">
                                          <p:val>
                                            <p:fltVal val="0.5"/>
                                          </p:val>
                                        </p:tav>
                                        <p:tav tm="100000">
                                          <p:val>
                                            <p:strVal val="#ppt_x"/>
                                          </p:val>
                                        </p:tav>
                                      </p:tavLst>
                                    </p:anim>
                                    <p:anim calcmode="lin" valueType="num">
                                      <p:cBhvr>
                                        <p:cTn id="17" dur="500" fill="hold"/>
                                        <p:tgtEl>
                                          <p:spTgt spid="8808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autoUpdateAnimBg="0"/>
      <p:bldP spid="88081"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8"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69989"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000066"/>
                </a:solidFill>
                <a:latin typeface="Comic Sans MS" panose="030F0702030302020204" pitchFamily="66" charset="0"/>
              </a:rPr>
              <a:t>The Risk Management process:</a:t>
            </a:r>
            <a:endParaRPr lang="en-US" altLang="ru-RU" b="1">
              <a:latin typeface="Comic Sans MS" panose="030F0702030302020204" pitchFamily="66" charset="0"/>
            </a:endParaRPr>
          </a:p>
        </p:txBody>
      </p:sp>
      <p:sp>
        <p:nvSpPr>
          <p:cNvPr id="169990"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69996" name="Rectangle 12"/>
          <p:cNvSpPr>
            <a:spLocks noChangeArrowheads="1"/>
          </p:cNvSpPr>
          <p:nvPr/>
        </p:nvSpPr>
        <p:spPr bwMode="auto">
          <a:xfrm>
            <a:off x="2286000" y="1524000"/>
            <a:ext cx="4572000" cy="533400"/>
          </a:xfrm>
          <a:prstGeom prst="rect">
            <a:avLst/>
          </a:prstGeom>
          <a:solidFill>
            <a:srgbClr val="FFFF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Treat the risks</a:t>
            </a:r>
          </a:p>
        </p:txBody>
      </p:sp>
      <p:sp>
        <p:nvSpPr>
          <p:cNvPr id="169991" name="Rectangle 7"/>
          <p:cNvSpPr>
            <a:spLocks noChangeArrowheads="1"/>
          </p:cNvSpPr>
          <p:nvPr/>
        </p:nvSpPr>
        <p:spPr bwMode="auto">
          <a:xfrm>
            <a:off x="1066800" y="2362200"/>
            <a:ext cx="7315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0000"/>
              </a:spcBef>
              <a:spcAft>
                <a:spcPct val="30000"/>
              </a:spcAft>
              <a:buFontTx/>
              <a:buNone/>
            </a:pPr>
            <a:r>
              <a:rPr lang="en-US" altLang="ru-RU" sz="2600">
                <a:solidFill>
                  <a:srgbClr val="990033"/>
                </a:solidFill>
                <a:latin typeface="Comic Sans MS" panose="030F0702030302020204" pitchFamily="66" charset="0"/>
              </a:rPr>
              <a:t>Develop and implement a plan with specific counter-measures to address the identified risks.</a:t>
            </a:r>
          </a:p>
          <a:p>
            <a:pPr>
              <a:spcBef>
                <a:spcPct val="20000"/>
              </a:spcBef>
              <a:spcAft>
                <a:spcPct val="20000"/>
              </a:spcAft>
              <a:buFontTx/>
              <a:buNone/>
            </a:pPr>
            <a:r>
              <a:rPr lang="en-US" altLang="ru-RU" sz="2600">
                <a:solidFill>
                  <a:srgbClr val="000066"/>
                </a:solidFill>
                <a:latin typeface="Comic Sans MS" panose="030F0702030302020204" pitchFamily="66" charset="0"/>
              </a:rPr>
              <a:t>Consider:</a:t>
            </a:r>
          </a:p>
          <a:p>
            <a:pPr>
              <a:spcBef>
                <a:spcPct val="20000"/>
              </a:spcBef>
              <a:spcAft>
                <a:spcPct val="20000"/>
              </a:spcAft>
              <a:buFontTx/>
              <a:buChar char="•"/>
            </a:pPr>
            <a:r>
              <a:rPr lang="en-US" altLang="ru-RU" sz="2600">
                <a:solidFill>
                  <a:srgbClr val="000066"/>
                </a:solidFill>
                <a:latin typeface="Comic Sans MS" panose="030F0702030302020204" pitchFamily="66" charset="0"/>
              </a:rPr>
              <a:t> Priorities (Strategic and operational)</a:t>
            </a:r>
          </a:p>
          <a:p>
            <a:pPr>
              <a:spcBef>
                <a:spcPct val="20000"/>
              </a:spcBef>
              <a:spcAft>
                <a:spcPct val="20000"/>
              </a:spcAft>
              <a:buFontTx/>
              <a:buChar char="•"/>
            </a:pPr>
            <a:r>
              <a:rPr lang="en-US" altLang="ru-RU" sz="2600">
                <a:solidFill>
                  <a:srgbClr val="000066"/>
                </a:solidFill>
                <a:latin typeface="Comic Sans MS" panose="030F0702030302020204" pitchFamily="66" charset="0"/>
              </a:rPr>
              <a:t> Resources (human, financial and technical)</a:t>
            </a:r>
          </a:p>
          <a:p>
            <a:pPr>
              <a:spcBef>
                <a:spcPct val="20000"/>
              </a:spcBef>
              <a:spcAft>
                <a:spcPct val="20000"/>
              </a:spcAft>
              <a:buFontTx/>
              <a:buChar char="•"/>
            </a:pPr>
            <a:r>
              <a:rPr lang="en-US" altLang="ru-RU" sz="2600">
                <a:solidFill>
                  <a:srgbClr val="000066"/>
                </a:solidFill>
                <a:latin typeface="Comic Sans MS" panose="030F0702030302020204" pitchFamily="66" charset="0"/>
              </a:rPr>
              <a:t> </a:t>
            </a:r>
            <a:r>
              <a:rPr lang="en-US" altLang="ru-RU" sz="2600">
                <a:latin typeface="Comic Sans MS" panose="030F0702030302020204" pitchFamily="66" charset="0"/>
              </a:rPr>
              <a:t>Risk acceptance, (i.e., low risks)</a:t>
            </a:r>
          </a:p>
        </p:txBody>
      </p:sp>
      <p:grpSp>
        <p:nvGrpSpPr>
          <p:cNvPr id="170006" name="Group 22"/>
          <p:cNvGrpSpPr>
            <a:grpSpLocks/>
          </p:cNvGrpSpPr>
          <p:nvPr/>
        </p:nvGrpSpPr>
        <p:grpSpPr bwMode="auto">
          <a:xfrm>
            <a:off x="990600" y="1371600"/>
            <a:ext cx="1219200" cy="1066800"/>
            <a:chOff x="1244" y="278"/>
            <a:chExt cx="2112" cy="1936"/>
          </a:xfrm>
        </p:grpSpPr>
        <p:sp>
          <p:nvSpPr>
            <p:cNvPr id="170007" name="Freeform 23"/>
            <p:cNvSpPr>
              <a:spLocks/>
            </p:cNvSpPr>
            <p:nvPr/>
          </p:nvSpPr>
          <p:spPr bwMode="auto">
            <a:xfrm>
              <a:off x="1434" y="278"/>
              <a:ext cx="764" cy="713"/>
            </a:xfrm>
            <a:custGeom>
              <a:avLst/>
              <a:gdLst>
                <a:gd name="T0" fmla="*/ 0 w 1016"/>
                <a:gd name="T1" fmla="*/ 717 h 904"/>
                <a:gd name="T2" fmla="*/ 10 w 1016"/>
                <a:gd name="T3" fmla="*/ 698 h 904"/>
                <a:gd name="T4" fmla="*/ 20 w 1016"/>
                <a:gd name="T5" fmla="*/ 683 h 904"/>
                <a:gd name="T6" fmla="*/ 29 w 1016"/>
                <a:gd name="T7" fmla="*/ 667 h 904"/>
                <a:gd name="T8" fmla="*/ 38 w 1016"/>
                <a:gd name="T9" fmla="*/ 652 h 904"/>
                <a:gd name="T10" fmla="*/ 48 w 1016"/>
                <a:gd name="T11" fmla="*/ 635 h 904"/>
                <a:gd name="T12" fmla="*/ 60 w 1016"/>
                <a:gd name="T13" fmla="*/ 619 h 904"/>
                <a:gd name="T14" fmla="*/ 70 w 1016"/>
                <a:gd name="T15" fmla="*/ 604 h 904"/>
                <a:gd name="T16" fmla="*/ 81 w 1016"/>
                <a:gd name="T17" fmla="*/ 588 h 904"/>
                <a:gd name="T18" fmla="*/ 95 w 1016"/>
                <a:gd name="T19" fmla="*/ 569 h 904"/>
                <a:gd name="T20" fmla="*/ 111 w 1016"/>
                <a:gd name="T21" fmla="*/ 549 h 904"/>
                <a:gd name="T22" fmla="*/ 123 w 1016"/>
                <a:gd name="T23" fmla="*/ 534 h 904"/>
                <a:gd name="T24" fmla="*/ 137 w 1016"/>
                <a:gd name="T25" fmla="*/ 519 h 904"/>
                <a:gd name="T26" fmla="*/ 151 w 1016"/>
                <a:gd name="T27" fmla="*/ 502 h 904"/>
                <a:gd name="T28" fmla="*/ 167 w 1016"/>
                <a:gd name="T29" fmla="*/ 483 h 904"/>
                <a:gd name="T30" fmla="*/ 183 w 1016"/>
                <a:gd name="T31" fmla="*/ 467 h 904"/>
                <a:gd name="T32" fmla="*/ 199 w 1016"/>
                <a:gd name="T33" fmla="*/ 449 h 904"/>
                <a:gd name="T34" fmla="*/ 215 w 1016"/>
                <a:gd name="T35" fmla="*/ 435 h 904"/>
                <a:gd name="T36" fmla="*/ 235 w 1016"/>
                <a:gd name="T37" fmla="*/ 415 h 904"/>
                <a:gd name="T38" fmla="*/ 252 w 1016"/>
                <a:gd name="T39" fmla="*/ 399 h 904"/>
                <a:gd name="T40" fmla="*/ 269 w 1016"/>
                <a:gd name="T41" fmla="*/ 385 h 904"/>
                <a:gd name="T42" fmla="*/ 288 w 1016"/>
                <a:gd name="T43" fmla="*/ 369 h 904"/>
                <a:gd name="T44" fmla="*/ 302 w 1016"/>
                <a:gd name="T45" fmla="*/ 357 h 904"/>
                <a:gd name="T46" fmla="*/ 321 w 1016"/>
                <a:gd name="T47" fmla="*/ 343 h 904"/>
                <a:gd name="T48" fmla="*/ 339 w 1016"/>
                <a:gd name="T49" fmla="*/ 329 h 904"/>
                <a:gd name="T50" fmla="*/ 361 w 1016"/>
                <a:gd name="T51" fmla="*/ 314 h 904"/>
                <a:gd name="T52" fmla="*/ 379 w 1016"/>
                <a:gd name="T53" fmla="*/ 302 h 904"/>
                <a:gd name="T54" fmla="*/ 400 w 1016"/>
                <a:gd name="T55" fmla="*/ 286 h 904"/>
                <a:gd name="T56" fmla="*/ 425 w 1016"/>
                <a:gd name="T57" fmla="*/ 271 h 904"/>
                <a:gd name="T58" fmla="*/ 449 w 1016"/>
                <a:gd name="T59" fmla="*/ 256 h 904"/>
                <a:gd name="T60" fmla="*/ 473 w 1016"/>
                <a:gd name="T61" fmla="*/ 241 h 904"/>
                <a:gd name="T62" fmla="*/ 498 w 1016"/>
                <a:gd name="T63" fmla="*/ 227 h 904"/>
                <a:gd name="T64" fmla="*/ 524 w 1016"/>
                <a:gd name="T65" fmla="*/ 214 h 904"/>
                <a:gd name="T66" fmla="*/ 552 w 1016"/>
                <a:gd name="T67" fmla="*/ 200 h 904"/>
                <a:gd name="T68" fmla="*/ 575 w 1016"/>
                <a:gd name="T69" fmla="*/ 191 h 904"/>
                <a:gd name="T70" fmla="*/ 597 w 1016"/>
                <a:gd name="T71" fmla="*/ 179 h 904"/>
                <a:gd name="T72" fmla="*/ 623 w 1016"/>
                <a:gd name="T73" fmla="*/ 170 h 904"/>
                <a:gd name="T74" fmla="*/ 641 w 1016"/>
                <a:gd name="T75" fmla="*/ 163 h 904"/>
                <a:gd name="T76" fmla="*/ 563 w 1016"/>
                <a:gd name="T77" fmla="*/ 0 h 904"/>
                <a:gd name="T78" fmla="*/ 1016 w 1016"/>
                <a:gd name="T79" fmla="*/ 232 h 904"/>
                <a:gd name="T80" fmla="*/ 897 w 1016"/>
                <a:gd name="T81" fmla="*/ 711 h 904"/>
                <a:gd name="T82" fmla="*/ 824 w 1016"/>
                <a:gd name="T83" fmla="*/ 569 h 904"/>
                <a:gd name="T84" fmla="*/ 794 w 1016"/>
                <a:gd name="T85" fmla="*/ 582 h 904"/>
                <a:gd name="T86" fmla="*/ 765 w 1016"/>
                <a:gd name="T87" fmla="*/ 596 h 904"/>
                <a:gd name="T88" fmla="*/ 734 w 1016"/>
                <a:gd name="T89" fmla="*/ 613 h 904"/>
                <a:gd name="T90" fmla="*/ 700 w 1016"/>
                <a:gd name="T91" fmla="*/ 633 h 904"/>
                <a:gd name="T92" fmla="*/ 674 w 1016"/>
                <a:gd name="T93" fmla="*/ 650 h 904"/>
                <a:gd name="T94" fmla="*/ 648 w 1016"/>
                <a:gd name="T95" fmla="*/ 670 h 904"/>
                <a:gd name="T96" fmla="*/ 622 w 1016"/>
                <a:gd name="T97" fmla="*/ 689 h 904"/>
                <a:gd name="T98" fmla="*/ 600 w 1016"/>
                <a:gd name="T99" fmla="*/ 709 h 904"/>
                <a:gd name="T100" fmla="*/ 579 w 1016"/>
                <a:gd name="T101" fmla="*/ 729 h 904"/>
                <a:gd name="T102" fmla="*/ 555 w 1016"/>
                <a:gd name="T103" fmla="*/ 752 h 904"/>
                <a:gd name="T104" fmla="*/ 536 w 1016"/>
                <a:gd name="T105" fmla="*/ 774 h 904"/>
                <a:gd name="T106" fmla="*/ 516 w 1016"/>
                <a:gd name="T107" fmla="*/ 796 h 904"/>
                <a:gd name="T108" fmla="*/ 499 w 1016"/>
                <a:gd name="T109" fmla="*/ 816 h 904"/>
                <a:gd name="T110" fmla="*/ 481 w 1016"/>
                <a:gd name="T111" fmla="*/ 842 h 904"/>
                <a:gd name="T112" fmla="*/ 464 w 1016"/>
                <a:gd name="T113" fmla="*/ 867 h 904"/>
                <a:gd name="T114" fmla="*/ 455 w 1016"/>
                <a:gd name="T115" fmla="*/ 885 h 904"/>
                <a:gd name="T116" fmla="*/ 443 w 1016"/>
                <a:gd name="T117" fmla="*/ 904 h 904"/>
                <a:gd name="T118" fmla="*/ 0 w 1016"/>
                <a:gd name="T119" fmla="*/ 717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904">
                  <a:moveTo>
                    <a:pt x="0" y="717"/>
                  </a:moveTo>
                  <a:lnTo>
                    <a:pt x="10" y="698"/>
                  </a:lnTo>
                  <a:lnTo>
                    <a:pt x="20" y="683"/>
                  </a:lnTo>
                  <a:lnTo>
                    <a:pt x="29" y="667"/>
                  </a:lnTo>
                  <a:lnTo>
                    <a:pt x="38" y="652"/>
                  </a:lnTo>
                  <a:lnTo>
                    <a:pt x="48" y="635"/>
                  </a:lnTo>
                  <a:lnTo>
                    <a:pt x="60" y="619"/>
                  </a:lnTo>
                  <a:lnTo>
                    <a:pt x="70" y="604"/>
                  </a:lnTo>
                  <a:lnTo>
                    <a:pt x="81" y="588"/>
                  </a:lnTo>
                  <a:lnTo>
                    <a:pt x="95" y="569"/>
                  </a:lnTo>
                  <a:lnTo>
                    <a:pt x="111" y="549"/>
                  </a:lnTo>
                  <a:lnTo>
                    <a:pt x="123" y="534"/>
                  </a:lnTo>
                  <a:lnTo>
                    <a:pt x="137" y="519"/>
                  </a:lnTo>
                  <a:lnTo>
                    <a:pt x="151" y="502"/>
                  </a:lnTo>
                  <a:lnTo>
                    <a:pt x="167" y="483"/>
                  </a:lnTo>
                  <a:lnTo>
                    <a:pt x="183" y="467"/>
                  </a:lnTo>
                  <a:lnTo>
                    <a:pt x="199" y="449"/>
                  </a:lnTo>
                  <a:lnTo>
                    <a:pt x="215" y="435"/>
                  </a:lnTo>
                  <a:lnTo>
                    <a:pt x="235" y="415"/>
                  </a:lnTo>
                  <a:lnTo>
                    <a:pt x="252" y="399"/>
                  </a:lnTo>
                  <a:lnTo>
                    <a:pt x="269" y="385"/>
                  </a:lnTo>
                  <a:lnTo>
                    <a:pt x="288" y="369"/>
                  </a:lnTo>
                  <a:lnTo>
                    <a:pt x="302" y="357"/>
                  </a:lnTo>
                  <a:lnTo>
                    <a:pt x="321" y="343"/>
                  </a:lnTo>
                  <a:lnTo>
                    <a:pt x="339" y="329"/>
                  </a:lnTo>
                  <a:lnTo>
                    <a:pt x="361" y="314"/>
                  </a:lnTo>
                  <a:lnTo>
                    <a:pt x="379" y="302"/>
                  </a:lnTo>
                  <a:lnTo>
                    <a:pt x="400" y="286"/>
                  </a:lnTo>
                  <a:lnTo>
                    <a:pt x="425" y="271"/>
                  </a:lnTo>
                  <a:lnTo>
                    <a:pt x="449" y="256"/>
                  </a:lnTo>
                  <a:lnTo>
                    <a:pt x="473" y="241"/>
                  </a:lnTo>
                  <a:lnTo>
                    <a:pt x="498" y="227"/>
                  </a:lnTo>
                  <a:lnTo>
                    <a:pt x="524" y="214"/>
                  </a:lnTo>
                  <a:lnTo>
                    <a:pt x="552" y="200"/>
                  </a:lnTo>
                  <a:lnTo>
                    <a:pt x="575" y="191"/>
                  </a:lnTo>
                  <a:lnTo>
                    <a:pt x="597" y="179"/>
                  </a:lnTo>
                  <a:lnTo>
                    <a:pt x="623" y="170"/>
                  </a:lnTo>
                  <a:lnTo>
                    <a:pt x="641" y="163"/>
                  </a:lnTo>
                  <a:lnTo>
                    <a:pt x="563" y="0"/>
                  </a:lnTo>
                  <a:lnTo>
                    <a:pt x="1016" y="232"/>
                  </a:lnTo>
                  <a:lnTo>
                    <a:pt x="897" y="711"/>
                  </a:lnTo>
                  <a:lnTo>
                    <a:pt x="824" y="569"/>
                  </a:lnTo>
                  <a:lnTo>
                    <a:pt x="794" y="582"/>
                  </a:lnTo>
                  <a:lnTo>
                    <a:pt x="765" y="596"/>
                  </a:lnTo>
                  <a:lnTo>
                    <a:pt x="734" y="613"/>
                  </a:lnTo>
                  <a:lnTo>
                    <a:pt x="700" y="633"/>
                  </a:lnTo>
                  <a:lnTo>
                    <a:pt x="674" y="650"/>
                  </a:lnTo>
                  <a:lnTo>
                    <a:pt x="648" y="670"/>
                  </a:lnTo>
                  <a:lnTo>
                    <a:pt x="622" y="689"/>
                  </a:lnTo>
                  <a:lnTo>
                    <a:pt x="600" y="709"/>
                  </a:lnTo>
                  <a:lnTo>
                    <a:pt x="579" y="729"/>
                  </a:lnTo>
                  <a:lnTo>
                    <a:pt x="555" y="752"/>
                  </a:lnTo>
                  <a:lnTo>
                    <a:pt x="536" y="774"/>
                  </a:lnTo>
                  <a:lnTo>
                    <a:pt x="516" y="796"/>
                  </a:lnTo>
                  <a:lnTo>
                    <a:pt x="499" y="816"/>
                  </a:lnTo>
                  <a:lnTo>
                    <a:pt x="481" y="842"/>
                  </a:lnTo>
                  <a:lnTo>
                    <a:pt x="464" y="867"/>
                  </a:lnTo>
                  <a:lnTo>
                    <a:pt x="455" y="885"/>
                  </a:lnTo>
                  <a:lnTo>
                    <a:pt x="443" y="904"/>
                  </a:lnTo>
                  <a:lnTo>
                    <a:pt x="0" y="717"/>
                  </a:lnTo>
                  <a:close/>
                </a:path>
              </a:pathLst>
            </a:custGeom>
            <a:solidFill>
              <a:schemeClr val="folHlink"/>
            </a:solidFill>
            <a:ln w="15875">
              <a:solidFill>
                <a:srgbClr val="000000"/>
              </a:solidFill>
              <a:prstDash val="solid"/>
              <a:round/>
              <a:headEnd/>
              <a:tailEnd/>
            </a:ln>
          </p:spPr>
          <p:txBody>
            <a:bodyPr/>
            <a:lstStyle/>
            <a:p>
              <a:endParaRPr lang="ru-RU"/>
            </a:p>
          </p:txBody>
        </p:sp>
        <p:sp>
          <p:nvSpPr>
            <p:cNvPr id="170008" name="Freeform 24"/>
            <p:cNvSpPr>
              <a:spLocks/>
            </p:cNvSpPr>
            <p:nvPr/>
          </p:nvSpPr>
          <p:spPr bwMode="auto">
            <a:xfrm>
              <a:off x="1244" y="781"/>
              <a:ext cx="674" cy="794"/>
            </a:xfrm>
            <a:custGeom>
              <a:avLst/>
              <a:gdLst>
                <a:gd name="T0" fmla="*/ 895 w 895"/>
                <a:gd name="T1" fmla="*/ 416 h 1006"/>
                <a:gd name="T2" fmla="*/ 667 w 895"/>
                <a:gd name="T3" fmla="*/ 332 h 1006"/>
                <a:gd name="T4" fmla="*/ 657 w 895"/>
                <a:gd name="T5" fmla="*/ 352 h 1006"/>
                <a:gd name="T6" fmla="*/ 652 w 895"/>
                <a:gd name="T7" fmla="*/ 371 h 1006"/>
                <a:gd name="T8" fmla="*/ 646 w 895"/>
                <a:gd name="T9" fmla="*/ 390 h 1006"/>
                <a:gd name="T10" fmla="*/ 641 w 895"/>
                <a:gd name="T11" fmla="*/ 411 h 1006"/>
                <a:gd name="T12" fmla="*/ 634 w 895"/>
                <a:gd name="T13" fmla="*/ 438 h 1006"/>
                <a:gd name="T14" fmla="*/ 630 w 895"/>
                <a:gd name="T15" fmla="*/ 460 h 1006"/>
                <a:gd name="T16" fmla="*/ 626 w 895"/>
                <a:gd name="T17" fmla="*/ 485 h 1006"/>
                <a:gd name="T18" fmla="*/ 624 w 895"/>
                <a:gd name="T19" fmla="*/ 511 h 1006"/>
                <a:gd name="T20" fmla="*/ 621 w 895"/>
                <a:gd name="T21" fmla="*/ 539 h 1006"/>
                <a:gd name="T22" fmla="*/ 621 w 895"/>
                <a:gd name="T23" fmla="*/ 589 h 1006"/>
                <a:gd name="T24" fmla="*/ 622 w 895"/>
                <a:gd name="T25" fmla="*/ 615 h 1006"/>
                <a:gd name="T26" fmla="*/ 624 w 895"/>
                <a:gd name="T27" fmla="*/ 639 h 1006"/>
                <a:gd name="T28" fmla="*/ 628 w 895"/>
                <a:gd name="T29" fmla="*/ 664 h 1006"/>
                <a:gd name="T30" fmla="*/ 633 w 895"/>
                <a:gd name="T31" fmla="*/ 688 h 1006"/>
                <a:gd name="T32" fmla="*/ 638 w 895"/>
                <a:gd name="T33" fmla="*/ 711 h 1006"/>
                <a:gd name="T34" fmla="*/ 644 w 895"/>
                <a:gd name="T35" fmla="*/ 739 h 1006"/>
                <a:gd name="T36" fmla="*/ 654 w 895"/>
                <a:gd name="T37" fmla="*/ 765 h 1006"/>
                <a:gd name="T38" fmla="*/ 227 w 895"/>
                <a:gd name="T39" fmla="*/ 1006 h 1006"/>
                <a:gd name="T40" fmla="*/ 217 w 895"/>
                <a:gd name="T41" fmla="*/ 981 h 1006"/>
                <a:gd name="T42" fmla="*/ 208 w 895"/>
                <a:gd name="T43" fmla="*/ 960 h 1006"/>
                <a:gd name="T44" fmla="*/ 200 w 895"/>
                <a:gd name="T45" fmla="*/ 940 h 1006"/>
                <a:gd name="T46" fmla="*/ 192 w 895"/>
                <a:gd name="T47" fmla="*/ 918 h 1006"/>
                <a:gd name="T48" fmla="*/ 185 w 895"/>
                <a:gd name="T49" fmla="*/ 900 h 1006"/>
                <a:gd name="T50" fmla="*/ 178 w 895"/>
                <a:gd name="T51" fmla="*/ 879 h 1006"/>
                <a:gd name="T52" fmla="*/ 172 w 895"/>
                <a:gd name="T53" fmla="*/ 859 h 1006"/>
                <a:gd name="T54" fmla="*/ 167 w 895"/>
                <a:gd name="T55" fmla="*/ 840 h 1006"/>
                <a:gd name="T56" fmla="*/ 162 w 895"/>
                <a:gd name="T57" fmla="*/ 821 h 1006"/>
                <a:gd name="T58" fmla="*/ 156 w 895"/>
                <a:gd name="T59" fmla="*/ 797 h 1006"/>
                <a:gd name="T60" fmla="*/ 152 w 895"/>
                <a:gd name="T61" fmla="*/ 773 h 1006"/>
                <a:gd name="T62" fmla="*/ 146 w 895"/>
                <a:gd name="T63" fmla="*/ 750 h 1006"/>
                <a:gd name="T64" fmla="*/ 141 w 895"/>
                <a:gd name="T65" fmla="*/ 728 h 1006"/>
                <a:gd name="T66" fmla="*/ 139 w 895"/>
                <a:gd name="T67" fmla="*/ 702 h 1006"/>
                <a:gd name="T68" fmla="*/ 136 w 895"/>
                <a:gd name="T69" fmla="*/ 678 h 1006"/>
                <a:gd name="T70" fmla="*/ 133 w 895"/>
                <a:gd name="T71" fmla="*/ 650 h 1006"/>
                <a:gd name="T72" fmla="*/ 131 w 895"/>
                <a:gd name="T73" fmla="*/ 623 h 1006"/>
                <a:gd name="T74" fmla="*/ 131 w 895"/>
                <a:gd name="T75" fmla="*/ 596 h 1006"/>
                <a:gd name="T76" fmla="*/ 131 w 895"/>
                <a:gd name="T77" fmla="*/ 568 h 1006"/>
                <a:gd name="T78" fmla="*/ 131 w 895"/>
                <a:gd name="T79" fmla="*/ 533 h 1006"/>
                <a:gd name="T80" fmla="*/ 132 w 895"/>
                <a:gd name="T81" fmla="*/ 502 h 1006"/>
                <a:gd name="T82" fmla="*/ 133 w 895"/>
                <a:gd name="T83" fmla="*/ 481 h 1006"/>
                <a:gd name="T84" fmla="*/ 136 w 895"/>
                <a:gd name="T85" fmla="*/ 455 h 1006"/>
                <a:gd name="T86" fmla="*/ 139 w 895"/>
                <a:gd name="T87" fmla="*/ 431 h 1006"/>
                <a:gd name="T88" fmla="*/ 142 w 895"/>
                <a:gd name="T89" fmla="*/ 402 h 1006"/>
                <a:gd name="T90" fmla="*/ 148 w 895"/>
                <a:gd name="T91" fmla="*/ 376 h 1006"/>
                <a:gd name="T92" fmla="*/ 153 w 895"/>
                <a:gd name="T93" fmla="*/ 353 h 1006"/>
                <a:gd name="T94" fmla="*/ 159 w 895"/>
                <a:gd name="T95" fmla="*/ 323 h 1006"/>
                <a:gd name="T96" fmla="*/ 166 w 895"/>
                <a:gd name="T97" fmla="*/ 300 h 1006"/>
                <a:gd name="T98" fmla="*/ 172 w 895"/>
                <a:gd name="T99" fmla="*/ 272 h 1006"/>
                <a:gd name="T100" fmla="*/ 180 w 895"/>
                <a:gd name="T101" fmla="*/ 248 h 1006"/>
                <a:gd name="T102" fmla="*/ 189 w 895"/>
                <a:gd name="T103" fmla="*/ 223 h 1006"/>
                <a:gd name="T104" fmla="*/ 199 w 895"/>
                <a:gd name="T105" fmla="*/ 197 h 1006"/>
                <a:gd name="T106" fmla="*/ 212 w 895"/>
                <a:gd name="T107" fmla="*/ 166 h 1006"/>
                <a:gd name="T108" fmla="*/ 0 w 895"/>
                <a:gd name="T109" fmla="*/ 87 h 1006"/>
                <a:gd name="T110" fmla="*/ 557 w 895"/>
                <a:gd name="T111" fmla="*/ 0 h 1006"/>
                <a:gd name="T112" fmla="*/ 895 w 895"/>
                <a:gd name="T113" fmla="*/ 41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5" h="1006">
                  <a:moveTo>
                    <a:pt x="895" y="416"/>
                  </a:moveTo>
                  <a:lnTo>
                    <a:pt x="667" y="332"/>
                  </a:lnTo>
                  <a:lnTo>
                    <a:pt x="657" y="352"/>
                  </a:lnTo>
                  <a:lnTo>
                    <a:pt x="652" y="371"/>
                  </a:lnTo>
                  <a:lnTo>
                    <a:pt x="646" y="390"/>
                  </a:lnTo>
                  <a:lnTo>
                    <a:pt x="641" y="411"/>
                  </a:lnTo>
                  <a:lnTo>
                    <a:pt x="634" y="438"/>
                  </a:lnTo>
                  <a:lnTo>
                    <a:pt x="630" y="460"/>
                  </a:lnTo>
                  <a:lnTo>
                    <a:pt x="626" y="485"/>
                  </a:lnTo>
                  <a:lnTo>
                    <a:pt x="624" y="511"/>
                  </a:lnTo>
                  <a:lnTo>
                    <a:pt x="621" y="539"/>
                  </a:lnTo>
                  <a:lnTo>
                    <a:pt x="621" y="589"/>
                  </a:lnTo>
                  <a:lnTo>
                    <a:pt x="622" y="615"/>
                  </a:lnTo>
                  <a:lnTo>
                    <a:pt x="624" y="639"/>
                  </a:lnTo>
                  <a:lnTo>
                    <a:pt x="628" y="664"/>
                  </a:lnTo>
                  <a:lnTo>
                    <a:pt x="633" y="688"/>
                  </a:lnTo>
                  <a:lnTo>
                    <a:pt x="638" y="711"/>
                  </a:lnTo>
                  <a:lnTo>
                    <a:pt x="644" y="739"/>
                  </a:lnTo>
                  <a:lnTo>
                    <a:pt x="654" y="765"/>
                  </a:lnTo>
                  <a:lnTo>
                    <a:pt x="227" y="1006"/>
                  </a:lnTo>
                  <a:lnTo>
                    <a:pt x="217" y="981"/>
                  </a:lnTo>
                  <a:lnTo>
                    <a:pt x="208" y="960"/>
                  </a:lnTo>
                  <a:lnTo>
                    <a:pt x="200" y="940"/>
                  </a:lnTo>
                  <a:lnTo>
                    <a:pt x="192" y="918"/>
                  </a:lnTo>
                  <a:lnTo>
                    <a:pt x="185" y="900"/>
                  </a:lnTo>
                  <a:lnTo>
                    <a:pt x="178" y="879"/>
                  </a:lnTo>
                  <a:lnTo>
                    <a:pt x="172" y="859"/>
                  </a:lnTo>
                  <a:lnTo>
                    <a:pt x="167" y="840"/>
                  </a:lnTo>
                  <a:lnTo>
                    <a:pt x="162" y="821"/>
                  </a:lnTo>
                  <a:lnTo>
                    <a:pt x="156" y="797"/>
                  </a:lnTo>
                  <a:lnTo>
                    <a:pt x="152" y="773"/>
                  </a:lnTo>
                  <a:lnTo>
                    <a:pt x="146" y="750"/>
                  </a:lnTo>
                  <a:lnTo>
                    <a:pt x="141" y="728"/>
                  </a:lnTo>
                  <a:lnTo>
                    <a:pt x="139" y="702"/>
                  </a:lnTo>
                  <a:lnTo>
                    <a:pt x="136" y="678"/>
                  </a:lnTo>
                  <a:lnTo>
                    <a:pt x="133" y="650"/>
                  </a:lnTo>
                  <a:lnTo>
                    <a:pt x="131" y="623"/>
                  </a:lnTo>
                  <a:lnTo>
                    <a:pt x="131" y="596"/>
                  </a:lnTo>
                  <a:lnTo>
                    <a:pt x="131" y="568"/>
                  </a:lnTo>
                  <a:lnTo>
                    <a:pt x="131" y="533"/>
                  </a:lnTo>
                  <a:lnTo>
                    <a:pt x="132" y="502"/>
                  </a:lnTo>
                  <a:lnTo>
                    <a:pt x="133" y="481"/>
                  </a:lnTo>
                  <a:lnTo>
                    <a:pt x="136" y="455"/>
                  </a:lnTo>
                  <a:lnTo>
                    <a:pt x="139" y="431"/>
                  </a:lnTo>
                  <a:lnTo>
                    <a:pt x="142" y="402"/>
                  </a:lnTo>
                  <a:lnTo>
                    <a:pt x="148" y="376"/>
                  </a:lnTo>
                  <a:lnTo>
                    <a:pt x="153" y="353"/>
                  </a:lnTo>
                  <a:lnTo>
                    <a:pt x="159" y="323"/>
                  </a:lnTo>
                  <a:lnTo>
                    <a:pt x="166" y="300"/>
                  </a:lnTo>
                  <a:lnTo>
                    <a:pt x="172" y="272"/>
                  </a:lnTo>
                  <a:lnTo>
                    <a:pt x="180" y="248"/>
                  </a:lnTo>
                  <a:lnTo>
                    <a:pt x="189" y="223"/>
                  </a:lnTo>
                  <a:lnTo>
                    <a:pt x="199" y="197"/>
                  </a:lnTo>
                  <a:lnTo>
                    <a:pt x="212" y="166"/>
                  </a:lnTo>
                  <a:lnTo>
                    <a:pt x="0" y="87"/>
                  </a:lnTo>
                  <a:lnTo>
                    <a:pt x="557" y="0"/>
                  </a:lnTo>
                  <a:lnTo>
                    <a:pt x="895" y="416"/>
                  </a:lnTo>
                  <a:close/>
                </a:path>
              </a:pathLst>
            </a:custGeom>
            <a:solidFill>
              <a:srgbClr val="FFCC99"/>
            </a:solidFill>
            <a:ln w="15875">
              <a:solidFill>
                <a:srgbClr val="000000"/>
              </a:solidFill>
              <a:prstDash val="solid"/>
              <a:round/>
              <a:headEnd/>
              <a:tailEnd/>
            </a:ln>
          </p:spPr>
          <p:txBody>
            <a:bodyPr/>
            <a:lstStyle/>
            <a:p>
              <a:endParaRPr lang="ru-RU"/>
            </a:p>
          </p:txBody>
        </p:sp>
        <p:sp>
          <p:nvSpPr>
            <p:cNvPr id="170009" name="Freeform 25"/>
            <p:cNvSpPr>
              <a:spLocks/>
            </p:cNvSpPr>
            <p:nvPr/>
          </p:nvSpPr>
          <p:spPr bwMode="auto">
            <a:xfrm>
              <a:off x="1275" y="1354"/>
              <a:ext cx="764" cy="681"/>
            </a:xfrm>
            <a:custGeom>
              <a:avLst/>
              <a:gdLst>
                <a:gd name="T0" fmla="*/ 807 w 1015"/>
                <a:gd name="T1" fmla="*/ 862 h 862"/>
                <a:gd name="T2" fmla="*/ 786 w 1015"/>
                <a:gd name="T3" fmla="*/ 853 h 862"/>
                <a:gd name="T4" fmla="*/ 769 w 1015"/>
                <a:gd name="T5" fmla="*/ 845 h 862"/>
                <a:gd name="T6" fmla="*/ 751 w 1015"/>
                <a:gd name="T7" fmla="*/ 837 h 862"/>
                <a:gd name="T8" fmla="*/ 734 w 1015"/>
                <a:gd name="T9" fmla="*/ 829 h 862"/>
                <a:gd name="T10" fmla="*/ 716 w 1015"/>
                <a:gd name="T11" fmla="*/ 819 h 862"/>
                <a:gd name="T12" fmla="*/ 697 w 1015"/>
                <a:gd name="T13" fmla="*/ 810 h 862"/>
                <a:gd name="T14" fmla="*/ 680 w 1015"/>
                <a:gd name="T15" fmla="*/ 799 h 862"/>
                <a:gd name="T16" fmla="*/ 662 w 1015"/>
                <a:gd name="T17" fmla="*/ 790 h 862"/>
                <a:gd name="T18" fmla="*/ 641 w 1015"/>
                <a:gd name="T19" fmla="*/ 777 h 862"/>
                <a:gd name="T20" fmla="*/ 619 w 1015"/>
                <a:gd name="T21" fmla="*/ 765 h 862"/>
                <a:gd name="T22" fmla="*/ 602 w 1015"/>
                <a:gd name="T23" fmla="*/ 753 h 862"/>
                <a:gd name="T24" fmla="*/ 585 w 1015"/>
                <a:gd name="T25" fmla="*/ 740 h 862"/>
                <a:gd name="T26" fmla="*/ 566 w 1015"/>
                <a:gd name="T27" fmla="*/ 727 h 862"/>
                <a:gd name="T28" fmla="*/ 545 w 1015"/>
                <a:gd name="T29" fmla="*/ 713 h 862"/>
                <a:gd name="T30" fmla="*/ 527 w 1015"/>
                <a:gd name="T31" fmla="*/ 699 h 862"/>
                <a:gd name="T32" fmla="*/ 507 w 1015"/>
                <a:gd name="T33" fmla="*/ 684 h 862"/>
                <a:gd name="T34" fmla="*/ 491 w 1015"/>
                <a:gd name="T35" fmla="*/ 672 h 862"/>
                <a:gd name="T36" fmla="*/ 469 w 1015"/>
                <a:gd name="T37" fmla="*/ 653 h 862"/>
                <a:gd name="T38" fmla="*/ 451 w 1015"/>
                <a:gd name="T39" fmla="*/ 638 h 862"/>
                <a:gd name="T40" fmla="*/ 435 w 1015"/>
                <a:gd name="T41" fmla="*/ 623 h 862"/>
                <a:gd name="T42" fmla="*/ 417 w 1015"/>
                <a:gd name="T43" fmla="*/ 605 h 862"/>
                <a:gd name="T44" fmla="*/ 404 w 1015"/>
                <a:gd name="T45" fmla="*/ 592 h 862"/>
                <a:gd name="T46" fmla="*/ 388 w 1015"/>
                <a:gd name="T47" fmla="*/ 576 h 862"/>
                <a:gd name="T48" fmla="*/ 373 w 1015"/>
                <a:gd name="T49" fmla="*/ 560 h 862"/>
                <a:gd name="T50" fmla="*/ 356 w 1015"/>
                <a:gd name="T51" fmla="*/ 540 h 862"/>
                <a:gd name="T52" fmla="*/ 340 w 1015"/>
                <a:gd name="T53" fmla="*/ 524 h 862"/>
                <a:gd name="T54" fmla="*/ 324 w 1015"/>
                <a:gd name="T55" fmla="*/ 505 h 862"/>
                <a:gd name="T56" fmla="*/ 306 w 1015"/>
                <a:gd name="T57" fmla="*/ 483 h 862"/>
                <a:gd name="T58" fmla="*/ 291 w 1015"/>
                <a:gd name="T59" fmla="*/ 462 h 862"/>
                <a:gd name="T60" fmla="*/ 274 w 1015"/>
                <a:gd name="T61" fmla="*/ 440 h 862"/>
                <a:gd name="T62" fmla="*/ 258 w 1015"/>
                <a:gd name="T63" fmla="*/ 418 h 862"/>
                <a:gd name="T64" fmla="*/ 244 w 1015"/>
                <a:gd name="T65" fmla="*/ 395 h 862"/>
                <a:gd name="T66" fmla="*/ 228 w 1015"/>
                <a:gd name="T67" fmla="*/ 370 h 862"/>
                <a:gd name="T68" fmla="*/ 218 w 1015"/>
                <a:gd name="T69" fmla="*/ 349 h 862"/>
                <a:gd name="T70" fmla="*/ 204 w 1015"/>
                <a:gd name="T71" fmla="*/ 330 h 862"/>
                <a:gd name="T72" fmla="*/ 194 w 1015"/>
                <a:gd name="T73" fmla="*/ 307 h 862"/>
                <a:gd name="T74" fmla="*/ 0 w 1015"/>
                <a:gd name="T75" fmla="*/ 389 h 862"/>
                <a:gd name="T76" fmla="*/ 319 w 1015"/>
                <a:gd name="T77" fmla="*/ 0 h 862"/>
                <a:gd name="T78" fmla="*/ 859 w 1015"/>
                <a:gd name="T79" fmla="*/ 42 h 862"/>
                <a:gd name="T80" fmla="*/ 641 w 1015"/>
                <a:gd name="T81" fmla="*/ 130 h 862"/>
                <a:gd name="T82" fmla="*/ 656 w 1015"/>
                <a:gd name="T83" fmla="*/ 154 h 862"/>
                <a:gd name="T84" fmla="*/ 671 w 1015"/>
                <a:gd name="T85" fmla="*/ 180 h 862"/>
                <a:gd name="T86" fmla="*/ 691 w 1015"/>
                <a:gd name="T87" fmla="*/ 207 h 862"/>
                <a:gd name="T88" fmla="*/ 713 w 1015"/>
                <a:gd name="T89" fmla="*/ 238 h 862"/>
                <a:gd name="T90" fmla="*/ 733 w 1015"/>
                <a:gd name="T91" fmla="*/ 261 h 862"/>
                <a:gd name="T92" fmla="*/ 755 w 1015"/>
                <a:gd name="T93" fmla="*/ 284 h 862"/>
                <a:gd name="T94" fmla="*/ 776 w 1015"/>
                <a:gd name="T95" fmla="*/ 307 h 862"/>
                <a:gd name="T96" fmla="*/ 798 w 1015"/>
                <a:gd name="T97" fmla="*/ 327 h 862"/>
                <a:gd name="T98" fmla="*/ 821 w 1015"/>
                <a:gd name="T99" fmla="*/ 346 h 862"/>
                <a:gd name="T100" fmla="*/ 846 w 1015"/>
                <a:gd name="T101" fmla="*/ 367 h 862"/>
                <a:gd name="T102" fmla="*/ 871 w 1015"/>
                <a:gd name="T103" fmla="*/ 384 h 862"/>
                <a:gd name="T104" fmla="*/ 894 w 1015"/>
                <a:gd name="T105" fmla="*/ 402 h 862"/>
                <a:gd name="T106" fmla="*/ 918 w 1015"/>
                <a:gd name="T107" fmla="*/ 417 h 862"/>
                <a:gd name="T108" fmla="*/ 946 w 1015"/>
                <a:gd name="T109" fmla="*/ 433 h 862"/>
                <a:gd name="T110" fmla="*/ 975 w 1015"/>
                <a:gd name="T111" fmla="*/ 448 h 862"/>
                <a:gd name="T112" fmla="*/ 996 w 1015"/>
                <a:gd name="T113" fmla="*/ 456 h 862"/>
                <a:gd name="T114" fmla="*/ 1015 w 1015"/>
                <a:gd name="T115" fmla="*/ 467 h 862"/>
                <a:gd name="T116" fmla="*/ 807 w 1015"/>
                <a:gd name="T117"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5" h="862">
                  <a:moveTo>
                    <a:pt x="807" y="862"/>
                  </a:moveTo>
                  <a:lnTo>
                    <a:pt x="786" y="853"/>
                  </a:lnTo>
                  <a:lnTo>
                    <a:pt x="769" y="845"/>
                  </a:lnTo>
                  <a:lnTo>
                    <a:pt x="751" y="837"/>
                  </a:lnTo>
                  <a:lnTo>
                    <a:pt x="734" y="829"/>
                  </a:lnTo>
                  <a:lnTo>
                    <a:pt x="716" y="819"/>
                  </a:lnTo>
                  <a:lnTo>
                    <a:pt x="697" y="810"/>
                  </a:lnTo>
                  <a:lnTo>
                    <a:pt x="680" y="799"/>
                  </a:lnTo>
                  <a:lnTo>
                    <a:pt x="662" y="790"/>
                  </a:lnTo>
                  <a:lnTo>
                    <a:pt x="641" y="777"/>
                  </a:lnTo>
                  <a:lnTo>
                    <a:pt x="619" y="765"/>
                  </a:lnTo>
                  <a:lnTo>
                    <a:pt x="602" y="753"/>
                  </a:lnTo>
                  <a:lnTo>
                    <a:pt x="585" y="740"/>
                  </a:lnTo>
                  <a:lnTo>
                    <a:pt x="566" y="727"/>
                  </a:lnTo>
                  <a:lnTo>
                    <a:pt x="545" y="713"/>
                  </a:lnTo>
                  <a:lnTo>
                    <a:pt x="527" y="699"/>
                  </a:lnTo>
                  <a:lnTo>
                    <a:pt x="507" y="684"/>
                  </a:lnTo>
                  <a:lnTo>
                    <a:pt x="491" y="672"/>
                  </a:lnTo>
                  <a:lnTo>
                    <a:pt x="469" y="653"/>
                  </a:lnTo>
                  <a:lnTo>
                    <a:pt x="451" y="638"/>
                  </a:lnTo>
                  <a:lnTo>
                    <a:pt x="435" y="623"/>
                  </a:lnTo>
                  <a:lnTo>
                    <a:pt x="417" y="605"/>
                  </a:lnTo>
                  <a:lnTo>
                    <a:pt x="404" y="592"/>
                  </a:lnTo>
                  <a:lnTo>
                    <a:pt x="388" y="576"/>
                  </a:lnTo>
                  <a:lnTo>
                    <a:pt x="373" y="560"/>
                  </a:lnTo>
                  <a:lnTo>
                    <a:pt x="356" y="540"/>
                  </a:lnTo>
                  <a:lnTo>
                    <a:pt x="340" y="524"/>
                  </a:lnTo>
                  <a:lnTo>
                    <a:pt x="324" y="505"/>
                  </a:lnTo>
                  <a:lnTo>
                    <a:pt x="306" y="483"/>
                  </a:lnTo>
                  <a:lnTo>
                    <a:pt x="291" y="462"/>
                  </a:lnTo>
                  <a:lnTo>
                    <a:pt x="274" y="440"/>
                  </a:lnTo>
                  <a:lnTo>
                    <a:pt x="258" y="418"/>
                  </a:lnTo>
                  <a:lnTo>
                    <a:pt x="244" y="395"/>
                  </a:lnTo>
                  <a:lnTo>
                    <a:pt x="228" y="370"/>
                  </a:lnTo>
                  <a:lnTo>
                    <a:pt x="218" y="349"/>
                  </a:lnTo>
                  <a:lnTo>
                    <a:pt x="204" y="330"/>
                  </a:lnTo>
                  <a:lnTo>
                    <a:pt x="194" y="307"/>
                  </a:lnTo>
                  <a:lnTo>
                    <a:pt x="0" y="389"/>
                  </a:lnTo>
                  <a:lnTo>
                    <a:pt x="319" y="0"/>
                  </a:lnTo>
                  <a:lnTo>
                    <a:pt x="859" y="42"/>
                  </a:lnTo>
                  <a:lnTo>
                    <a:pt x="641" y="130"/>
                  </a:lnTo>
                  <a:lnTo>
                    <a:pt x="656" y="154"/>
                  </a:lnTo>
                  <a:lnTo>
                    <a:pt x="671" y="180"/>
                  </a:lnTo>
                  <a:lnTo>
                    <a:pt x="691" y="207"/>
                  </a:lnTo>
                  <a:lnTo>
                    <a:pt x="713" y="238"/>
                  </a:lnTo>
                  <a:lnTo>
                    <a:pt x="733" y="261"/>
                  </a:lnTo>
                  <a:lnTo>
                    <a:pt x="755" y="284"/>
                  </a:lnTo>
                  <a:lnTo>
                    <a:pt x="776" y="307"/>
                  </a:lnTo>
                  <a:lnTo>
                    <a:pt x="798" y="327"/>
                  </a:lnTo>
                  <a:lnTo>
                    <a:pt x="821" y="346"/>
                  </a:lnTo>
                  <a:lnTo>
                    <a:pt x="846" y="367"/>
                  </a:lnTo>
                  <a:lnTo>
                    <a:pt x="871" y="384"/>
                  </a:lnTo>
                  <a:lnTo>
                    <a:pt x="894" y="402"/>
                  </a:lnTo>
                  <a:lnTo>
                    <a:pt x="918" y="417"/>
                  </a:lnTo>
                  <a:lnTo>
                    <a:pt x="946" y="433"/>
                  </a:lnTo>
                  <a:lnTo>
                    <a:pt x="975" y="448"/>
                  </a:lnTo>
                  <a:lnTo>
                    <a:pt x="996" y="456"/>
                  </a:lnTo>
                  <a:lnTo>
                    <a:pt x="1015" y="467"/>
                  </a:lnTo>
                  <a:lnTo>
                    <a:pt x="807" y="862"/>
                  </a:lnTo>
                  <a:close/>
                </a:path>
              </a:pathLst>
            </a:custGeom>
            <a:solidFill>
              <a:srgbClr val="FFFF99"/>
            </a:solidFill>
            <a:ln w="15875">
              <a:solidFill>
                <a:srgbClr val="000000"/>
              </a:solidFill>
              <a:prstDash val="solid"/>
              <a:round/>
              <a:headEnd/>
              <a:tailEnd/>
            </a:ln>
          </p:spPr>
          <p:txBody>
            <a:bodyPr/>
            <a:lstStyle/>
            <a:p>
              <a:endParaRPr lang="ru-RU"/>
            </a:p>
          </p:txBody>
        </p:sp>
        <p:sp>
          <p:nvSpPr>
            <p:cNvPr id="170010" name="Freeform 26"/>
            <p:cNvSpPr>
              <a:spLocks/>
            </p:cNvSpPr>
            <p:nvPr/>
          </p:nvSpPr>
          <p:spPr bwMode="auto">
            <a:xfrm>
              <a:off x="1851" y="1593"/>
              <a:ext cx="830" cy="621"/>
            </a:xfrm>
            <a:custGeom>
              <a:avLst/>
              <a:gdLst>
                <a:gd name="T0" fmla="*/ 442 w 1103"/>
                <a:gd name="T1" fmla="*/ 0 h 787"/>
                <a:gd name="T2" fmla="*/ 350 w 1103"/>
                <a:gd name="T3" fmla="*/ 203 h 787"/>
                <a:gd name="T4" fmla="*/ 372 w 1103"/>
                <a:gd name="T5" fmla="*/ 211 h 787"/>
                <a:gd name="T6" fmla="*/ 391 w 1103"/>
                <a:gd name="T7" fmla="*/ 216 h 787"/>
                <a:gd name="T8" fmla="*/ 413 w 1103"/>
                <a:gd name="T9" fmla="*/ 222 h 787"/>
                <a:gd name="T10" fmla="*/ 438 w 1103"/>
                <a:gd name="T11" fmla="*/ 228 h 787"/>
                <a:gd name="T12" fmla="*/ 467 w 1103"/>
                <a:gd name="T13" fmla="*/ 232 h 787"/>
                <a:gd name="T14" fmla="*/ 493 w 1103"/>
                <a:gd name="T15" fmla="*/ 236 h 787"/>
                <a:gd name="T16" fmla="*/ 519 w 1103"/>
                <a:gd name="T17" fmla="*/ 239 h 787"/>
                <a:gd name="T18" fmla="*/ 549 w 1103"/>
                <a:gd name="T19" fmla="*/ 243 h 787"/>
                <a:gd name="T20" fmla="*/ 580 w 1103"/>
                <a:gd name="T21" fmla="*/ 245 h 787"/>
                <a:gd name="T22" fmla="*/ 636 w 1103"/>
                <a:gd name="T23" fmla="*/ 245 h 787"/>
                <a:gd name="T24" fmla="*/ 666 w 1103"/>
                <a:gd name="T25" fmla="*/ 244 h 787"/>
                <a:gd name="T26" fmla="*/ 692 w 1103"/>
                <a:gd name="T27" fmla="*/ 242 h 787"/>
                <a:gd name="T28" fmla="*/ 720 w 1103"/>
                <a:gd name="T29" fmla="*/ 238 h 787"/>
                <a:gd name="T30" fmla="*/ 749 w 1103"/>
                <a:gd name="T31" fmla="*/ 233 h 787"/>
                <a:gd name="T32" fmla="*/ 773 w 1103"/>
                <a:gd name="T33" fmla="*/ 230 h 787"/>
                <a:gd name="T34" fmla="*/ 805 w 1103"/>
                <a:gd name="T35" fmla="*/ 223 h 787"/>
                <a:gd name="T36" fmla="*/ 835 w 1103"/>
                <a:gd name="T37" fmla="*/ 215 h 787"/>
                <a:gd name="T38" fmla="*/ 1103 w 1103"/>
                <a:gd name="T39" fmla="*/ 595 h 787"/>
                <a:gd name="T40" fmla="*/ 1077 w 1103"/>
                <a:gd name="T41" fmla="*/ 604 h 787"/>
                <a:gd name="T42" fmla="*/ 1052 w 1103"/>
                <a:gd name="T43" fmla="*/ 613 h 787"/>
                <a:gd name="T44" fmla="*/ 1030 w 1103"/>
                <a:gd name="T45" fmla="*/ 620 h 787"/>
                <a:gd name="T46" fmla="*/ 1007 w 1103"/>
                <a:gd name="T47" fmla="*/ 627 h 787"/>
                <a:gd name="T48" fmla="*/ 985 w 1103"/>
                <a:gd name="T49" fmla="*/ 632 h 787"/>
                <a:gd name="T50" fmla="*/ 961 w 1103"/>
                <a:gd name="T51" fmla="*/ 639 h 787"/>
                <a:gd name="T52" fmla="*/ 940 w 1103"/>
                <a:gd name="T53" fmla="*/ 644 h 787"/>
                <a:gd name="T54" fmla="*/ 918 w 1103"/>
                <a:gd name="T55" fmla="*/ 649 h 787"/>
                <a:gd name="T56" fmla="*/ 896 w 1103"/>
                <a:gd name="T57" fmla="*/ 653 h 787"/>
                <a:gd name="T58" fmla="*/ 871 w 1103"/>
                <a:gd name="T59" fmla="*/ 659 h 787"/>
                <a:gd name="T60" fmla="*/ 842 w 1103"/>
                <a:gd name="T61" fmla="*/ 663 h 787"/>
                <a:gd name="T62" fmla="*/ 818 w 1103"/>
                <a:gd name="T63" fmla="*/ 667 h 787"/>
                <a:gd name="T64" fmla="*/ 792 w 1103"/>
                <a:gd name="T65" fmla="*/ 672 h 787"/>
                <a:gd name="T66" fmla="*/ 764 w 1103"/>
                <a:gd name="T67" fmla="*/ 675 h 787"/>
                <a:gd name="T68" fmla="*/ 736 w 1103"/>
                <a:gd name="T69" fmla="*/ 678 h 787"/>
                <a:gd name="T70" fmla="*/ 704 w 1103"/>
                <a:gd name="T71" fmla="*/ 679 h 787"/>
                <a:gd name="T72" fmla="*/ 674 w 1103"/>
                <a:gd name="T73" fmla="*/ 681 h 787"/>
                <a:gd name="T74" fmla="*/ 646 w 1103"/>
                <a:gd name="T75" fmla="*/ 681 h 787"/>
                <a:gd name="T76" fmla="*/ 614 w 1103"/>
                <a:gd name="T77" fmla="*/ 681 h 787"/>
                <a:gd name="T78" fmla="*/ 575 w 1103"/>
                <a:gd name="T79" fmla="*/ 681 h 787"/>
                <a:gd name="T80" fmla="*/ 540 w 1103"/>
                <a:gd name="T81" fmla="*/ 680 h 787"/>
                <a:gd name="T82" fmla="*/ 515 w 1103"/>
                <a:gd name="T83" fmla="*/ 679 h 787"/>
                <a:gd name="T84" fmla="*/ 488 w 1103"/>
                <a:gd name="T85" fmla="*/ 678 h 787"/>
                <a:gd name="T86" fmla="*/ 459 w 1103"/>
                <a:gd name="T87" fmla="*/ 675 h 787"/>
                <a:gd name="T88" fmla="*/ 426 w 1103"/>
                <a:gd name="T89" fmla="*/ 671 h 787"/>
                <a:gd name="T90" fmla="*/ 399 w 1103"/>
                <a:gd name="T91" fmla="*/ 666 h 787"/>
                <a:gd name="T92" fmla="*/ 372 w 1103"/>
                <a:gd name="T93" fmla="*/ 663 h 787"/>
                <a:gd name="T94" fmla="*/ 338 w 1103"/>
                <a:gd name="T95" fmla="*/ 656 h 787"/>
                <a:gd name="T96" fmla="*/ 313 w 1103"/>
                <a:gd name="T97" fmla="*/ 650 h 787"/>
                <a:gd name="T98" fmla="*/ 282 w 1103"/>
                <a:gd name="T99" fmla="*/ 644 h 787"/>
                <a:gd name="T100" fmla="*/ 254 w 1103"/>
                <a:gd name="T101" fmla="*/ 637 h 787"/>
                <a:gd name="T102" fmla="*/ 227 w 1103"/>
                <a:gd name="T103" fmla="*/ 630 h 787"/>
                <a:gd name="T104" fmla="*/ 198 w 1103"/>
                <a:gd name="T105" fmla="*/ 621 h 787"/>
                <a:gd name="T106" fmla="*/ 163 w 1103"/>
                <a:gd name="T107" fmla="*/ 609 h 787"/>
                <a:gd name="T108" fmla="*/ 80 w 1103"/>
                <a:gd name="T109" fmla="*/ 787 h 787"/>
                <a:gd name="T110" fmla="*/ 0 w 1103"/>
                <a:gd name="T111" fmla="*/ 282 h 787"/>
                <a:gd name="T112" fmla="*/ 442 w 1103"/>
                <a:gd name="T11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 h="787">
                  <a:moveTo>
                    <a:pt x="442" y="0"/>
                  </a:moveTo>
                  <a:lnTo>
                    <a:pt x="350" y="203"/>
                  </a:lnTo>
                  <a:lnTo>
                    <a:pt x="372" y="211"/>
                  </a:lnTo>
                  <a:lnTo>
                    <a:pt x="391" y="216"/>
                  </a:lnTo>
                  <a:lnTo>
                    <a:pt x="413" y="222"/>
                  </a:lnTo>
                  <a:lnTo>
                    <a:pt x="438" y="228"/>
                  </a:lnTo>
                  <a:lnTo>
                    <a:pt x="467" y="232"/>
                  </a:lnTo>
                  <a:lnTo>
                    <a:pt x="493" y="236"/>
                  </a:lnTo>
                  <a:lnTo>
                    <a:pt x="519" y="239"/>
                  </a:lnTo>
                  <a:lnTo>
                    <a:pt x="549" y="243"/>
                  </a:lnTo>
                  <a:lnTo>
                    <a:pt x="580" y="245"/>
                  </a:lnTo>
                  <a:lnTo>
                    <a:pt x="636" y="245"/>
                  </a:lnTo>
                  <a:lnTo>
                    <a:pt x="666" y="244"/>
                  </a:lnTo>
                  <a:lnTo>
                    <a:pt x="692" y="242"/>
                  </a:lnTo>
                  <a:lnTo>
                    <a:pt x="720" y="238"/>
                  </a:lnTo>
                  <a:lnTo>
                    <a:pt x="749" y="233"/>
                  </a:lnTo>
                  <a:lnTo>
                    <a:pt x="773" y="230"/>
                  </a:lnTo>
                  <a:lnTo>
                    <a:pt x="805" y="223"/>
                  </a:lnTo>
                  <a:lnTo>
                    <a:pt x="835" y="215"/>
                  </a:lnTo>
                  <a:lnTo>
                    <a:pt x="1103" y="595"/>
                  </a:lnTo>
                  <a:lnTo>
                    <a:pt x="1077" y="604"/>
                  </a:lnTo>
                  <a:lnTo>
                    <a:pt x="1052" y="613"/>
                  </a:lnTo>
                  <a:lnTo>
                    <a:pt x="1030" y="620"/>
                  </a:lnTo>
                  <a:lnTo>
                    <a:pt x="1007" y="627"/>
                  </a:lnTo>
                  <a:lnTo>
                    <a:pt x="985" y="632"/>
                  </a:lnTo>
                  <a:lnTo>
                    <a:pt x="961" y="639"/>
                  </a:lnTo>
                  <a:lnTo>
                    <a:pt x="940" y="644"/>
                  </a:lnTo>
                  <a:lnTo>
                    <a:pt x="918" y="649"/>
                  </a:lnTo>
                  <a:lnTo>
                    <a:pt x="896" y="653"/>
                  </a:lnTo>
                  <a:lnTo>
                    <a:pt x="871" y="659"/>
                  </a:lnTo>
                  <a:lnTo>
                    <a:pt x="842" y="663"/>
                  </a:lnTo>
                  <a:lnTo>
                    <a:pt x="818" y="667"/>
                  </a:lnTo>
                  <a:lnTo>
                    <a:pt x="792" y="672"/>
                  </a:lnTo>
                  <a:lnTo>
                    <a:pt x="764" y="675"/>
                  </a:lnTo>
                  <a:lnTo>
                    <a:pt x="736" y="678"/>
                  </a:lnTo>
                  <a:lnTo>
                    <a:pt x="704" y="679"/>
                  </a:lnTo>
                  <a:lnTo>
                    <a:pt x="674" y="681"/>
                  </a:lnTo>
                  <a:lnTo>
                    <a:pt x="646" y="681"/>
                  </a:lnTo>
                  <a:lnTo>
                    <a:pt x="614" y="681"/>
                  </a:lnTo>
                  <a:lnTo>
                    <a:pt x="575" y="681"/>
                  </a:lnTo>
                  <a:lnTo>
                    <a:pt x="540" y="680"/>
                  </a:lnTo>
                  <a:lnTo>
                    <a:pt x="515" y="679"/>
                  </a:lnTo>
                  <a:lnTo>
                    <a:pt x="488" y="678"/>
                  </a:lnTo>
                  <a:lnTo>
                    <a:pt x="459" y="675"/>
                  </a:lnTo>
                  <a:lnTo>
                    <a:pt x="426" y="671"/>
                  </a:lnTo>
                  <a:lnTo>
                    <a:pt x="399" y="666"/>
                  </a:lnTo>
                  <a:lnTo>
                    <a:pt x="372" y="663"/>
                  </a:lnTo>
                  <a:lnTo>
                    <a:pt x="338" y="656"/>
                  </a:lnTo>
                  <a:lnTo>
                    <a:pt x="313" y="650"/>
                  </a:lnTo>
                  <a:lnTo>
                    <a:pt x="282" y="644"/>
                  </a:lnTo>
                  <a:lnTo>
                    <a:pt x="254" y="637"/>
                  </a:lnTo>
                  <a:lnTo>
                    <a:pt x="227" y="630"/>
                  </a:lnTo>
                  <a:lnTo>
                    <a:pt x="198" y="621"/>
                  </a:lnTo>
                  <a:lnTo>
                    <a:pt x="163" y="609"/>
                  </a:lnTo>
                  <a:lnTo>
                    <a:pt x="80" y="787"/>
                  </a:lnTo>
                  <a:lnTo>
                    <a:pt x="0" y="282"/>
                  </a:lnTo>
                  <a:lnTo>
                    <a:pt x="442" y="0"/>
                  </a:lnTo>
                  <a:close/>
                </a:path>
              </a:pathLst>
            </a:custGeom>
            <a:solidFill>
              <a:srgbClr val="CCFFFF"/>
            </a:solidFill>
            <a:ln w="15875">
              <a:solidFill>
                <a:srgbClr val="000000"/>
              </a:solidFill>
              <a:prstDash val="solid"/>
              <a:round/>
              <a:headEnd/>
              <a:tailEnd/>
            </a:ln>
          </p:spPr>
          <p:txBody>
            <a:bodyPr/>
            <a:lstStyle/>
            <a:p>
              <a:endParaRPr lang="ru-RU"/>
            </a:p>
          </p:txBody>
        </p:sp>
        <p:sp>
          <p:nvSpPr>
            <p:cNvPr id="170011" name="Freeform 27"/>
            <p:cNvSpPr>
              <a:spLocks/>
            </p:cNvSpPr>
            <p:nvPr/>
          </p:nvSpPr>
          <p:spPr bwMode="auto">
            <a:xfrm>
              <a:off x="2449" y="1471"/>
              <a:ext cx="722" cy="675"/>
            </a:xfrm>
            <a:custGeom>
              <a:avLst/>
              <a:gdLst>
                <a:gd name="T0" fmla="*/ 959 w 959"/>
                <a:gd name="T1" fmla="*/ 187 h 855"/>
                <a:gd name="T2" fmla="*/ 947 w 959"/>
                <a:gd name="T3" fmla="*/ 206 h 855"/>
                <a:gd name="T4" fmla="*/ 939 w 959"/>
                <a:gd name="T5" fmla="*/ 221 h 855"/>
                <a:gd name="T6" fmla="*/ 929 w 959"/>
                <a:gd name="T7" fmla="*/ 237 h 855"/>
                <a:gd name="T8" fmla="*/ 921 w 959"/>
                <a:gd name="T9" fmla="*/ 253 h 855"/>
                <a:gd name="T10" fmla="*/ 911 w 959"/>
                <a:gd name="T11" fmla="*/ 269 h 855"/>
                <a:gd name="T12" fmla="*/ 899 w 959"/>
                <a:gd name="T13" fmla="*/ 285 h 855"/>
                <a:gd name="T14" fmla="*/ 888 w 959"/>
                <a:gd name="T15" fmla="*/ 300 h 855"/>
                <a:gd name="T16" fmla="*/ 877 w 959"/>
                <a:gd name="T17" fmla="*/ 317 h 855"/>
                <a:gd name="T18" fmla="*/ 862 w 959"/>
                <a:gd name="T19" fmla="*/ 335 h 855"/>
                <a:gd name="T20" fmla="*/ 848 w 959"/>
                <a:gd name="T21" fmla="*/ 354 h 855"/>
                <a:gd name="T22" fmla="*/ 836 w 959"/>
                <a:gd name="T23" fmla="*/ 369 h 855"/>
                <a:gd name="T24" fmla="*/ 822 w 959"/>
                <a:gd name="T25" fmla="*/ 384 h 855"/>
                <a:gd name="T26" fmla="*/ 806 w 959"/>
                <a:gd name="T27" fmla="*/ 403 h 855"/>
                <a:gd name="T28" fmla="*/ 791 w 959"/>
                <a:gd name="T29" fmla="*/ 421 h 855"/>
                <a:gd name="T30" fmla="*/ 775 w 959"/>
                <a:gd name="T31" fmla="*/ 437 h 855"/>
                <a:gd name="T32" fmla="*/ 758 w 959"/>
                <a:gd name="T33" fmla="*/ 455 h 855"/>
                <a:gd name="T34" fmla="*/ 744 w 959"/>
                <a:gd name="T35" fmla="*/ 469 h 855"/>
                <a:gd name="T36" fmla="*/ 723 w 959"/>
                <a:gd name="T37" fmla="*/ 489 h 855"/>
                <a:gd name="T38" fmla="*/ 706 w 959"/>
                <a:gd name="T39" fmla="*/ 505 h 855"/>
                <a:gd name="T40" fmla="*/ 689 w 959"/>
                <a:gd name="T41" fmla="*/ 519 h 855"/>
                <a:gd name="T42" fmla="*/ 669 w 959"/>
                <a:gd name="T43" fmla="*/ 535 h 855"/>
                <a:gd name="T44" fmla="*/ 655 w 959"/>
                <a:gd name="T45" fmla="*/ 547 h 855"/>
                <a:gd name="T46" fmla="*/ 637 w 959"/>
                <a:gd name="T47" fmla="*/ 561 h 855"/>
                <a:gd name="T48" fmla="*/ 619 w 959"/>
                <a:gd name="T49" fmla="*/ 575 h 855"/>
                <a:gd name="T50" fmla="*/ 598 w 959"/>
                <a:gd name="T51" fmla="*/ 590 h 855"/>
                <a:gd name="T52" fmla="*/ 579 w 959"/>
                <a:gd name="T53" fmla="*/ 603 h 855"/>
                <a:gd name="T54" fmla="*/ 559 w 959"/>
                <a:gd name="T55" fmla="*/ 617 h 855"/>
                <a:gd name="T56" fmla="*/ 532 w 959"/>
                <a:gd name="T57" fmla="*/ 633 h 855"/>
                <a:gd name="T58" fmla="*/ 510 w 959"/>
                <a:gd name="T59" fmla="*/ 647 h 855"/>
                <a:gd name="T60" fmla="*/ 486 w 959"/>
                <a:gd name="T61" fmla="*/ 662 h 855"/>
                <a:gd name="T62" fmla="*/ 461 w 959"/>
                <a:gd name="T63" fmla="*/ 677 h 855"/>
                <a:gd name="T64" fmla="*/ 435 w 959"/>
                <a:gd name="T65" fmla="*/ 690 h 855"/>
                <a:gd name="T66" fmla="*/ 568 w 959"/>
                <a:gd name="T67" fmla="*/ 855 h 855"/>
                <a:gd name="T68" fmla="*/ 41 w 959"/>
                <a:gd name="T69" fmla="*/ 643 h 855"/>
                <a:gd name="T70" fmla="*/ 0 w 959"/>
                <a:gd name="T71" fmla="*/ 226 h 855"/>
                <a:gd name="T72" fmla="*/ 111 w 959"/>
                <a:gd name="T73" fmla="*/ 344 h 855"/>
                <a:gd name="T74" fmla="*/ 136 w 959"/>
                <a:gd name="T75" fmla="*/ 334 h 855"/>
                <a:gd name="T76" fmla="*/ 161 w 959"/>
                <a:gd name="T77" fmla="*/ 322 h 855"/>
                <a:gd name="T78" fmla="*/ 193 w 959"/>
                <a:gd name="T79" fmla="*/ 307 h 855"/>
                <a:gd name="T80" fmla="*/ 225 w 959"/>
                <a:gd name="T81" fmla="*/ 291 h 855"/>
                <a:gd name="T82" fmla="*/ 257 w 959"/>
                <a:gd name="T83" fmla="*/ 271 h 855"/>
                <a:gd name="T84" fmla="*/ 285 w 959"/>
                <a:gd name="T85" fmla="*/ 254 h 855"/>
                <a:gd name="T86" fmla="*/ 311 w 959"/>
                <a:gd name="T87" fmla="*/ 234 h 855"/>
                <a:gd name="T88" fmla="*/ 337 w 959"/>
                <a:gd name="T89" fmla="*/ 214 h 855"/>
                <a:gd name="T90" fmla="*/ 358 w 959"/>
                <a:gd name="T91" fmla="*/ 196 h 855"/>
                <a:gd name="T92" fmla="*/ 380 w 959"/>
                <a:gd name="T93" fmla="*/ 175 h 855"/>
                <a:gd name="T94" fmla="*/ 403 w 959"/>
                <a:gd name="T95" fmla="*/ 151 h 855"/>
                <a:gd name="T96" fmla="*/ 423 w 959"/>
                <a:gd name="T97" fmla="*/ 130 h 855"/>
                <a:gd name="T98" fmla="*/ 443 w 959"/>
                <a:gd name="T99" fmla="*/ 108 h 855"/>
                <a:gd name="T100" fmla="*/ 459 w 959"/>
                <a:gd name="T101" fmla="*/ 89 h 855"/>
                <a:gd name="T102" fmla="*/ 478 w 959"/>
                <a:gd name="T103" fmla="*/ 62 h 855"/>
                <a:gd name="T104" fmla="*/ 495 w 959"/>
                <a:gd name="T105" fmla="*/ 37 h 855"/>
                <a:gd name="T106" fmla="*/ 504 w 959"/>
                <a:gd name="T107" fmla="*/ 19 h 855"/>
                <a:gd name="T108" fmla="*/ 514 w 959"/>
                <a:gd name="T109" fmla="*/ 0 h 855"/>
                <a:gd name="T110" fmla="*/ 959 w 959"/>
                <a:gd name="T111" fmla="*/ 187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9" h="855">
                  <a:moveTo>
                    <a:pt x="959" y="187"/>
                  </a:moveTo>
                  <a:lnTo>
                    <a:pt x="947" y="206"/>
                  </a:lnTo>
                  <a:lnTo>
                    <a:pt x="939" y="221"/>
                  </a:lnTo>
                  <a:lnTo>
                    <a:pt x="929" y="237"/>
                  </a:lnTo>
                  <a:lnTo>
                    <a:pt x="921" y="253"/>
                  </a:lnTo>
                  <a:lnTo>
                    <a:pt x="911" y="269"/>
                  </a:lnTo>
                  <a:lnTo>
                    <a:pt x="899" y="285"/>
                  </a:lnTo>
                  <a:lnTo>
                    <a:pt x="888" y="300"/>
                  </a:lnTo>
                  <a:lnTo>
                    <a:pt x="877" y="317"/>
                  </a:lnTo>
                  <a:lnTo>
                    <a:pt x="862" y="335"/>
                  </a:lnTo>
                  <a:lnTo>
                    <a:pt x="848" y="354"/>
                  </a:lnTo>
                  <a:lnTo>
                    <a:pt x="836" y="369"/>
                  </a:lnTo>
                  <a:lnTo>
                    <a:pt x="822" y="384"/>
                  </a:lnTo>
                  <a:lnTo>
                    <a:pt x="806" y="403"/>
                  </a:lnTo>
                  <a:lnTo>
                    <a:pt x="791" y="421"/>
                  </a:lnTo>
                  <a:lnTo>
                    <a:pt x="775" y="437"/>
                  </a:lnTo>
                  <a:lnTo>
                    <a:pt x="758" y="455"/>
                  </a:lnTo>
                  <a:lnTo>
                    <a:pt x="744" y="469"/>
                  </a:lnTo>
                  <a:lnTo>
                    <a:pt x="723" y="489"/>
                  </a:lnTo>
                  <a:lnTo>
                    <a:pt x="706" y="505"/>
                  </a:lnTo>
                  <a:lnTo>
                    <a:pt x="689" y="519"/>
                  </a:lnTo>
                  <a:lnTo>
                    <a:pt x="669" y="535"/>
                  </a:lnTo>
                  <a:lnTo>
                    <a:pt x="655" y="547"/>
                  </a:lnTo>
                  <a:lnTo>
                    <a:pt x="637" y="561"/>
                  </a:lnTo>
                  <a:lnTo>
                    <a:pt x="619" y="575"/>
                  </a:lnTo>
                  <a:lnTo>
                    <a:pt x="598" y="590"/>
                  </a:lnTo>
                  <a:lnTo>
                    <a:pt x="579" y="603"/>
                  </a:lnTo>
                  <a:lnTo>
                    <a:pt x="559" y="617"/>
                  </a:lnTo>
                  <a:lnTo>
                    <a:pt x="532" y="633"/>
                  </a:lnTo>
                  <a:lnTo>
                    <a:pt x="510" y="647"/>
                  </a:lnTo>
                  <a:lnTo>
                    <a:pt x="486" y="662"/>
                  </a:lnTo>
                  <a:lnTo>
                    <a:pt x="461" y="677"/>
                  </a:lnTo>
                  <a:lnTo>
                    <a:pt x="435" y="690"/>
                  </a:lnTo>
                  <a:lnTo>
                    <a:pt x="568" y="855"/>
                  </a:lnTo>
                  <a:lnTo>
                    <a:pt x="41" y="643"/>
                  </a:lnTo>
                  <a:lnTo>
                    <a:pt x="0" y="226"/>
                  </a:lnTo>
                  <a:lnTo>
                    <a:pt x="111" y="344"/>
                  </a:lnTo>
                  <a:lnTo>
                    <a:pt x="136" y="334"/>
                  </a:lnTo>
                  <a:lnTo>
                    <a:pt x="161" y="322"/>
                  </a:lnTo>
                  <a:lnTo>
                    <a:pt x="193" y="307"/>
                  </a:lnTo>
                  <a:lnTo>
                    <a:pt x="225" y="291"/>
                  </a:lnTo>
                  <a:lnTo>
                    <a:pt x="257" y="271"/>
                  </a:lnTo>
                  <a:lnTo>
                    <a:pt x="285" y="254"/>
                  </a:lnTo>
                  <a:lnTo>
                    <a:pt x="311" y="234"/>
                  </a:lnTo>
                  <a:lnTo>
                    <a:pt x="337" y="214"/>
                  </a:lnTo>
                  <a:lnTo>
                    <a:pt x="358" y="196"/>
                  </a:lnTo>
                  <a:lnTo>
                    <a:pt x="380" y="175"/>
                  </a:lnTo>
                  <a:lnTo>
                    <a:pt x="403" y="151"/>
                  </a:lnTo>
                  <a:lnTo>
                    <a:pt x="423" y="130"/>
                  </a:lnTo>
                  <a:lnTo>
                    <a:pt x="443" y="108"/>
                  </a:lnTo>
                  <a:lnTo>
                    <a:pt x="459" y="89"/>
                  </a:lnTo>
                  <a:lnTo>
                    <a:pt x="478" y="62"/>
                  </a:lnTo>
                  <a:lnTo>
                    <a:pt x="495" y="37"/>
                  </a:lnTo>
                  <a:lnTo>
                    <a:pt x="504" y="19"/>
                  </a:lnTo>
                  <a:lnTo>
                    <a:pt x="514" y="0"/>
                  </a:lnTo>
                  <a:lnTo>
                    <a:pt x="959" y="187"/>
                  </a:lnTo>
                  <a:close/>
                </a:path>
              </a:pathLst>
            </a:custGeom>
            <a:solidFill>
              <a:srgbClr val="CCFF99"/>
            </a:solidFill>
            <a:ln w="15875">
              <a:solidFill>
                <a:srgbClr val="000000"/>
              </a:solidFill>
              <a:prstDash val="solid"/>
              <a:round/>
              <a:headEnd/>
              <a:tailEnd/>
            </a:ln>
          </p:spPr>
          <p:txBody>
            <a:bodyPr/>
            <a:lstStyle/>
            <a:p>
              <a:endParaRPr lang="ru-RU"/>
            </a:p>
          </p:txBody>
        </p:sp>
        <p:sp>
          <p:nvSpPr>
            <p:cNvPr id="170012" name="Freeform 28"/>
            <p:cNvSpPr>
              <a:spLocks/>
            </p:cNvSpPr>
            <p:nvPr/>
          </p:nvSpPr>
          <p:spPr bwMode="auto">
            <a:xfrm>
              <a:off x="2691" y="868"/>
              <a:ext cx="665" cy="785"/>
            </a:xfrm>
            <a:custGeom>
              <a:avLst/>
              <a:gdLst>
                <a:gd name="T0" fmla="*/ 0 w 884"/>
                <a:gd name="T1" fmla="*/ 632 h 994"/>
                <a:gd name="T2" fmla="*/ 221 w 884"/>
                <a:gd name="T3" fmla="*/ 706 h 994"/>
                <a:gd name="T4" fmla="*/ 232 w 884"/>
                <a:gd name="T5" fmla="*/ 682 h 994"/>
                <a:gd name="T6" fmla="*/ 241 w 884"/>
                <a:gd name="T7" fmla="*/ 657 h 994"/>
                <a:gd name="T8" fmla="*/ 248 w 884"/>
                <a:gd name="T9" fmla="*/ 635 h 994"/>
                <a:gd name="T10" fmla="*/ 254 w 884"/>
                <a:gd name="T11" fmla="*/ 615 h 994"/>
                <a:gd name="T12" fmla="*/ 261 w 884"/>
                <a:gd name="T13" fmla="*/ 593 h 994"/>
                <a:gd name="T14" fmla="*/ 266 w 884"/>
                <a:gd name="T15" fmla="*/ 568 h 994"/>
                <a:gd name="T16" fmla="*/ 270 w 884"/>
                <a:gd name="T17" fmla="*/ 544 h 994"/>
                <a:gd name="T18" fmla="*/ 274 w 884"/>
                <a:gd name="T19" fmla="*/ 521 h 994"/>
                <a:gd name="T20" fmla="*/ 278 w 884"/>
                <a:gd name="T21" fmla="*/ 494 h 994"/>
                <a:gd name="T22" fmla="*/ 279 w 884"/>
                <a:gd name="T23" fmla="*/ 466 h 994"/>
                <a:gd name="T24" fmla="*/ 279 w 884"/>
                <a:gd name="T25" fmla="*/ 416 h 994"/>
                <a:gd name="T26" fmla="*/ 278 w 884"/>
                <a:gd name="T27" fmla="*/ 390 h 994"/>
                <a:gd name="T28" fmla="*/ 277 w 884"/>
                <a:gd name="T29" fmla="*/ 366 h 994"/>
                <a:gd name="T30" fmla="*/ 273 w 884"/>
                <a:gd name="T31" fmla="*/ 342 h 994"/>
                <a:gd name="T32" fmla="*/ 268 w 884"/>
                <a:gd name="T33" fmla="*/ 316 h 994"/>
                <a:gd name="T34" fmla="*/ 262 w 884"/>
                <a:gd name="T35" fmla="*/ 294 h 994"/>
                <a:gd name="T36" fmla="*/ 256 w 884"/>
                <a:gd name="T37" fmla="*/ 266 h 994"/>
                <a:gd name="T38" fmla="*/ 247 w 884"/>
                <a:gd name="T39" fmla="*/ 240 h 994"/>
                <a:gd name="T40" fmla="*/ 673 w 884"/>
                <a:gd name="T41" fmla="*/ 0 h 994"/>
                <a:gd name="T42" fmla="*/ 683 w 884"/>
                <a:gd name="T43" fmla="*/ 23 h 994"/>
                <a:gd name="T44" fmla="*/ 693 w 884"/>
                <a:gd name="T45" fmla="*/ 45 h 994"/>
                <a:gd name="T46" fmla="*/ 700 w 884"/>
                <a:gd name="T47" fmla="*/ 65 h 994"/>
                <a:gd name="T48" fmla="*/ 708 w 884"/>
                <a:gd name="T49" fmla="*/ 86 h 994"/>
                <a:gd name="T50" fmla="*/ 715 w 884"/>
                <a:gd name="T51" fmla="*/ 106 h 994"/>
                <a:gd name="T52" fmla="*/ 723 w 884"/>
                <a:gd name="T53" fmla="*/ 127 h 994"/>
                <a:gd name="T54" fmla="*/ 728 w 884"/>
                <a:gd name="T55" fmla="*/ 145 h 994"/>
                <a:gd name="T56" fmla="*/ 733 w 884"/>
                <a:gd name="T57" fmla="*/ 165 h 994"/>
                <a:gd name="T58" fmla="*/ 738 w 884"/>
                <a:gd name="T59" fmla="*/ 185 h 994"/>
                <a:gd name="T60" fmla="*/ 745 w 884"/>
                <a:gd name="T61" fmla="*/ 207 h 994"/>
                <a:gd name="T62" fmla="*/ 749 w 884"/>
                <a:gd name="T63" fmla="*/ 233 h 994"/>
                <a:gd name="T64" fmla="*/ 754 w 884"/>
                <a:gd name="T65" fmla="*/ 255 h 994"/>
                <a:gd name="T66" fmla="*/ 759 w 884"/>
                <a:gd name="T67" fmla="*/ 278 h 994"/>
                <a:gd name="T68" fmla="*/ 763 w 884"/>
                <a:gd name="T69" fmla="*/ 302 h 994"/>
                <a:gd name="T70" fmla="*/ 764 w 884"/>
                <a:gd name="T71" fmla="*/ 328 h 994"/>
                <a:gd name="T72" fmla="*/ 767 w 884"/>
                <a:gd name="T73" fmla="*/ 356 h 994"/>
                <a:gd name="T74" fmla="*/ 770 w 884"/>
                <a:gd name="T75" fmla="*/ 383 h 994"/>
                <a:gd name="T76" fmla="*/ 770 w 884"/>
                <a:gd name="T77" fmla="*/ 408 h 994"/>
                <a:gd name="T78" fmla="*/ 770 w 884"/>
                <a:gd name="T79" fmla="*/ 436 h 994"/>
                <a:gd name="T80" fmla="*/ 770 w 884"/>
                <a:gd name="T81" fmla="*/ 471 h 994"/>
                <a:gd name="T82" fmla="*/ 768 w 884"/>
                <a:gd name="T83" fmla="*/ 502 h 994"/>
                <a:gd name="T84" fmla="*/ 767 w 884"/>
                <a:gd name="T85" fmla="*/ 525 h 994"/>
                <a:gd name="T86" fmla="*/ 764 w 884"/>
                <a:gd name="T87" fmla="*/ 549 h 994"/>
                <a:gd name="T88" fmla="*/ 763 w 884"/>
                <a:gd name="T89" fmla="*/ 575 h 994"/>
                <a:gd name="T90" fmla="*/ 758 w 884"/>
                <a:gd name="T91" fmla="*/ 604 h 994"/>
                <a:gd name="T92" fmla="*/ 753 w 884"/>
                <a:gd name="T93" fmla="*/ 628 h 994"/>
                <a:gd name="T94" fmla="*/ 747 w 884"/>
                <a:gd name="T95" fmla="*/ 653 h 994"/>
                <a:gd name="T96" fmla="*/ 741 w 884"/>
                <a:gd name="T97" fmla="*/ 683 h 994"/>
                <a:gd name="T98" fmla="*/ 734 w 884"/>
                <a:gd name="T99" fmla="*/ 705 h 994"/>
                <a:gd name="T100" fmla="*/ 728 w 884"/>
                <a:gd name="T101" fmla="*/ 733 h 994"/>
                <a:gd name="T102" fmla="*/ 720 w 884"/>
                <a:gd name="T103" fmla="*/ 757 h 994"/>
                <a:gd name="T104" fmla="*/ 711 w 884"/>
                <a:gd name="T105" fmla="*/ 782 h 994"/>
                <a:gd name="T106" fmla="*/ 702 w 884"/>
                <a:gd name="T107" fmla="*/ 807 h 994"/>
                <a:gd name="T108" fmla="*/ 690 w 884"/>
                <a:gd name="T109" fmla="*/ 839 h 994"/>
                <a:gd name="T110" fmla="*/ 677 w 884"/>
                <a:gd name="T111" fmla="*/ 870 h 994"/>
                <a:gd name="T112" fmla="*/ 884 w 884"/>
                <a:gd name="T113" fmla="*/ 946 h 994"/>
                <a:gd name="T114" fmla="*/ 363 w 884"/>
                <a:gd name="T115" fmla="*/ 994 h 994"/>
                <a:gd name="T116" fmla="*/ 0 w 884"/>
                <a:gd name="T117" fmla="*/ 632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4" h="994">
                  <a:moveTo>
                    <a:pt x="0" y="632"/>
                  </a:moveTo>
                  <a:lnTo>
                    <a:pt x="221" y="706"/>
                  </a:lnTo>
                  <a:lnTo>
                    <a:pt x="232" y="682"/>
                  </a:lnTo>
                  <a:lnTo>
                    <a:pt x="241" y="657"/>
                  </a:lnTo>
                  <a:lnTo>
                    <a:pt x="248" y="635"/>
                  </a:lnTo>
                  <a:lnTo>
                    <a:pt x="254" y="615"/>
                  </a:lnTo>
                  <a:lnTo>
                    <a:pt x="261" y="593"/>
                  </a:lnTo>
                  <a:lnTo>
                    <a:pt x="266" y="568"/>
                  </a:lnTo>
                  <a:lnTo>
                    <a:pt x="270" y="544"/>
                  </a:lnTo>
                  <a:lnTo>
                    <a:pt x="274" y="521"/>
                  </a:lnTo>
                  <a:lnTo>
                    <a:pt x="278" y="494"/>
                  </a:lnTo>
                  <a:lnTo>
                    <a:pt x="279" y="466"/>
                  </a:lnTo>
                  <a:lnTo>
                    <a:pt x="279" y="416"/>
                  </a:lnTo>
                  <a:lnTo>
                    <a:pt x="278" y="390"/>
                  </a:lnTo>
                  <a:lnTo>
                    <a:pt x="277" y="366"/>
                  </a:lnTo>
                  <a:lnTo>
                    <a:pt x="273" y="342"/>
                  </a:lnTo>
                  <a:lnTo>
                    <a:pt x="268" y="316"/>
                  </a:lnTo>
                  <a:lnTo>
                    <a:pt x="262" y="294"/>
                  </a:lnTo>
                  <a:lnTo>
                    <a:pt x="256" y="266"/>
                  </a:lnTo>
                  <a:lnTo>
                    <a:pt x="247" y="240"/>
                  </a:lnTo>
                  <a:lnTo>
                    <a:pt x="673" y="0"/>
                  </a:lnTo>
                  <a:lnTo>
                    <a:pt x="683" y="23"/>
                  </a:lnTo>
                  <a:lnTo>
                    <a:pt x="693" y="45"/>
                  </a:lnTo>
                  <a:lnTo>
                    <a:pt x="700" y="65"/>
                  </a:lnTo>
                  <a:lnTo>
                    <a:pt x="708" y="86"/>
                  </a:lnTo>
                  <a:lnTo>
                    <a:pt x="715" y="106"/>
                  </a:lnTo>
                  <a:lnTo>
                    <a:pt x="723" y="127"/>
                  </a:lnTo>
                  <a:lnTo>
                    <a:pt x="728" y="145"/>
                  </a:lnTo>
                  <a:lnTo>
                    <a:pt x="733" y="165"/>
                  </a:lnTo>
                  <a:lnTo>
                    <a:pt x="738" y="185"/>
                  </a:lnTo>
                  <a:lnTo>
                    <a:pt x="745" y="207"/>
                  </a:lnTo>
                  <a:lnTo>
                    <a:pt x="749" y="233"/>
                  </a:lnTo>
                  <a:lnTo>
                    <a:pt x="754" y="255"/>
                  </a:lnTo>
                  <a:lnTo>
                    <a:pt x="759" y="278"/>
                  </a:lnTo>
                  <a:lnTo>
                    <a:pt x="763" y="302"/>
                  </a:lnTo>
                  <a:lnTo>
                    <a:pt x="764" y="328"/>
                  </a:lnTo>
                  <a:lnTo>
                    <a:pt x="767" y="356"/>
                  </a:lnTo>
                  <a:lnTo>
                    <a:pt x="770" y="383"/>
                  </a:lnTo>
                  <a:lnTo>
                    <a:pt x="770" y="408"/>
                  </a:lnTo>
                  <a:lnTo>
                    <a:pt x="770" y="436"/>
                  </a:lnTo>
                  <a:lnTo>
                    <a:pt x="770" y="471"/>
                  </a:lnTo>
                  <a:lnTo>
                    <a:pt x="768" y="502"/>
                  </a:lnTo>
                  <a:lnTo>
                    <a:pt x="767" y="525"/>
                  </a:lnTo>
                  <a:lnTo>
                    <a:pt x="764" y="549"/>
                  </a:lnTo>
                  <a:lnTo>
                    <a:pt x="763" y="575"/>
                  </a:lnTo>
                  <a:lnTo>
                    <a:pt x="758" y="604"/>
                  </a:lnTo>
                  <a:lnTo>
                    <a:pt x="753" y="628"/>
                  </a:lnTo>
                  <a:lnTo>
                    <a:pt x="747" y="653"/>
                  </a:lnTo>
                  <a:lnTo>
                    <a:pt x="741" y="683"/>
                  </a:lnTo>
                  <a:lnTo>
                    <a:pt x="734" y="705"/>
                  </a:lnTo>
                  <a:lnTo>
                    <a:pt x="728" y="733"/>
                  </a:lnTo>
                  <a:lnTo>
                    <a:pt x="720" y="757"/>
                  </a:lnTo>
                  <a:lnTo>
                    <a:pt x="711" y="782"/>
                  </a:lnTo>
                  <a:lnTo>
                    <a:pt x="702" y="807"/>
                  </a:lnTo>
                  <a:lnTo>
                    <a:pt x="690" y="839"/>
                  </a:lnTo>
                  <a:lnTo>
                    <a:pt x="677" y="870"/>
                  </a:lnTo>
                  <a:lnTo>
                    <a:pt x="884" y="946"/>
                  </a:lnTo>
                  <a:lnTo>
                    <a:pt x="363" y="994"/>
                  </a:lnTo>
                  <a:lnTo>
                    <a:pt x="0" y="632"/>
                  </a:lnTo>
                  <a:close/>
                </a:path>
              </a:pathLst>
            </a:custGeom>
            <a:solidFill>
              <a:srgbClr val="B2B2B2"/>
            </a:solidFill>
            <a:ln w="15875">
              <a:solidFill>
                <a:srgbClr val="000000"/>
              </a:solidFill>
              <a:prstDash val="solid"/>
              <a:round/>
              <a:headEnd/>
              <a:tailEnd/>
            </a:ln>
          </p:spPr>
          <p:txBody>
            <a:bodyPr/>
            <a:lstStyle/>
            <a:p>
              <a:endParaRPr lang="ru-RU"/>
            </a:p>
          </p:txBody>
        </p:sp>
        <p:sp>
          <p:nvSpPr>
            <p:cNvPr id="170013" name="Freeform 29"/>
            <p:cNvSpPr>
              <a:spLocks/>
            </p:cNvSpPr>
            <p:nvPr/>
          </p:nvSpPr>
          <p:spPr bwMode="auto">
            <a:xfrm>
              <a:off x="2569" y="413"/>
              <a:ext cx="779" cy="693"/>
            </a:xfrm>
            <a:custGeom>
              <a:avLst/>
              <a:gdLst>
                <a:gd name="T0" fmla="*/ 209 w 1034"/>
                <a:gd name="T1" fmla="*/ 0 h 878"/>
                <a:gd name="T2" fmla="*/ 230 w 1034"/>
                <a:gd name="T3" fmla="*/ 10 h 878"/>
                <a:gd name="T4" fmla="*/ 247 w 1034"/>
                <a:gd name="T5" fmla="*/ 18 h 878"/>
                <a:gd name="T6" fmla="*/ 266 w 1034"/>
                <a:gd name="T7" fmla="*/ 26 h 878"/>
                <a:gd name="T8" fmla="*/ 283 w 1034"/>
                <a:gd name="T9" fmla="*/ 34 h 878"/>
                <a:gd name="T10" fmla="*/ 301 w 1034"/>
                <a:gd name="T11" fmla="*/ 43 h 878"/>
                <a:gd name="T12" fmla="*/ 318 w 1034"/>
                <a:gd name="T13" fmla="*/ 54 h 878"/>
                <a:gd name="T14" fmla="*/ 335 w 1034"/>
                <a:gd name="T15" fmla="*/ 63 h 878"/>
                <a:gd name="T16" fmla="*/ 353 w 1034"/>
                <a:gd name="T17" fmla="*/ 72 h 878"/>
                <a:gd name="T18" fmla="*/ 374 w 1034"/>
                <a:gd name="T19" fmla="*/ 85 h 878"/>
                <a:gd name="T20" fmla="*/ 396 w 1034"/>
                <a:gd name="T21" fmla="*/ 99 h 878"/>
                <a:gd name="T22" fmla="*/ 413 w 1034"/>
                <a:gd name="T23" fmla="*/ 110 h 878"/>
                <a:gd name="T24" fmla="*/ 430 w 1034"/>
                <a:gd name="T25" fmla="*/ 122 h 878"/>
                <a:gd name="T26" fmla="*/ 451 w 1034"/>
                <a:gd name="T27" fmla="*/ 135 h 878"/>
                <a:gd name="T28" fmla="*/ 472 w 1034"/>
                <a:gd name="T29" fmla="*/ 149 h 878"/>
                <a:gd name="T30" fmla="*/ 490 w 1034"/>
                <a:gd name="T31" fmla="*/ 163 h 878"/>
                <a:gd name="T32" fmla="*/ 508 w 1034"/>
                <a:gd name="T33" fmla="*/ 178 h 878"/>
                <a:gd name="T34" fmla="*/ 525 w 1034"/>
                <a:gd name="T35" fmla="*/ 192 h 878"/>
                <a:gd name="T36" fmla="*/ 546 w 1034"/>
                <a:gd name="T37" fmla="*/ 210 h 878"/>
                <a:gd name="T38" fmla="*/ 564 w 1034"/>
                <a:gd name="T39" fmla="*/ 225 h 878"/>
                <a:gd name="T40" fmla="*/ 580 w 1034"/>
                <a:gd name="T41" fmla="*/ 240 h 878"/>
                <a:gd name="T42" fmla="*/ 598 w 1034"/>
                <a:gd name="T43" fmla="*/ 257 h 878"/>
                <a:gd name="T44" fmla="*/ 612 w 1034"/>
                <a:gd name="T45" fmla="*/ 270 h 878"/>
                <a:gd name="T46" fmla="*/ 628 w 1034"/>
                <a:gd name="T47" fmla="*/ 286 h 878"/>
                <a:gd name="T48" fmla="*/ 644 w 1034"/>
                <a:gd name="T49" fmla="*/ 303 h 878"/>
                <a:gd name="T50" fmla="*/ 661 w 1034"/>
                <a:gd name="T51" fmla="*/ 322 h 878"/>
                <a:gd name="T52" fmla="*/ 675 w 1034"/>
                <a:gd name="T53" fmla="*/ 339 h 878"/>
                <a:gd name="T54" fmla="*/ 691 w 1034"/>
                <a:gd name="T55" fmla="*/ 357 h 878"/>
                <a:gd name="T56" fmla="*/ 709 w 1034"/>
                <a:gd name="T57" fmla="*/ 379 h 878"/>
                <a:gd name="T58" fmla="*/ 725 w 1034"/>
                <a:gd name="T59" fmla="*/ 400 h 878"/>
                <a:gd name="T60" fmla="*/ 741 w 1034"/>
                <a:gd name="T61" fmla="*/ 422 h 878"/>
                <a:gd name="T62" fmla="*/ 757 w 1034"/>
                <a:gd name="T63" fmla="*/ 445 h 878"/>
                <a:gd name="T64" fmla="*/ 771 w 1034"/>
                <a:gd name="T65" fmla="*/ 468 h 878"/>
                <a:gd name="T66" fmla="*/ 787 w 1034"/>
                <a:gd name="T67" fmla="*/ 492 h 878"/>
                <a:gd name="T68" fmla="*/ 799 w 1034"/>
                <a:gd name="T69" fmla="*/ 513 h 878"/>
                <a:gd name="T70" fmla="*/ 811 w 1034"/>
                <a:gd name="T71" fmla="*/ 533 h 878"/>
                <a:gd name="T72" fmla="*/ 821 w 1034"/>
                <a:gd name="T73" fmla="*/ 556 h 878"/>
                <a:gd name="T74" fmla="*/ 829 w 1034"/>
                <a:gd name="T75" fmla="*/ 572 h 878"/>
                <a:gd name="T76" fmla="*/ 1034 w 1034"/>
                <a:gd name="T77" fmla="*/ 500 h 878"/>
                <a:gd name="T78" fmla="*/ 714 w 1034"/>
                <a:gd name="T79" fmla="*/ 878 h 878"/>
                <a:gd name="T80" fmla="*/ 150 w 1034"/>
                <a:gd name="T81" fmla="*/ 817 h 878"/>
                <a:gd name="T82" fmla="*/ 374 w 1034"/>
                <a:gd name="T83" fmla="*/ 735 h 878"/>
                <a:gd name="T84" fmla="*/ 359 w 1034"/>
                <a:gd name="T85" fmla="*/ 709 h 878"/>
                <a:gd name="T86" fmla="*/ 344 w 1034"/>
                <a:gd name="T87" fmla="*/ 683 h 878"/>
                <a:gd name="T88" fmla="*/ 324 w 1034"/>
                <a:gd name="T89" fmla="*/ 655 h 878"/>
                <a:gd name="T90" fmla="*/ 302 w 1034"/>
                <a:gd name="T91" fmla="*/ 626 h 878"/>
                <a:gd name="T92" fmla="*/ 283 w 1034"/>
                <a:gd name="T93" fmla="*/ 602 h 878"/>
                <a:gd name="T94" fmla="*/ 262 w 1034"/>
                <a:gd name="T95" fmla="*/ 578 h 878"/>
                <a:gd name="T96" fmla="*/ 239 w 1034"/>
                <a:gd name="T97" fmla="*/ 555 h 878"/>
                <a:gd name="T98" fmla="*/ 217 w 1034"/>
                <a:gd name="T99" fmla="*/ 535 h 878"/>
                <a:gd name="T100" fmla="*/ 195 w 1034"/>
                <a:gd name="T101" fmla="*/ 517 h 878"/>
                <a:gd name="T102" fmla="*/ 169 w 1034"/>
                <a:gd name="T103" fmla="*/ 496 h 878"/>
                <a:gd name="T104" fmla="*/ 144 w 1034"/>
                <a:gd name="T105" fmla="*/ 478 h 878"/>
                <a:gd name="T106" fmla="*/ 121 w 1034"/>
                <a:gd name="T107" fmla="*/ 461 h 878"/>
                <a:gd name="T108" fmla="*/ 97 w 1034"/>
                <a:gd name="T109" fmla="*/ 446 h 878"/>
                <a:gd name="T110" fmla="*/ 69 w 1034"/>
                <a:gd name="T111" fmla="*/ 429 h 878"/>
                <a:gd name="T112" fmla="*/ 40 w 1034"/>
                <a:gd name="T113" fmla="*/ 414 h 878"/>
                <a:gd name="T114" fmla="*/ 20 w 1034"/>
                <a:gd name="T115" fmla="*/ 406 h 878"/>
                <a:gd name="T116" fmla="*/ 0 w 1034"/>
                <a:gd name="T117" fmla="*/ 396 h 878"/>
                <a:gd name="T118" fmla="*/ 209 w 1034"/>
                <a:gd name="T119"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878">
                  <a:moveTo>
                    <a:pt x="209" y="0"/>
                  </a:moveTo>
                  <a:lnTo>
                    <a:pt x="230" y="10"/>
                  </a:lnTo>
                  <a:lnTo>
                    <a:pt x="247" y="18"/>
                  </a:lnTo>
                  <a:lnTo>
                    <a:pt x="266" y="26"/>
                  </a:lnTo>
                  <a:lnTo>
                    <a:pt x="283" y="34"/>
                  </a:lnTo>
                  <a:lnTo>
                    <a:pt x="301" y="43"/>
                  </a:lnTo>
                  <a:lnTo>
                    <a:pt x="318" y="54"/>
                  </a:lnTo>
                  <a:lnTo>
                    <a:pt x="335" y="63"/>
                  </a:lnTo>
                  <a:lnTo>
                    <a:pt x="353" y="72"/>
                  </a:lnTo>
                  <a:lnTo>
                    <a:pt x="374" y="85"/>
                  </a:lnTo>
                  <a:lnTo>
                    <a:pt x="396" y="99"/>
                  </a:lnTo>
                  <a:lnTo>
                    <a:pt x="413" y="110"/>
                  </a:lnTo>
                  <a:lnTo>
                    <a:pt x="430" y="122"/>
                  </a:lnTo>
                  <a:lnTo>
                    <a:pt x="451" y="135"/>
                  </a:lnTo>
                  <a:lnTo>
                    <a:pt x="472" y="149"/>
                  </a:lnTo>
                  <a:lnTo>
                    <a:pt x="490" y="163"/>
                  </a:lnTo>
                  <a:lnTo>
                    <a:pt x="508" y="178"/>
                  </a:lnTo>
                  <a:lnTo>
                    <a:pt x="525" y="192"/>
                  </a:lnTo>
                  <a:lnTo>
                    <a:pt x="546" y="210"/>
                  </a:lnTo>
                  <a:lnTo>
                    <a:pt x="564" y="225"/>
                  </a:lnTo>
                  <a:lnTo>
                    <a:pt x="580" y="240"/>
                  </a:lnTo>
                  <a:lnTo>
                    <a:pt x="598" y="257"/>
                  </a:lnTo>
                  <a:lnTo>
                    <a:pt x="612" y="270"/>
                  </a:lnTo>
                  <a:lnTo>
                    <a:pt x="628" y="286"/>
                  </a:lnTo>
                  <a:lnTo>
                    <a:pt x="644" y="303"/>
                  </a:lnTo>
                  <a:lnTo>
                    <a:pt x="661" y="322"/>
                  </a:lnTo>
                  <a:lnTo>
                    <a:pt x="675" y="339"/>
                  </a:lnTo>
                  <a:lnTo>
                    <a:pt x="691" y="357"/>
                  </a:lnTo>
                  <a:lnTo>
                    <a:pt x="709" y="379"/>
                  </a:lnTo>
                  <a:lnTo>
                    <a:pt x="725" y="400"/>
                  </a:lnTo>
                  <a:lnTo>
                    <a:pt x="741" y="422"/>
                  </a:lnTo>
                  <a:lnTo>
                    <a:pt x="757" y="445"/>
                  </a:lnTo>
                  <a:lnTo>
                    <a:pt x="771" y="468"/>
                  </a:lnTo>
                  <a:lnTo>
                    <a:pt x="787" y="492"/>
                  </a:lnTo>
                  <a:lnTo>
                    <a:pt x="799" y="513"/>
                  </a:lnTo>
                  <a:lnTo>
                    <a:pt x="811" y="533"/>
                  </a:lnTo>
                  <a:lnTo>
                    <a:pt x="821" y="556"/>
                  </a:lnTo>
                  <a:lnTo>
                    <a:pt x="829" y="572"/>
                  </a:lnTo>
                  <a:lnTo>
                    <a:pt x="1034" y="500"/>
                  </a:lnTo>
                  <a:lnTo>
                    <a:pt x="714" y="878"/>
                  </a:lnTo>
                  <a:lnTo>
                    <a:pt x="150" y="817"/>
                  </a:lnTo>
                  <a:lnTo>
                    <a:pt x="374" y="735"/>
                  </a:lnTo>
                  <a:lnTo>
                    <a:pt x="359" y="709"/>
                  </a:lnTo>
                  <a:lnTo>
                    <a:pt x="344" y="683"/>
                  </a:lnTo>
                  <a:lnTo>
                    <a:pt x="324" y="655"/>
                  </a:lnTo>
                  <a:lnTo>
                    <a:pt x="302" y="626"/>
                  </a:lnTo>
                  <a:lnTo>
                    <a:pt x="283" y="602"/>
                  </a:lnTo>
                  <a:lnTo>
                    <a:pt x="262" y="578"/>
                  </a:lnTo>
                  <a:lnTo>
                    <a:pt x="239" y="555"/>
                  </a:lnTo>
                  <a:lnTo>
                    <a:pt x="217" y="535"/>
                  </a:lnTo>
                  <a:lnTo>
                    <a:pt x="195" y="517"/>
                  </a:lnTo>
                  <a:lnTo>
                    <a:pt x="169" y="496"/>
                  </a:lnTo>
                  <a:lnTo>
                    <a:pt x="144" y="478"/>
                  </a:lnTo>
                  <a:lnTo>
                    <a:pt x="121" y="461"/>
                  </a:lnTo>
                  <a:lnTo>
                    <a:pt x="97" y="446"/>
                  </a:lnTo>
                  <a:lnTo>
                    <a:pt x="69" y="429"/>
                  </a:lnTo>
                  <a:lnTo>
                    <a:pt x="40" y="414"/>
                  </a:lnTo>
                  <a:lnTo>
                    <a:pt x="20" y="406"/>
                  </a:lnTo>
                  <a:lnTo>
                    <a:pt x="0" y="396"/>
                  </a:lnTo>
                  <a:lnTo>
                    <a:pt x="209" y="0"/>
                  </a:lnTo>
                  <a:close/>
                </a:path>
              </a:pathLst>
            </a:custGeom>
            <a:solidFill>
              <a:schemeClr val="hlink"/>
            </a:solidFill>
            <a:ln w="15875">
              <a:solidFill>
                <a:srgbClr val="000000"/>
              </a:solidFill>
              <a:prstDash val="solid"/>
              <a:round/>
              <a:headEnd/>
              <a:tailEnd/>
            </a:ln>
          </p:spPr>
          <p:txBody>
            <a:bodyPr/>
            <a:lstStyle/>
            <a:p>
              <a:endParaRPr lang="ru-RU"/>
            </a:p>
          </p:txBody>
        </p:sp>
      </p:grpSp>
    </p:spTree>
    <p:extLst>
      <p:ext uri="{BB962C8B-B14F-4D97-AF65-F5344CB8AC3E}">
        <p14:creationId xmlns:p14="http://schemas.microsoft.com/office/powerpoint/2010/main" val="1072773966"/>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2000"/>
                                  </p:stCondLst>
                                  <p:childTnLst>
                                    <p:set>
                                      <p:cBhvr>
                                        <p:cTn id="6" dur="1" fill="hold">
                                          <p:stCondLst>
                                            <p:cond delay="0"/>
                                          </p:stCondLst>
                                        </p:cTn>
                                        <p:tgtEl>
                                          <p:spTgt spid="170006"/>
                                        </p:tgtEl>
                                        <p:attrNameLst>
                                          <p:attrName>style.visibility</p:attrName>
                                        </p:attrNameLst>
                                      </p:cBhvr>
                                      <p:to>
                                        <p:strVal val="visible"/>
                                      </p:to>
                                    </p:set>
                                    <p:anim calcmode="lin" valueType="num">
                                      <p:cBhvr>
                                        <p:cTn id="7" dur="500" fill="hold"/>
                                        <p:tgtEl>
                                          <p:spTgt spid="170006"/>
                                        </p:tgtEl>
                                        <p:attrNameLst>
                                          <p:attrName>ppt_w</p:attrName>
                                        </p:attrNameLst>
                                      </p:cBhvr>
                                      <p:tavLst>
                                        <p:tav tm="0">
                                          <p:val>
                                            <p:fltVal val="0"/>
                                          </p:val>
                                        </p:tav>
                                        <p:tav tm="100000">
                                          <p:val>
                                            <p:strVal val="#ppt_w"/>
                                          </p:val>
                                        </p:tav>
                                      </p:tavLst>
                                    </p:anim>
                                    <p:anim calcmode="lin" valueType="num">
                                      <p:cBhvr>
                                        <p:cTn id="8" dur="500" fill="hold"/>
                                        <p:tgtEl>
                                          <p:spTgt spid="170006"/>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170006"/>
                                        </p:tgtEl>
                                        <p:attrNameLst>
                                          <p:attrName>style.visibility</p:attrName>
                                        </p:attrNameLst>
                                      </p:cBhvr>
                                      <p:to>
                                        <p:strVal val="hidden"/>
                                      </p:to>
                                    </p:set>
                                  </p:subTnLst>
                                </p:cTn>
                              </p:par>
                            </p:childTnLst>
                          </p:cTn>
                        </p:par>
                        <p:par>
                          <p:cTn id="9" fill="hold" nodeType="afterGroup">
                            <p:stCondLst>
                              <p:cond delay="2500"/>
                            </p:stCondLst>
                            <p:childTnLst>
                              <p:par>
                                <p:cTn id="10" presetID="23" presetClass="entr" presetSubtype="272" fill="hold" grpId="0" nodeType="afterEffect">
                                  <p:stCondLst>
                                    <p:cond delay="0"/>
                                  </p:stCondLst>
                                  <p:childTnLst>
                                    <p:set>
                                      <p:cBhvr>
                                        <p:cTn id="11" dur="1" fill="hold">
                                          <p:stCondLst>
                                            <p:cond delay="0"/>
                                          </p:stCondLst>
                                        </p:cTn>
                                        <p:tgtEl>
                                          <p:spTgt spid="169996"/>
                                        </p:tgtEl>
                                        <p:attrNameLst>
                                          <p:attrName>style.visibility</p:attrName>
                                        </p:attrNameLst>
                                      </p:cBhvr>
                                      <p:to>
                                        <p:strVal val="visible"/>
                                      </p:to>
                                    </p:set>
                                    <p:anim calcmode="lin" valueType="num">
                                      <p:cBhvr>
                                        <p:cTn id="12" dur="500" fill="hold"/>
                                        <p:tgtEl>
                                          <p:spTgt spid="169996"/>
                                        </p:tgtEl>
                                        <p:attrNameLst>
                                          <p:attrName>ppt_w</p:attrName>
                                        </p:attrNameLst>
                                      </p:cBhvr>
                                      <p:tavLst>
                                        <p:tav tm="0">
                                          <p:val>
                                            <p:strVal val="2/3*#ppt_w"/>
                                          </p:val>
                                        </p:tav>
                                        <p:tav tm="100000">
                                          <p:val>
                                            <p:strVal val="#ppt_w"/>
                                          </p:val>
                                        </p:tav>
                                      </p:tavLst>
                                    </p:anim>
                                    <p:anim calcmode="lin" valueType="num">
                                      <p:cBhvr>
                                        <p:cTn id="13" dur="500" fill="hold"/>
                                        <p:tgtEl>
                                          <p:spTgt spid="169996"/>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3000"/>
                            </p:stCondLst>
                            <p:childTnLst>
                              <p:par>
                                <p:cTn id="15" presetID="14" presetClass="entr" presetSubtype="10" fill="hold" grpId="0" nodeType="afterEffect">
                                  <p:stCondLst>
                                    <p:cond delay="3000"/>
                                  </p:stCondLst>
                                  <p:childTnLst>
                                    <p:set>
                                      <p:cBhvr>
                                        <p:cTn id="16" dur="1" fill="hold">
                                          <p:stCondLst>
                                            <p:cond delay="0"/>
                                          </p:stCondLst>
                                        </p:cTn>
                                        <p:tgtEl>
                                          <p:spTgt spid="169991">
                                            <p:txEl>
                                              <p:pRg st="0" end="0"/>
                                            </p:txEl>
                                          </p:spTgt>
                                        </p:tgtEl>
                                        <p:attrNameLst>
                                          <p:attrName>style.visibility</p:attrName>
                                        </p:attrNameLst>
                                      </p:cBhvr>
                                      <p:to>
                                        <p:strVal val="visible"/>
                                      </p:to>
                                    </p:set>
                                    <p:animEffect transition="in" filter="randombar(horizontal)">
                                      <p:cBhvr>
                                        <p:cTn id="17" dur="500"/>
                                        <p:tgtEl>
                                          <p:spTgt spid="169991">
                                            <p:txEl>
                                              <p:pRg st="0" end="0"/>
                                            </p:txEl>
                                          </p:spTgt>
                                        </p:tgtEl>
                                      </p:cBhvr>
                                    </p:animEffect>
                                  </p:childTnLst>
                                </p:cTn>
                              </p:par>
                            </p:childTnLst>
                          </p:cTn>
                        </p:par>
                        <p:par>
                          <p:cTn id="18" fill="hold" nodeType="afterGroup">
                            <p:stCondLst>
                              <p:cond delay="6500"/>
                            </p:stCondLst>
                            <p:childTnLst>
                              <p:par>
                                <p:cTn id="19" presetID="14" presetClass="entr" presetSubtype="10" fill="hold" grpId="0" nodeType="afterEffect">
                                  <p:stCondLst>
                                    <p:cond delay="3000"/>
                                  </p:stCondLst>
                                  <p:childTnLst>
                                    <p:set>
                                      <p:cBhvr>
                                        <p:cTn id="20" dur="1" fill="hold">
                                          <p:stCondLst>
                                            <p:cond delay="0"/>
                                          </p:stCondLst>
                                        </p:cTn>
                                        <p:tgtEl>
                                          <p:spTgt spid="169991">
                                            <p:txEl>
                                              <p:pRg st="1" end="1"/>
                                            </p:txEl>
                                          </p:spTgt>
                                        </p:tgtEl>
                                        <p:attrNameLst>
                                          <p:attrName>style.visibility</p:attrName>
                                        </p:attrNameLst>
                                      </p:cBhvr>
                                      <p:to>
                                        <p:strVal val="visible"/>
                                      </p:to>
                                    </p:set>
                                    <p:animEffect transition="in" filter="randombar(horizontal)">
                                      <p:cBhvr>
                                        <p:cTn id="21" dur="500"/>
                                        <p:tgtEl>
                                          <p:spTgt spid="169991">
                                            <p:txEl>
                                              <p:pRg st="1" end="1"/>
                                            </p:txEl>
                                          </p:spTgt>
                                        </p:tgtEl>
                                      </p:cBhvr>
                                    </p:animEffect>
                                  </p:childTnLst>
                                </p:cTn>
                              </p:par>
                            </p:childTnLst>
                          </p:cTn>
                        </p:par>
                        <p:par>
                          <p:cTn id="22" fill="hold" nodeType="afterGroup">
                            <p:stCondLst>
                              <p:cond delay="10000"/>
                            </p:stCondLst>
                            <p:childTnLst>
                              <p:par>
                                <p:cTn id="23" presetID="14" presetClass="entr" presetSubtype="10" fill="hold" grpId="0" nodeType="afterEffect">
                                  <p:stCondLst>
                                    <p:cond delay="3000"/>
                                  </p:stCondLst>
                                  <p:childTnLst>
                                    <p:set>
                                      <p:cBhvr>
                                        <p:cTn id="24" dur="1" fill="hold">
                                          <p:stCondLst>
                                            <p:cond delay="0"/>
                                          </p:stCondLst>
                                        </p:cTn>
                                        <p:tgtEl>
                                          <p:spTgt spid="169991">
                                            <p:txEl>
                                              <p:pRg st="2" end="2"/>
                                            </p:txEl>
                                          </p:spTgt>
                                        </p:tgtEl>
                                        <p:attrNameLst>
                                          <p:attrName>style.visibility</p:attrName>
                                        </p:attrNameLst>
                                      </p:cBhvr>
                                      <p:to>
                                        <p:strVal val="visible"/>
                                      </p:to>
                                    </p:set>
                                    <p:animEffect transition="in" filter="randombar(horizontal)">
                                      <p:cBhvr>
                                        <p:cTn id="25" dur="500"/>
                                        <p:tgtEl>
                                          <p:spTgt spid="169991">
                                            <p:txEl>
                                              <p:pRg st="2" end="2"/>
                                            </p:txEl>
                                          </p:spTgt>
                                        </p:tgtEl>
                                      </p:cBhvr>
                                    </p:animEffect>
                                  </p:childTnLst>
                                </p:cTn>
                              </p:par>
                            </p:childTnLst>
                          </p:cTn>
                        </p:par>
                        <p:par>
                          <p:cTn id="26" fill="hold" nodeType="afterGroup">
                            <p:stCondLst>
                              <p:cond delay="13500"/>
                            </p:stCondLst>
                            <p:childTnLst>
                              <p:par>
                                <p:cTn id="27" presetID="14" presetClass="entr" presetSubtype="10" fill="hold" grpId="0" nodeType="afterEffect">
                                  <p:stCondLst>
                                    <p:cond delay="3000"/>
                                  </p:stCondLst>
                                  <p:childTnLst>
                                    <p:set>
                                      <p:cBhvr>
                                        <p:cTn id="28" dur="1" fill="hold">
                                          <p:stCondLst>
                                            <p:cond delay="0"/>
                                          </p:stCondLst>
                                        </p:cTn>
                                        <p:tgtEl>
                                          <p:spTgt spid="169991">
                                            <p:txEl>
                                              <p:pRg st="3" end="3"/>
                                            </p:txEl>
                                          </p:spTgt>
                                        </p:tgtEl>
                                        <p:attrNameLst>
                                          <p:attrName>style.visibility</p:attrName>
                                        </p:attrNameLst>
                                      </p:cBhvr>
                                      <p:to>
                                        <p:strVal val="visible"/>
                                      </p:to>
                                    </p:set>
                                    <p:animEffect transition="in" filter="randombar(horizontal)">
                                      <p:cBhvr>
                                        <p:cTn id="29" dur="500"/>
                                        <p:tgtEl>
                                          <p:spTgt spid="169991">
                                            <p:txEl>
                                              <p:pRg st="3" end="3"/>
                                            </p:txEl>
                                          </p:spTgt>
                                        </p:tgtEl>
                                      </p:cBhvr>
                                    </p:animEffect>
                                  </p:childTnLst>
                                </p:cTn>
                              </p:par>
                            </p:childTnLst>
                          </p:cTn>
                        </p:par>
                        <p:par>
                          <p:cTn id="30" fill="hold" nodeType="afterGroup">
                            <p:stCondLst>
                              <p:cond delay="17000"/>
                            </p:stCondLst>
                            <p:childTnLst>
                              <p:par>
                                <p:cTn id="31" presetID="14" presetClass="entr" presetSubtype="10" fill="hold" grpId="0" nodeType="afterEffect">
                                  <p:stCondLst>
                                    <p:cond delay="3000"/>
                                  </p:stCondLst>
                                  <p:childTnLst>
                                    <p:set>
                                      <p:cBhvr>
                                        <p:cTn id="32" dur="1" fill="hold">
                                          <p:stCondLst>
                                            <p:cond delay="0"/>
                                          </p:stCondLst>
                                        </p:cTn>
                                        <p:tgtEl>
                                          <p:spTgt spid="169991">
                                            <p:txEl>
                                              <p:pRg st="4" end="4"/>
                                            </p:txEl>
                                          </p:spTgt>
                                        </p:tgtEl>
                                        <p:attrNameLst>
                                          <p:attrName>style.visibility</p:attrName>
                                        </p:attrNameLst>
                                      </p:cBhvr>
                                      <p:to>
                                        <p:strVal val="visible"/>
                                      </p:to>
                                    </p:set>
                                    <p:animEffect transition="in" filter="randombar(horizontal)">
                                      <p:cBhvr>
                                        <p:cTn id="33" dur="500"/>
                                        <p:tgtEl>
                                          <p:spTgt spid="1699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6" grpId="0" animBg="1" autoUpdateAnimBg="0"/>
      <p:bldP spid="169991" grpId="0" build="p" autoUpdateAnimBg="0" advAuto="300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6"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72037"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000066"/>
                </a:solidFill>
                <a:latin typeface="Comic Sans MS" panose="030F0702030302020204" pitchFamily="66" charset="0"/>
              </a:rPr>
              <a:t>The Risk Management process:</a:t>
            </a:r>
            <a:endParaRPr lang="en-US" altLang="ru-RU" b="1">
              <a:latin typeface="Comic Sans MS" panose="030F0702030302020204" pitchFamily="66" charset="0"/>
            </a:endParaRPr>
          </a:p>
        </p:txBody>
      </p:sp>
      <p:sp>
        <p:nvSpPr>
          <p:cNvPr id="172038"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72039" name="Rectangle 7"/>
          <p:cNvSpPr>
            <a:spLocks noChangeArrowheads="1"/>
          </p:cNvSpPr>
          <p:nvPr/>
        </p:nvSpPr>
        <p:spPr bwMode="auto">
          <a:xfrm>
            <a:off x="838200" y="2209800"/>
            <a:ext cx="75438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spcAft>
                <a:spcPct val="30000"/>
              </a:spcAft>
              <a:buFontTx/>
              <a:buNone/>
            </a:pPr>
            <a:r>
              <a:rPr lang="en-US" altLang="ru-RU" sz="2600">
                <a:solidFill>
                  <a:srgbClr val="990033"/>
                </a:solidFill>
                <a:latin typeface="Comic Sans MS" panose="030F0702030302020204" pitchFamily="66" charset="0"/>
              </a:rPr>
              <a:t>Document your risk management plan and describe the reasons behind selecting the risk and for the treatment chosen.</a:t>
            </a:r>
          </a:p>
          <a:p>
            <a:pPr>
              <a:spcBef>
                <a:spcPct val="20000"/>
              </a:spcBef>
              <a:spcAft>
                <a:spcPct val="30000"/>
              </a:spcAft>
              <a:buFontTx/>
              <a:buNone/>
            </a:pPr>
            <a:r>
              <a:rPr lang="en-US" altLang="ru-RU" sz="2600">
                <a:solidFill>
                  <a:srgbClr val="000066"/>
                </a:solidFill>
                <a:latin typeface="Comic Sans MS" panose="030F0702030302020204" pitchFamily="66" charset="0"/>
              </a:rPr>
              <a:t>Record allocated responsibilities, monitoring or evaluation processes, and assumptions on residual risk.</a:t>
            </a:r>
          </a:p>
        </p:txBody>
      </p:sp>
      <p:sp>
        <p:nvSpPr>
          <p:cNvPr id="172040" name="Rectangle 8"/>
          <p:cNvSpPr>
            <a:spLocks noChangeArrowheads="1"/>
          </p:cNvSpPr>
          <p:nvPr/>
        </p:nvSpPr>
        <p:spPr bwMode="auto">
          <a:xfrm>
            <a:off x="2286000" y="5638800"/>
            <a:ext cx="4495800" cy="533400"/>
          </a:xfrm>
          <a:prstGeom prst="rect">
            <a:avLst/>
          </a:prstGeom>
          <a:solidFill>
            <a:schemeClr val="fo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Communicate &amp; consult</a:t>
            </a:r>
          </a:p>
        </p:txBody>
      </p:sp>
      <p:sp>
        <p:nvSpPr>
          <p:cNvPr id="172041" name="Rectangle 9"/>
          <p:cNvSpPr>
            <a:spLocks noChangeArrowheads="1"/>
          </p:cNvSpPr>
          <p:nvPr/>
        </p:nvSpPr>
        <p:spPr bwMode="auto">
          <a:xfrm>
            <a:off x="2987824" y="5016062"/>
            <a:ext cx="4495800" cy="533400"/>
          </a:xfrm>
          <a:prstGeom prst="rect">
            <a:avLst/>
          </a:prstGeom>
          <a:solidFill>
            <a:srgbClr val="FFCC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Monitor and review</a:t>
            </a:r>
          </a:p>
        </p:txBody>
      </p:sp>
      <p:sp>
        <p:nvSpPr>
          <p:cNvPr id="172042" name="Rectangle 10"/>
          <p:cNvSpPr>
            <a:spLocks noChangeArrowheads="1"/>
          </p:cNvSpPr>
          <p:nvPr/>
        </p:nvSpPr>
        <p:spPr bwMode="auto">
          <a:xfrm>
            <a:off x="2286000" y="1524000"/>
            <a:ext cx="4572000" cy="533400"/>
          </a:xfrm>
          <a:prstGeom prst="rect">
            <a:avLst/>
          </a:prstGeom>
          <a:solidFill>
            <a:srgbClr val="FFFF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Treat the risks</a:t>
            </a:r>
          </a:p>
        </p:txBody>
      </p:sp>
    </p:spTree>
    <p:extLst>
      <p:ext uri="{BB962C8B-B14F-4D97-AF65-F5344CB8AC3E}">
        <p14:creationId xmlns:p14="http://schemas.microsoft.com/office/powerpoint/2010/main" val="4096731560"/>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5000"/>
                                  </p:stCondLst>
                                  <p:childTnLst>
                                    <p:set>
                                      <p:cBhvr>
                                        <p:cTn id="6" dur="1" fill="hold">
                                          <p:stCondLst>
                                            <p:cond delay="0"/>
                                          </p:stCondLst>
                                        </p:cTn>
                                        <p:tgtEl>
                                          <p:spTgt spid="172039">
                                            <p:txEl>
                                              <p:pRg st="0" end="0"/>
                                            </p:txEl>
                                          </p:spTgt>
                                        </p:tgtEl>
                                        <p:attrNameLst>
                                          <p:attrName>style.visibility</p:attrName>
                                        </p:attrNameLst>
                                      </p:cBhvr>
                                      <p:to>
                                        <p:strVal val="visible"/>
                                      </p:to>
                                    </p:set>
                                    <p:animEffect transition="in" filter="randombar(horizontal)">
                                      <p:cBhvr>
                                        <p:cTn id="7" dur="500"/>
                                        <p:tgtEl>
                                          <p:spTgt spid="172039">
                                            <p:txEl>
                                              <p:pRg st="0" end="0"/>
                                            </p:txEl>
                                          </p:spTgt>
                                        </p:tgtEl>
                                      </p:cBhvr>
                                    </p:animEffect>
                                  </p:childTnLst>
                                </p:cTn>
                              </p:par>
                            </p:childTnLst>
                          </p:cTn>
                        </p:par>
                        <p:par>
                          <p:cTn id="8" fill="hold" nodeType="afterGroup">
                            <p:stCondLst>
                              <p:cond delay="5500"/>
                            </p:stCondLst>
                            <p:childTnLst>
                              <p:par>
                                <p:cTn id="9" presetID="14" presetClass="entr" presetSubtype="10" fill="hold" grpId="0" nodeType="afterEffect">
                                  <p:stCondLst>
                                    <p:cond delay="5000"/>
                                  </p:stCondLst>
                                  <p:childTnLst>
                                    <p:set>
                                      <p:cBhvr>
                                        <p:cTn id="10" dur="1" fill="hold">
                                          <p:stCondLst>
                                            <p:cond delay="0"/>
                                          </p:stCondLst>
                                        </p:cTn>
                                        <p:tgtEl>
                                          <p:spTgt spid="172039">
                                            <p:txEl>
                                              <p:pRg st="1" end="1"/>
                                            </p:txEl>
                                          </p:spTgt>
                                        </p:tgtEl>
                                        <p:attrNameLst>
                                          <p:attrName>style.visibility</p:attrName>
                                        </p:attrNameLst>
                                      </p:cBhvr>
                                      <p:to>
                                        <p:strVal val="visible"/>
                                      </p:to>
                                    </p:set>
                                    <p:animEffect transition="in" filter="randombar(horizontal)">
                                      <p:cBhvr>
                                        <p:cTn id="11" dur="500"/>
                                        <p:tgtEl>
                                          <p:spTgt spid="172039">
                                            <p:txEl>
                                              <p:pRg st="1" end="1"/>
                                            </p:txEl>
                                          </p:spTgt>
                                        </p:tgtEl>
                                      </p:cBhvr>
                                    </p:animEffect>
                                  </p:childTnLst>
                                </p:cTn>
                              </p:par>
                            </p:childTnLst>
                          </p:cTn>
                        </p:par>
                        <p:par>
                          <p:cTn id="12" fill="hold" nodeType="afterGroup">
                            <p:stCondLst>
                              <p:cond delay="11000"/>
                            </p:stCondLst>
                            <p:childTnLst>
                              <p:par>
                                <p:cTn id="13" presetID="23" presetClass="entr" presetSubtype="272" fill="hold" grpId="0" nodeType="afterEffect">
                                  <p:stCondLst>
                                    <p:cond delay="10000"/>
                                  </p:stCondLst>
                                  <p:childTnLst>
                                    <p:set>
                                      <p:cBhvr>
                                        <p:cTn id="14" dur="1" fill="hold">
                                          <p:stCondLst>
                                            <p:cond delay="0"/>
                                          </p:stCondLst>
                                        </p:cTn>
                                        <p:tgtEl>
                                          <p:spTgt spid="172040"/>
                                        </p:tgtEl>
                                        <p:attrNameLst>
                                          <p:attrName>style.visibility</p:attrName>
                                        </p:attrNameLst>
                                      </p:cBhvr>
                                      <p:to>
                                        <p:strVal val="visible"/>
                                      </p:to>
                                    </p:set>
                                    <p:anim calcmode="lin" valueType="num">
                                      <p:cBhvr>
                                        <p:cTn id="15" dur="500" fill="hold"/>
                                        <p:tgtEl>
                                          <p:spTgt spid="172040"/>
                                        </p:tgtEl>
                                        <p:attrNameLst>
                                          <p:attrName>ppt_w</p:attrName>
                                        </p:attrNameLst>
                                      </p:cBhvr>
                                      <p:tavLst>
                                        <p:tav tm="0">
                                          <p:val>
                                            <p:strVal val="2/3*#ppt_w"/>
                                          </p:val>
                                        </p:tav>
                                        <p:tav tm="100000">
                                          <p:val>
                                            <p:strVal val="#ppt_w"/>
                                          </p:val>
                                        </p:tav>
                                      </p:tavLst>
                                    </p:anim>
                                    <p:anim calcmode="lin" valueType="num">
                                      <p:cBhvr>
                                        <p:cTn id="16" dur="500" fill="hold"/>
                                        <p:tgtEl>
                                          <p:spTgt spid="172040"/>
                                        </p:tgtEl>
                                        <p:attrNameLst>
                                          <p:attrName>ppt_h</p:attrName>
                                        </p:attrNameLst>
                                      </p:cBhvr>
                                      <p:tavLst>
                                        <p:tav tm="0">
                                          <p:val>
                                            <p:strVal val="2/3*#ppt_h"/>
                                          </p:val>
                                        </p:tav>
                                        <p:tav tm="100000">
                                          <p:val>
                                            <p:strVal val="#ppt_h"/>
                                          </p:val>
                                        </p:tav>
                                      </p:tavLst>
                                    </p:anim>
                                  </p:childTnLst>
                                </p:cTn>
                              </p:par>
                            </p:childTnLst>
                          </p:cTn>
                        </p:par>
                        <p:par>
                          <p:cTn id="17" fill="hold" nodeType="afterGroup">
                            <p:stCondLst>
                              <p:cond delay="21500"/>
                            </p:stCondLst>
                            <p:childTnLst>
                              <p:par>
                                <p:cTn id="18" presetID="14" presetClass="entr" presetSubtype="10" fill="hold" grpId="0" nodeType="afterEffect">
                                  <p:stCondLst>
                                    <p:cond delay="2000"/>
                                  </p:stCondLst>
                                  <p:childTnLst>
                                    <p:set>
                                      <p:cBhvr>
                                        <p:cTn id="19" dur="1" fill="hold">
                                          <p:stCondLst>
                                            <p:cond delay="0"/>
                                          </p:stCondLst>
                                        </p:cTn>
                                        <p:tgtEl>
                                          <p:spTgt spid="172041"/>
                                        </p:tgtEl>
                                        <p:attrNameLst>
                                          <p:attrName>style.visibility</p:attrName>
                                        </p:attrNameLst>
                                      </p:cBhvr>
                                      <p:to>
                                        <p:strVal val="visible"/>
                                      </p:to>
                                    </p:set>
                                    <p:animEffect transition="in" filter="randombar(horizontal)">
                                      <p:cBhvr>
                                        <p:cTn id="20" dur="500"/>
                                        <p:tgtEl>
                                          <p:spTgt spid="172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9" grpId="0" build="p" autoUpdateAnimBg="0" advAuto="5000"/>
      <p:bldP spid="172040" grpId="0" animBg="1" autoUpdateAnimBg="0"/>
      <p:bldP spid="172041"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4"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74085"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000066"/>
                </a:solidFill>
                <a:latin typeface="Comic Sans MS" panose="030F0702030302020204" pitchFamily="66" charset="0"/>
              </a:rPr>
              <a:t>The Risk Management process:</a:t>
            </a:r>
            <a:endParaRPr lang="en-US" altLang="ru-RU" b="1">
              <a:latin typeface="Comic Sans MS" panose="030F0702030302020204" pitchFamily="66" charset="0"/>
            </a:endParaRPr>
          </a:p>
        </p:txBody>
      </p:sp>
      <p:sp>
        <p:nvSpPr>
          <p:cNvPr id="174086"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74088" name="Rectangle 8"/>
          <p:cNvSpPr>
            <a:spLocks noChangeArrowheads="1"/>
          </p:cNvSpPr>
          <p:nvPr/>
        </p:nvSpPr>
        <p:spPr bwMode="auto">
          <a:xfrm>
            <a:off x="2286000" y="5638800"/>
            <a:ext cx="4495800" cy="533400"/>
          </a:xfrm>
          <a:prstGeom prst="rect">
            <a:avLst/>
          </a:prstGeom>
          <a:solidFill>
            <a:schemeClr val="fo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Communicate &amp; consult</a:t>
            </a:r>
          </a:p>
        </p:txBody>
      </p:sp>
      <p:sp>
        <p:nvSpPr>
          <p:cNvPr id="174091" name="Rectangle 11"/>
          <p:cNvSpPr>
            <a:spLocks noChangeArrowheads="1"/>
          </p:cNvSpPr>
          <p:nvPr/>
        </p:nvSpPr>
        <p:spPr bwMode="auto">
          <a:xfrm>
            <a:off x="1676400" y="4419600"/>
            <a:ext cx="6934200" cy="990600"/>
          </a:xfrm>
          <a:prstGeom prst="rect">
            <a:avLst/>
          </a:prstGeom>
          <a:solidFill>
            <a:srgbClr val="000066"/>
          </a:solidFill>
          <a:ln w="6350">
            <a:solidFill>
              <a:schemeClr val="tx1"/>
            </a:solidFill>
            <a:miter lim="800000"/>
            <a:headEnd/>
            <a:tailEnd/>
          </a:ln>
          <a:effectLst>
            <a:outerShdw dist="107763" dir="2700000" algn="ctr" rotWithShape="0">
              <a:schemeClr val="bg2"/>
            </a:outerShdw>
          </a:effectLst>
        </p:spPr>
        <p:txBody>
          <a:bodyPr wrap="none" anchor="ctr"/>
          <a:lstStyle/>
          <a:p>
            <a:pPr algn="ctr">
              <a:spcBef>
                <a:spcPct val="0"/>
              </a:spcBef>
            </a:pPr>
            <a:r>
              <a:rPr lang="en-US" altLang="ru-RU" sz="2600" dirty="0">
                <a:solidFill>
                  <a:schemeClr val="bg1"/>
                </a:solidFill>
                <a:latin typeface="Comic Sans MS" panose="030F0702030302020204" pitchFamily="66" charset="0"/>
              </a:rPr>
              <a:t>Risk Management policies and decisions</a:t>
            </a:r>
          </a:p>
          <a:p>
            <a:pPr algn="ctr">
              <a:spcBef>
                <a:spcPct val="0"/>
              </a:spcBef>
            </a:pPr>
            <a:r>
              <a:rPr lang="en-US" altLang="ru-RU" sz="2600" dirty="0">
                <a:solidFill>
                  <a:schemeClr val="bg1"/>
                </a:solidFill>
                <a:latin typeface="Comic Sans MS" panose="030F0702030302020204" pitchFamily="66" charset="0"/>
              </a:rPr>
              <a:t> must be regularly reviewed.</a:t>
            </a:r>
          </a:p>
        </p:txBody>
      </p:sp>
      <p:sp>
        <p:nvSpPr>
          <p:cNvPr id="174089" name="Rectangle 9"/>
          <p:cNvSpPr>
            <a:spLocks noChangeArrowheads="1"/>
          </p:cNvSpPr>
          <p:nvPr/>
        </p:nvSpPr>
        <p:spPr bwMode="auto">
          <a:xfrm>
            <a:off x="2286000" y="1524000"/>
            <a:ext cx="4572000" cy="533400"/>
          </a:xfrm>
          <a:prstGeom prst="rect">
            <a:avLst/>
          </a:prstGeom>
          <a:solidFill>
            <a:srgbClr val="FFCC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Monitor and review</a:t>
            </a:r>
          </a:p>
        </p:txBody>
      </p:sp>
      <p:sp>
        <p:nvSpPr>
          <p:cNvPr id="174087" name="Rectangle 7"/>
          <p:cNvSpPr>
            <a:spLocks noChangeArrowheads="1"/>
          </p:cNvSpPr>
          <p:nvPr/>
        </p:nvSpPr>
        <p:spPr bwMode="auto">
          <a:xfrm>
            <a:off x="685800" y="2286000"/>
            <a:ext cx="7848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spcAft>
                <a:spcPct val="10000"/>
              </a:spcAft>
              <a:buFontTx/>
              <a:buNone/>
            </a:pPr>
            <a:r>
              <a:rPr lang="en-US" altLang="ru-RU" sz="2600">
                <a:solidFill>
                  <a:srgbClr val="000066"/>
                </a:solidFill>
                <a:latin typeface="Comic Sans MS" panose="030F0702030302020204" pitchFamily="66" charset="0"/>
              </a:rPr>
              <a:t>In identifying, prioritising and treating risks, organisations make assumptions and decisions based on situations that are subject to change, (e.g., the business environment, trading patterns, or government policies).</a:t>
            </a:r>
            <a:endParaRPr lang="en-US" altLang="ru-RU" sz="2600">
              <a:solidFill>
                <a:srgbClr val="990033"/>
              </a:solidFill>
              <a:latin typeface="Comic Sans MS" panose="030F0702030302020204" pitchFamily="66" charset="0"/>
            </a:endParaRPr>
          </a:p>
        </p:txBody>
      </p:sp>
      <p:grpSp>
        <p:nvGrpSpPr>
          <p:cNvPr id="174101" name="Group 21"/>
          <p:cNvGrpSpPr>
            <a:grpSpLocks/>
          </p:cNvGrpSpPr>
          <p:nvPr/>
        </p:nvGrpSpPr>
        <p:grpSpPr bwMode="auto">
          <a:xfrm>
            <a:off x="990600" y="1371600"/>
            <a:ext cx="1219200" cy="1066800"/>
            <a:chOff x="1244" y="278"/>
            <a:chExt cx="2112" cy="1936"/>
          </a:xfrm>
        </p:grpSpPr>
        <p:sp>
          <p:nvSpPr>
            <p:cNvPr id="174102" name="Freeform 22"/>
            <p:cNvSpPr>
              <a:spLocks/>
            </p:cNvSpPr>
            <p:nvPr/>
          </p:nvSpPr>
          <p:spPr bwMode="auto">
            <a:xfrm>
              <a:off x="1434" y="278"/>
              <a:ext cx="764" cy="713"/>
            </a:xfrm>
            <a:custGeom>
              <a:avLst/>
              <a:gdLst>
                <a:gd name="T0" fmla="*/ 0 w 1016"/>
                <a:gd name="T1" fmla="*/ 717 h 904"/>
                <a:gd name="T2" fmla="*/ 10 w 1016"/>
                <a:gd name="T3" fmla="*/ 698 h 904"/>
                <a:gd name="T4" fmla="*/ 20 w 1016"/>
                <a:gd name="T5" fmla="*/ 683 h 904"/>
                <a:gd name="T6" fmla="*/ 29 w 1016"/>
                <a:gd name="T7" fmla="*/ 667 h 904"/>
                <a:gd name="T8" fmla="*/ 38 w 1016"/>
                <a:gd name="T9" fmla="*/ 652 h 904"/>
                <a:gd name="T10" fmla="*/ 48 w 1016"/>
                <a:gd name="T11" fmla="*/ 635 h 904"/>
                <a:gd name="T12" fmla="*/ 60 w 1016"/>
                <a:gd name="T13" fmla="*/ 619 h 904"/>
                <a:gd name="T14" fmla="*/ 70 w 1016"/>
                <a:gd name="T15" fmla="*/ 604 h 904"/>
                <a:gd name="T16" fmla="*/ 81 w 1016"/>
                <a:gd name="T17" fmla="*/ 588 h 904"/>
                <a:gd name="T18" fmla="*/ 95 w 1016"/>
                <a:gd name="T19" fmla="*/ 569 h 904"/>
                <a:gd name="T20" fmla="*/ 111 w 1016"/>
                <a:gd name="T21" fmla="*/ 549 h 904"/>
                <a:gd name="T22" fmla="*/ 123 w 1016"/>
                <a:gd name="T23" fmla="*/ 534 h 904"/>
                <a:gd name="T24" fmla="*/ 137 w 1016"/>
                <a:gd name="T25" fmla="*/ 519 h 904"/>
                <a:gd name="T26" fmla="*/ 151 w 1016"/>
                <a:gd name="T27" fmla="*/ 502 h 904"/>
                <a:gd name="T28" fmla="*/ 167 w 1016"/>
                <a:gd name="T29" fmla="*/ 483 h 904"/>
                <a:gd name="T30" fmla="*/ 183 w 1016"/>
                <a:gd name="T31" fmla="*/ 467 h 904"/>
                <a:gd name="T32" fmla="*/ 199 w 1016"/>
                <a:gd name="T33" fmla="*/ 449 h 904"/>
                <a:gd name="T34" fmla="*/ 215 w 1016"/>
                <a:gd name="T35" fmla="*/ 435 h 904"/>
                <a:gd name="T36" fmla="*/ 235 w 1016"/>
                <a:gd name="T37" fmla="*/ 415 h 904"/>
                <a:gd name="T38" fmla="*/ 252 w 1016"/>
                <a:gd name="T39" fmla="*/ 399 h 904"/>
                <a:gd name="T40" fmla="*/ 269 w 1016"/>
                <a:gd name="T41" fmla="*/ 385 h 904"/>
                <a:gd name="T42" fmla="*/ 288 w 1016"/>
                <a:gd name="T43" fmla="*/ 369 h 904"/>
                <a:gd name="T44" fmla="*/ 302 w 1016"/>
                <a:gd name="T45" fmla="*/ 357 h 904"/>
                <a:gd name="T46" fmla="*/ 321 w 1016"/>
                <a:gd name="T47" fmla="*/ 343 h 904"/>
                <a:gd name="T48" fmla="*/ 339 w 1016"/>
                <a:gd name="T49" fmla="*/ 329 h 904"/>
                <a:gd name="T50" fmla="*/ 361 w 1016"/>
                <a:gd name="T51" fmla="*/ 314 h 904"/>
                <a:gd name="T52" fmla="*/ 379 w 1016"/>
                <a:gd name="T53" fmla="*/ 302 h 904"/>
                <a:gd name="T54" fmla="*/ 400 w 1016"/>
                <a:gd name="T55" fmla="*/ 286 h 904"/>
                <a:gd name="T56" fmla="*/ 425 w 1016"/>
                <a:gd name="T57" fmla="*/ 271 h 904"/>
                <a:gd name="T58" fmla="*/ 449 w 1016"/>
                <a:gd name="T59" fmla="*/ 256 h 904"/>
                <a:gd name="T60" fmla="*/ 473 w 1016"/>
                <a:gd name="T61" fmla="*/ 241 h 904"/>
                <a:gd name="T62" fmla="*/ 498 w 1016"/>
                <a:gd name="T63" fmla="*/ 227 h 904"/>
                <a:gd name="T64" fmla="*/ 524 w 1016"/>
                <a:gd name="T65" fmla="*/ 214 h 904"/>
                <a:gd name="T66" fmla="*/ 552 w 1016"/>
                <a:gd name="T67" fmla="*/ 200 h 904"/>
                <a:gd name="T68" fmla="*/ 575 w 1016"/>
                <a:gd name="T69" fmla="*/ 191 h 904"/>
                <a:gd name="T70" fmla="*/ 597 w 1016"/>
                <a:gd name="T71" fmla="*/ 179 h 904"/>
                <a:gd name="T72" fmla="*/ 623 w 1016"/>
                <a:gd name="T73" fmla="*/ 170 h 904"/>
                <a:gd name="T74" fmla="*/ 641 w 1016"/>
                <a:gd name="T75" fmla="*/ 163 h 904"/>
                <a:gd name="T76" fmla="*/ 563 w 1016"/>
                <a:gd name="T77" fmla="*/ 0 h 904"/>
                <a:gd name="T78" fmla="*/ 1016 w 1016"/>
                <a:gd name="T79" fmla="*/ 232 h 904"/>
                <a:gd name="T80" fmla="*/ 897 w 1016"/>
                <a:gd name="T81" fmla="*/ 711 h 904"/>
                <a:gd name="T82" fmla="*/ 824 w 1016"/>
                <a:gd name="T83" fmla="*/ 569 h 904"/>
                <a:gd name="T84" fmla="*/ 794 w 1016"/>
                <a:gd name="T85" fmla="*/ 582 h 904"/>
                <a:gd name="T86" fmla="*/ 765 w 1016"/>
                <a:gd name="T87" fmla="*/ 596 h 904"/>
                <a:gd name="T88" fmla="*/ 734 w 1016"/>
                <a:gd name="T89" fmla="*/ 613 h 904"/>
                <a:gd name="T90" fmla="*/ 700 w 1016"/>
                <a:gd name="T91" fmla="*/ 633 h 904"/>
                <a:gd name="T92" fmla="*/ 674 w 1016"/>
                <a:gd name="T93" fmla="*/ 650 h 904"/>
                <a:gd name="T94" fmla="*/ 648 w 1016"/>
                <a:gd name="T95" fmla="*/ 670 h 904"/>
                <a:gd name="T96" fmla="*/ 622 w 1016"/>
                <a:gd name="T97" fmla="*/ 689 h 904"/>
                <a:gd name="T98" fmla="*/ 600 w 1016"/>
                <a:gd name="T99" fmla="*/ 709 h 904"/>
                <a:gd name="T100" fmla="*/ 579 w 1016"/>
                <a:gd name="T101" fmla="*/ 729 h 904"/>
                <a:gd name="T102" fmla="*/ 555 w 1016"/>
                <a:gd name="T103" fmla="*/ 752 h 904"/>
                <a:gd name="T104" fmla="*/ 536 w 1016"/>
                <a:gd name="T105" fmla="*/ 774 h 904"/>
                <a:gd name="T106" fmla="*/ 516 w 1016"/>
                <a:gd name="T107" fmla="*/ 796 h 904"/>
                <a:gd name="T108" fmla="*/ 499 w 1016"/>
                <a:gd name="T109" fmla="*/ 816 h 904"/>
                <a:gd name="T110" fmla="*/ 481 w 1016"/>
                <a:gd name="T111" fmla="*/ 842 h 904"/>
                <a:gd name="T112" fmla="*/ 464 w 1016"/>
                <a:gd name="T113" fmla="*/ 867 h 904"/>
                <a:gd name="T114" fmla="*/ 455 w 1016"/>
                <a:gd name="T115" fmla="*/ 885 h 904"/>
                <a:gd name="T116" fmla="*/ 443 w 1016"/>
                <a:gd name="T117" fmla="*/ 904 h 904"/>
                <a:gd name="T118" fmla="*/ 0 w 1016"/>
                <a:gd name="T119" fmla="*/ 717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904">
                  <a:moveTo>
                    <a:pt x="0" y="717"/>
                  </a:moveTo>
                  <a:lnTo>
                    <a:pt x="10" y="698"/>
                  </a:lnTo>
                  <a:lnTo>
                    <a:pt x="20" y="683"/>
                  </a:lnTo>
                  <a:lnTo>
                    <a:pt x="29" y="667"/>
                  </a:lnTo>
                  <a:lnTo>
                    <a:pt x="38" y="652"/>
                  </a:lnTo>
                  <a:lnTo>
                    <a:pt x="48" y="635"/>
                  </a:lnTo>
                  <a:lnTo>
                    <a:pt x="60" y="619"/>
                  </a:lnTo>
                  <a:lnTo>
                    <a:pt x="70" y="604"/>
                  </a:lnTo>
                  <a:lnTo>
                    <a:pt x="81" y="588"/>
                  </a:lnTo>
                  <a:lnTo>
                    <a:pt x="95" y="569"/>
                  </a:lnTo>
                  <a:lnTo>
                    <a:pt x="111" y="549"/>
                  </a:lnTo>
                  <a:lnTo>
                    <a:pt x="123" y="534"/>
                  </a:lnTo>
                  <a:lnTo>
                    <a:pt x="137" y="519"/>
                  </a:lnTo>
                  <a:lnTo>
                    <a:pt x="151" y="502"/>
                  </a:lnTo>
                  <a:lnTo>
                    <a:pt x="167" y="483"/>
                  </a:lnTo>
                  <a:lnTo>
                    <a:pt x="183" y="467"/>
                  </a:lnTo>
                  <a:lnTo>
                    <a:pt x="199" y="449"/>
                  </a:lnTo>
                  <a:lnTo>
                    <a:pt x="215" y="435"/>
                  </a:lnTo>
                  <a:lnTo>
                    <a:pt x="235" y="415"/>
                  </a:lnTo>
                  <a:lnTo>
                    <a:pt x="252" y="399"/>
                  </a:lnTo>
                  <a:lnTo>
                    <a:pt x="269" y="385"/>
                  </a:lnTo>
                  <a:lnTo>
                    <a:pt x="288" y="369"/>
                  </a:lnTo>
                  <a:lnTo>
                    <a:pt x="302" y="357"/>
                  </a:lnTo>
                  <a:lnTo>
                    <a:pt x="321" y="343"/>
                  </a:lnTo>
                  <a:lnTo>
                    <a:pt x="339" y="329"/>
                  </a:lnTo>
                  <a:lnTo>
                    <a:pt x="361" y="314"/>
                  </a:lnTo>
                  <a:lnTo>
                    <a:pt x="379" y="302"/>
                  </a:lnTo>
                  <a:lnTo>
                    <a:pt x="400" y="286"/>
                  </a:lnTo>
                  <a:lnTo>
                    <a:pt x="425" y="271"/>
                  </a:lnTo>
                  <a:lnTo>
                    <a:pt x="449" y="256"/>
                  </a:lnTo>
                  <a:lnTo>
                    <a:pt x="473" y="241"/>
                  </a:lnTo>
                  <a:lnTo>
                    <a:pt x="498" y="227"/>
                  </a:lnTo>
                  <a:lnTo>
                    <a:pt x="524" y="214"/>
                  </a:lnTo>
                  <a:lnTo>
                    <a:pt x="552" y="200"/>
                  </a:lnTo>
                  <a:lnTo>
                    <a:pt x="575" y="191"/>
                  </a:lnTo>
                  <a:lnTo>
                    <a:pt x="597" y="179"/>
                  </a:lnTo>
                  <a:lnTo>
                    <a:pt x="623" y="170"/>
                  </a:lnTo>
                  <a:lnTo>
                    <a:pt x="641" y="163"/>
                  </a:lnTo>
                  <a:lnTo>
                    <a:pt x="563" y="0"/>
                  </a:lnTo>
                  <a:lnTo>
                    <a:pt x="1016" y="232"/>
                  </a:lnTo>
                  <a:lnTo>
                    <a:pt x="897" y="711"/>
                  </a:lnTo>
                  <a:lnTo>
                    <a:pt x="824" y="569"/>
                  </a:lnTo>
                  <a:lnTo>
                    <a:pt x="794" y="582"/>
                  </a:lnTo>
                  <a:lnTo>
                    <a:pt x="765" y="596"/>
                  </a:lnTo>
                  <a:lnTo>
                    <a:pt x="734" y="613"/>
                  </a:lnTo>
                  <a:lnTo>
                    <a:pt x="700" y="633"/>
                  </a:lnTo>
                  <a:lnTo>
                    <a:pt x="674" y="650"/>
                  </a:lnTo>
                  <a:lnTo>
                    <a:pt x="648" y="670"/>
                  </a:lnTo>
                  <a:lnTo>
                    <a:pt x="622" y="689"/>
                  </a:lnTo>
                  <a:lnTo>
                    <a:pt x="600" y="709"/>
                  </a:lnTo>
                  <a:lnTo>
                    <a:pt x="579" y="729"/>
                  </a:lnTo>
                  <a:lnTo>
                    <a:pt x="555" y="752"/>
                  </a:lnTo>
                  <a:lnTo>
                    <a:pt x="536" y="774"/>
                  </a:lnTo>
                  <a:lnTo>
                    <a:pt x="516" y="796"/>
                  </a:lnTo>
                  <a:lnTo>
                    <a:pt x="499" y="816"/>
                  </a:lnTo>
                  <a:lnTo>
                    <a:pt x="481" y="842"/>
                  </a:lnTo>
                  <a:lnTo>
                    <a:pt x="464" y="867"/>
                  </a:lnTo>
                  <a:lnTo>
                    <a:pt x="455" y="885"/>
                  </a:lnTo>
                  <a:lnTo>
                    <a:pt x="443" y="904"/>
                  </a:lnTo>
                  <a:lnTo>
                    <a:pt x="0" y="717"/>
                  </a:lnTo>
                  <a:close/>
                </a:path>
              </a:pathLst>
            </a:custGeom>
            <a:solidFill>
              <a:schemeClr val="folHlink"/>
            </a:solidFill>
            <a:ln w="15875">
              <a:solidFill>
                <a:srgbClr val="000000"/>
              </a:solidFill>
              <a:prstDash val="solid"/>
              <a:round/>
              <a:headEnd/>
              <a:tailEnd/>
            </a:ln>
          </p:spPr>
          <p:txBody>
            <a:bodyPr/>
            <a:lstStyle/>
            <a:p>
              <a:endParaRPr lang="ru-RU"/>
            </a:p>
          </p:txBody>
        </p:sp>
        <p:sp>
          <p:nvSpPr>
            <p:cNvPr id="174103" name="Freeform 23"/>
            <p:cNvSpPr>
              <a:spLocks/>
            </p:cNvSpPr>
            <p:nvPr/>
          </p:nvSpPr>
          <p:spPr bwMode="auto">
            <a:xfrm>
              <a:off x="1244" y="781"/>
              <a:ext cx="674" cy="794"/>
            </a:xfrm>
            <a:custGeom>
              <a:avLst/>
              <a:gdLst>
                <a:gd name="T0" fmla="*/ 895 w 895"/>
                <a:gd name="T1" fmla="*/ 416 h 1006"/>
                <a:gd name="T2" fmla="*/ 667 w 895"/>
                <a:gd name="T3" fmla="*/ 332 h 1006"/>
                <a:gd name="T4" fmla="*/ 657 w 895"/>
                <a:gd name="T5" fmla="*/ 352 h 1006"/>
                <a:gd name="T6" fmla="*/ 652 w 895"/>
                <a:gd name="T7" fmla="*/ 371 h 1006"/>
                <a:gd name="T8" fmla="*/ 646 w 895"/>
                <a:gd name="T9" fmla="*/ 390 h 1006"/>
                <a:gd name="T10" fmla="*/ 641 w 895"/>
                <a:gd name="T11" fmla="*/ 411 h 1006"/>
                <a:gd name="T12" fmla="*/ 634 w 895"/>
                <a:gd name="T13" fmla="*/ 438 h 1006"/>
                <a:gd name="T14" fmla="*/ 630 w 895"/>
                <a:gd name="T15" fmla="*/ 460 h 1006"/>
                <a:gd name="T16" fmla="*/ 626 w 895"/>
                <a:gd name="T17" fmla="*/ 485 h 1006"/>
                <a:gd name="T18" fmla="*/ 624 w 895"/>
                <a:gd name="T19" fmla="*/ 511 h 1006"/>
                <a:gd name="T20" fmla="*/ 621 w 895"/>
                <a:gd name="T21" fmla="*/ 539 h 1006"/>
                <a:gd name="T22" fmla="*/ 621 w 895"/>
                <a:gd name="T23" fmla="*/ 589 h 1006"/>
                <a:gd name="T24" fmla="*/ 622 w 895"/>
                <a:gd name="T25" fmla="*/ 615 h 1006"/>
                <a:gd name="T26" fmla="*/ 624 w 895"/>
                <a:gd name="T27" fmla="*/ 639 h 1006"/>
                <a:gd name="T28" fmla="*/ 628 w 895"/>
                <a:gd name="T29" fmla="*/ 664 h 1006"/>
                <a:gd name="T30" fmla="*/ 633 w 895"/>
                <a:gd name="T31" fmla="*/ 688 h 1006"/>
                <a:gd name="T32" fmla="*/ 638 w 895"/>
                <a:gd name="T33" fmla="*/ 711 h 1006"/>
                <a:gd name="T34" fmla="*/ 644 w 895"/>
                <a:gd name="T35" fmla="*/ 739 h 1006"/>
                <a:gd name="T36" fmla="*/ 654 w 895"/>
                <a:gd name="T37" fmla="*/ 765 h 1006"/>
                <a:gd name="T38" fmla="*/ 227 w 895"/>
                <a:gd name="T39" fmla="*/ 1006 h 1006"/>
                <a:gd name="T40" fmla="*/ 217 w 895"/>
                <a:gd name="T41" fmla="*/ 981 h 1006"/>
                <a:gd name="T42" fmla="*/ 208 w 895"/>
                <a:gd name="T43" fmla="*/ 960 h 1006"/>
                <a:gd name="T44" fmla="*/ 200 w 895"/>
                <a:gd name="T45" fmla="*/ 940 h 1006"/>
                <a:gd name="T46" fmla="*/ 192 w 895"/>
                <a:gd name="T47" fmla="*/ 918 h 1006"/>
                <a:gd name="T48" fmla="*/ 185 w 895"/>
                <a:gd name="T49" fmla="*/ 900 h 1006"/>
                <a:gd name="T50" fmla="*/ 178 w 895"/>
                <a:gd name="T51" fmla="*/ 879 h 1006"/>
                <a:gd name="T52" fmla="*/ 172 w 895"/>
                <a:gd name="T53" fmla="*/ 859 h 1006"/>
                <a:gd name="T54" fmla="*/ 167 w 895"/>
                <a:gd name="T55" fmla="*/ 840 h 1006"/>
                <a:gd name="T56" fmla="*/ 162 w 895"/>
                <a:gd name="T57" fmla="*/ 821 h 1006"/>
                <a:gd name="T58" fmla="*/ 156 w 895"/>
                <a:gd name="T59" fmla="*/ 797 h 1006"/>
                <a:gd name="T60" fmla="*/ 152 w 895"/>
                <a:gd name="T61" fmla="*/ 773 h 1006"/>
                <a:gd name="T62" fmla="*/ 146 w 895"/>
                <a:gd name="T63" fmla="*/ 750 h 1006"/>
                <a:gd name="T64" fmla="*/ 141 w 895"/>
                <a:gd name="T65" fmla="*/ 728 h 1006"/>
                <a:gd name="T66" fmla="*/ 139 w 895"/>
                <a:gd name="T67" fmla="*/ 702 h 1006"/>
                <a:gd name="T68" fmla="*/ 136 w 895"/>
                <a:gd name="T69" fmla="*/ 678 h 1006"/>
                <a:gd name="T70" fmla="*/ 133 w 895"/>
                <a:gd name="T71" fmla="*/ 650 h 1006"/>
                <a:gd name="T72" fmla="*/ 131 w 895"/>
                <a:gd name="T73" fmla="*/ 623 h 1006"/>
                <a:gd name="T74" fmla="*/ 131 w 895"/>
                <a:gd name="T75" fmla="*/ 596 h 1006"/>
                <a:gd name="T76" fmla="*/ 131 w 895"/>
                <a:gd name="T77" fmla="*/ 568 h 1006"/>
                <a:gd name="T78" fmla="*/ 131 w 895"/>
                <a:gd name="T79" fmla="*/ 533 h 1006"/>
                <a:gd name="T80" fmla="*/ 132 w 895"/>
                <a:gd name="T81" fmla="*/ 502 h 1006"/>
                <a:gd name="T82" fmla="*/ 133 w 895"/>
                <a:gd name="T83" fmla="*/ 481 h 1006"/>
                <a:gd name="T84" fmla="*/ 136 w 895"/>
                <a:gd name="T85" fmla="*/ 455 h 1006"/>
                <a:gd name="T86" fmla="*/ 139 w 895"/>
                <a:gd name="T87" fmla="*/ 431 h 1006"/>
                <a:gd name="T88" fmla="*/ 142 w 895"/>
                <a:gd name="T89" fmla="*/ 402 h 1006"/>
                <a:gd name="T90" fmla="*/ 148 w 895"/>
                <a:gd name="T91" fmla="*/ 376 h 1006"/>
                <a:gd name="T92" fmla="*/ 153 w 895"/>
                <a:gd name="T93" fmla="*/ 353 h 1006"/>
                <a:gd name="T94" fmla="*/ 159 w 895"/>
                <a:gd name="T95" fmla="*/ 323 h 1006"/>
                <a:gd name="T96" fmla="*/ 166 w 895"/>
                <a:gd name="T97" fmla="*/ 300 h 1006"/>
                <a:gd name="T98" fmla="*/ 172 w 895"/>
                <a:gd name="T99" fmla="*/ 272 h 1006"/>
                <a:gd name="T100" fmla="*/ 180 w 895"/>
                <a:gd name="T101" fmla="*/ 248 h 1006"/>
                <a:gd name="T102" fmla="*/ 189 w 895"/>
                <a:gd name="T103" fmla="*/ 223 h 1006"/>
                <a:gd name="T104" fmla="*/ 199 w 895"/>
                <a:gd name="T105" fmla="*/ 197 h 1006"/>
                <a:gd name="T106" fmla="*/ 212 w 895"/>
                <a:gd name="T107" fmla="*/ 166 h 1006"/>
                <a:gd name="T108" fmla="*/ 0 w 895"/>
                <a:gd name="T109" fmla="*/ 87 h 1006"/>
                <a:gd name="T110" fmla="*/ 557 w 895"/>
                <a:gd name="T111" fmla="*/ 0 h 1006"/>
                <a:gd name="T112" fmla="*/ 895 w 895"/>
                <a:gd name="T113" fmla="*/ 41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5" h="1006">
                  <a:moveTo>
                    <a:pt x="895" y="416"/>
                  </a:moveTo>
                  <a:lnTo>
                    <a:pt x="667" y="332"/>
                  </a:lnTo>
                  <a:lnTo>
                    <a:pt x="657" y="352"/>
                  </a:lnTo>
                  <a:lnTo>
                    <a:pt x="652" y="371"/>
                  </a:lnTo>
                  <a:lnTo>
                    <a:pt x="646" y="390"/>
                  </a:lnTo>
                  <a:lnTo>
                    <a:pt x="641" y="411"/>
                  </a:lnTo>
                  <a:lnTo>
                    <a:pt x="634" y="438"/>
                  </a:lnTo>
                  <a:lnTo>
                    <a:pt x="630" y="460"/>
                  </a:lnTo>
                  <a:lnTo>
                    <a:pt x="626" y="485"/>
                  </a:lnTo>
                  <a:lnTo>
                    <a:pt x="624" y="511"/>
                  </a:lnTo>
                  <a:lnTo>
                    <a:pt x="621" y="539"/>
                  </a:lnTo>
                  <a:lnTo>
                    <a:pt x="621" y="589"/>
                  </a:lnTo>
                  <a:lnTo>
                    <a:pt x="622" y="615"/>
                  </a:lnTo>
                  <a:lnTo>
                    <a:pt x="624" y="639"/>
                  </a:lnTo>
                  <a:lnTo>
                    <a:pt x="628" y="664"/>
                  </a:lnTo>
                  <a:lnTo>
                    <a:pt x="633" y="688"/>
                  </a:lnTo>
                  <a:lnTo>
                    <a:pt x="638" y="711"/>
                  </a:lnTo>
                  <a:lnTo>
                    <a:pt x="644" y="739"/>
                  </a:lnTo>
                  <a:lnTo>
                    <a:pt x="654" y="765"/>
                  </a:lnTo>
                  <a:lnTo>
                    <a:pt x="227" y="1006"/>
                  </a:lnTo>
                  <a:lnTo>
                    <a:pt x="217" y="981"/>
                  </a:lnTo>
                  <a:lnTo>
                    <a:pt x="208" y="960"/>
                  </a:lnTo>
                  <a:lnTo>
                    <a:pt x="200" y="940"/>
                  </a:lnTo>
                  <a:lnTo>
                    <a:pt x="192" y="918"/>
                  </a:lnTo>
                  <a:lnTo>
                    <a:pt x="185" y="900"/>
                  </a:lnTo>
                  <a:lnTo>
                    <a:pt x="178" y="879"/>
                  </a:lnTo>
                  <a:lnTo>
                    <a:pt x="172" y="859"/>
                  </a:lnTo>
                  <a:lnTo>
                    <a:pt x="167" y="840"/>
                  </a:lnTo>
                  <a:lnTo>
                    <a:pt x="162" y="821"/>
                  </a:lnTo>
                  <a:lnTo>
                    <a:pt x="156" y="797"/>
                  </a:lnTo>
                  <a:lnTo>
                    <a:pt x="152" y="773"/>
                  </a:lnTo>
                  <a:lnTo>
                    <a:pt x="146" y="750"/>
                  </a:lnTo>
                  <a:lnTo>
                    <a:pt x="141" y="728"/>
                  </a:lnTo>
                  <a:lnTo>
                    <a:pt x="139" y="702"/>
                  </a:lnTo>
                  <a:lnTo>
                    <a:pt x="136" y="678"/>
                  </a:lnTo>
                  <a:lnTo>
                    <a:pt x="133" y="650"/>
                  </a:lnTo>
                  <a:lnTo>
                    <a:pt x="131" y="623"/>
                  </a:lnTo>
                  <a:lnTo>
                    <a:pt x="131" y="596"/>
                  </a:lnTo>
                  <a:lnTo>
                    <a:pt x="131" y="568"/>
                  </a:lnTo>
                  <a:lnTo>
                    <a:pt x="131" y="533"/>
                  </a:lnTo>
                  <a:lnTo>
                    <a:pt x="132" y="502"/>
                  </a:lnTo>
                  <a:lnTo>
                    <a:pt x="133" y="481"/>
                  </a:lnTo>
                  <a:lnTo>
                    <a:pt x="136" y="455"/>
                  </a:lnTo>
                  <a:lnTo>
                    <a:pt x="139" y="431"/>
                  </a:lnTo>
                  <a:lnTo>
                    <a:pt x="142" y="402"/>
                  </a:lnTo>
                  <a:lnTo>
                    <a:pt x="148" y="376"/>
                  </a:lnTo>
                  <a:lnTo>
                    <a:pt x="153" y="353"/>
                  </a:lnTo>
                  <a:lnTo>
                    <a:pt x="159" y="323"/>
                  </a:lnTo>
                  <a:lnTo>
                    <a:pt x="166" y="300"/>
                  </a:lnTo>
                  <a:lnTo>
                    <a:pt x="172" y="272"/>
                  </a:lnTo>
                  <a:lnTo>
                    <a:pt x="180" y="248"/>
                  </a:lnTo>
                  <a:lnTo>
                    <a:pt x="189" y="223"/>
                  </a:lnTo>
                  <a:lnTo>
                    <a:pt x="199" y="197"/>
                  </a:lnTo>
                  <a:lnTo>
                    <a:pt x="212" y="166"/>
                  </a:lnTo>
                  <a:lnTo>
                    <a:pt x="0" y="87"/>
                  </a:lnTo>
                  <a:lnTo>
                    <a:pt x="557" y="0"/>
                  </a:lnTo>
                  <a:lnTo>
                    <a:pt x="895" y="416"/>
                  </a:lnTo>
                  <a:close/>
                </a:path>
              </a:pathLst>
            </a:custGeom>
            <a:solidFill>
              <a:srgbClr val="FFCC99"/>
            </a:solidFill>
            <a:ln w="15875">
              <a:solidFill>
                <a:srgbClr val="000000"/>
              </a:solidFill>
              <a:prstDash val="solid"/>
              <a:round/>
              <a:headEnd/>
              <a:tailEnd/>
            </a:ln>
          </p:spPr>
          <p:txBody>
            <a:bodyPr/>
            <a:lstStyle/>
            <a:p>
              <a:endParaRPr lang="ru-RU"/>
            </a:p>
          </p:txBody>
        </p:sp>
        <p:sp>
          <p:nvSpPr>
            <p:cNvPr id="174104" name="Freeform 24"/>
            <p:cNvSpPr>
              <a:spLocks/>
            </p:cNvSpPr>
            <p:nvPr/>
          </p:nvSpPr>
          <p:spPr bwMode="auto">
            <a:xfrm>
              <a:off x="1275" y="1354"/>
              <a:ext cx="764" cy="681"/>
            </a:xfrm>
            <a:custGeom>
              <a:avLst/>
              <a:gdLst>
                <a:gd name="T0" fmla="*/ 807 w 1015"/>
                <a:gd name="T1" fmla="*/ 862 h 862"/>
                <a:gd name="T2" fmla="*/ 786 w 1015"/>
                <a:gd name="T3" fmla="*/ 853 h 862"/>
                <a:gd name="T4" fmla="*/ 769 w 1015"/>
                <a:gd name="T5" fmla="*/ 845 h 862"/>
                <a:gd name="T6" fmla="*/ 751 w 1015"/>
                <a:gd name="T7" fmla="*/ 837 h 862"/>
                <a:gd name="T8" fmla="*/ 734 w 1015"/>
                <a:gd name="T9" fmla="*/ 829 h 862"/>
                <a:gd name="T10" fmla="*/ 716 w 1015"/>
                <a:gd name="T11" fmla="*/ 819 h 862"/>
                <a:gd name="T12" fmla="*/ 697 w 1015"/>
                <a:gd name="T13" fmla="*/ 810 h 862"/>
                <a:gd name="T14" fmla="*/ 680 w 1015"/>
                <a:gd name="T15" fmla="*/ 799 h 862"/>
                <a:gd name="T16" fmla="*/ 662 w 1015"/>
                <a:gd name="T17" fmla="*/ 790 h 862"/>
                <a:gd name="T18" fmla="*/ 641 w 1015"/>
                <a:gd name="T19" fmla="*/ 777 h 862"/>
                <a:gd name="T20" fmla="*/ 619 w 1015"/>
                <a:gd name="T21" fmla="*/ 765 h 862"/>
                <a:gd name="T22" fmla="*/ 602 w 1015"/>
                <a:gd name="T23" fmla="*/ 753 h 862"/>
                <a:gd name="T24" fmla="*/ 585 w 1015"/>
                <a:gd name="T25" fmla="*/ 740 h 862"/>
                <a:gd name="T26" fmla="*/ 566 w 1015"/>
                <a:gd name="T27" fmla="*/ 727 h 862"/>
                <a:gd name="T28" fmla="*/ 545 w 1015"/>
                <a:gd name="T29" fmla="*/ 713 h 862"/>
                <a:gd name="T30" fmla="*/ 527 w 1015"/>
                <a:gd name="T31" fmla="*/ 699 h 862"/>
                <a:gd name="T32" fmla="*/ 507 w 1015"/>
                <a:gd name="T33" fmla="*/ 684 h 862"/>
                <a:gd name="T34" fmla="*/ 491 w 1015"/>
                <a:gd name="T35" fmla="*/ 672 h 862"/>
                <a:gd name="T36" fmla="*/ 469 w 1015"/>
                <a:gd name="T37" fmla="*/ 653 h 862"/>
                <a:gd name="T38" fmla="*/ 451 w 1015"/>
                <a:gd name="T39" fmla="*/ 638 h 862"/>
                <a:gd name="T40" fmla="*/ 435 w 1015"/>
                <a:gd name="T41" fmla="*/ 623 h 862"/>
                <a:gd name="T42" fmla="*/ 417 w 1015"/>
                <a:gd name="T43" fmla="*/ 605 h 862"/>
                <a:gd name="T44" fmla="*/ 404 w 1015"/>
                <a:gd name="T45" fmla="*/ 592 h 862"/>
                <a:gd name="T46" fmla="*/ 388 w 1015"/>
                <a:gd name="T47" fmla="*/ 576 h 862"/>
                <a:gd name="T48" fmla="*/ 373 w 1015"/>
                <a:gd name="T49" fmla="*/ 560 h 862"/>
                <a:gd name="T50" fmla="*/ 356 w 1015"/>
                <a:gd name="T51" fmla="*/ 540 h 862"/>
                <a:gd name="T52" fmla="*/ 340 w 1015"/>
                <a:gd name="T53" fmla="*/ 524 h 862"/>
                <a:gd name="T54" fmla="*/ 324 w 1015"/>
                <a:gd name="T55" fmla="*/ 505 h 862"/>
                <a:gd name="T56" fmla="*/ 306 w 1015"/>
                <a:gd name="T57" fmla="*/ 483 h 862"/>
                <a:gd name="T58" fmla="*/ 291 w 1015"/>
                <a:gd name="T59" fmla="*/ 462 h 862"/>
                <a:gd name="T60" fmla="*/ 274 w 1015"/>
                <a:gd name="T61" fmla="*/ 440 h 862"/>
                <a:gd name="T62" fmla="*/ 258 w 1015"/>
                <a:gd name="T63" fmla="*/ 418 h 862"/>
                <a:gd name="T64" fmla="*/ 244 w 1015"/>
                <a:gd name="T65" fmla="*/ 395 h 862"/>
                <a:gd name="T66" fmla="*/ 228 w 1015"/>
                <a:gd name="T67" fmla="*/ 370 h 862"/>
                <a:gd name="T68" fmla="*/ 218 w 1015"/>
                <a:gd name="T69" fmla="*/ 349 h 862"/>
                <a:gd name="T70" fmla="*/ 204 w 1015"/>
                <a:gd name="T71" fmla="*/ 330 h 862"/>
                <a:gd name="T72" fmla="*/ 194 w 1015"/>
                <a:gd name="T73" fmla="*/ 307 h 862"/>
                <a:gd name="T74" fmla="*/ 0 w 1015"/>
                <a:gd name="T75" fmla="*/ 389 h 862"/>
                <a:gd name="T76" fmla="*/ 319 w 1015"/>
                <a:gd name="T77" fmla="*/ 0 h 862"/>
                <a:gd name="T78" fmla="*/ 859 w 1015"/>
                <a:gd name="T79" fmla="*/ 42 h 862"/>
                <a:gd name="T80" fmla="*/ 641 w 1015"/>
                <a:gd name="T81" fmla="*/ 130 h 862"/>
                <a:gd name="T82" fmla="*/ 656 w 1015"/>
                <a:gd name="T83" fmla="*/ 154 h 862"/>
                <a:gd name="T84" fmla="*/ 671 w 1015"/>
                <a:gd name="T85" fmla="*/ 180 h 862"/>
                <a:gd name="T86" fmla="*/ 691 w 1015"/>
                <a:gd name="T87" fmla="*/ 207 h 862"/>
                <a:gd name="T88" fmla="*/ 713 w 1015"/>
                <a:gd name="T89" fmla="*/ 238 h 862"/>
                <a:gd name="T90" fmla="*/ 733 w 1015"/>
                <a:gd name="T91" fmla="*/ 261 h 862"/>
                <a:gd name="T92" fmla="*/ 755 w 1015"/>
                <a:gd name="T93" fmla="*/ 284 h 862"/>
                <a:gd name="T94" fmla="*/ 776 w 1015"/>
                <a:gd name="T95" fmla="*/ 307 h 862"/>
                <a:gd name="T96" fmla="*/ 798 w 1015"/>
                <a:gd name="T97" fmla="*/ 327 h 862"/>
                <a:gd name="T98" fmla="*/ 821 w 1015"/>
                <a:gd name="T99" fmla="*/ 346 h 862"/>
                <a:gd name="T100" fmla="*/ 846 w 1015"/>
                <a:gd name="T101" fmla="*/ 367 h 862"/>
                <a:gd name="T102" fmla="*/ 871 w 1015"/>
                <a:gd name="T103" fmla="*/ 384 h 862"/>
                <a:gd name="T104" fmla="*/ 894 w 1015"/>
                <a:gd name="T105" fmla="*/ 402 h 862"/>
                <a:gd name="T106" fmla="*/ 918 w 1015"/>
                <a:gd name="T107" fmla="*/ 417 h 862"/>
                <a:gd name="T108" fmla="*/ 946 w 1015"/>
                <a:gd name="T109" fmla="*/ 433 h 862"/>
                <a:gd name="T110" fmla="*/ 975 w 1015"/>
                <a:gd name="T111" fmla="*/ 448 h 862"/>
                <a:gd name="T112" fmla="*/ 996 w 1015"/>
                <a:gd name="T113" fmla="*/ 456 h 862"/>
                <a:gd name="T114" fmla="*/ 1015 w 1015"/>
                <a:gd name="T115" fmla="*/ 467 h 862"/>
                <a:gd name="T116" fmla="*/ 807 w 1015"/>
                <a:gd name="T117"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5" h="862">
                  <a:moveTo>
                    <a:pt x="807" y="862"/>
                  </a:moveTo>
                  <a:lnTo>
                    <a:pt x="786" y="853"/>
                  </a:lnTo>
                  <a:lnTo>
                    <a:pt x="769" y="845"/>
                  </a:lnTo>
                  <a:lnTo>
                    <a:pt x="751" y="837"/>
                  </a:lnTo>
                  <a:lnTo>
                    <a:pt x="734" y="829"/>
                  </a:lnTo>
                  <a:lnTo>
                    <a:pt x="716" y="819"/>
                  </a:lnTo>
                  <a:lnTo>
                    <a:pt x="697" y="810"/>
                  </a:lnTo>
                  <a:lnTo>
                    <a:pt x="680" y="799"/>
                  </a:lnTo>
                  <a:lnTo>
                    <a:pt x="662" y="790"/>
                  </a:lnTo>
                  <a:lnTo>
                    <a:pt x="641" y="777"/>
                  </a:lnTo>
                  <a:lnTo>
                    <a:pt x="619" y="765"/>
                  </a:lnTo>
                  <a:lnTo>
                    <a:pt x="602" y="753"/>
                  </a:lnTo>
                  <a:lnTo>
                    <a:pt x="585" y="740"/>
                  </a:lnTo>
                  <a:lnTo>
                    <a:pt x="566" y="727"/>
                  </a:lnTo>
                  <a:lnTo>
                    <a:pt x="545" y="713"/>
                  </a:lnTo>
                  <a:lnTo>
                    <a:pt x="527" y="699"/>
                  </a:lnTo>
                  <a:lnTo>
                    <a:pt x="507" y="684"/>
                  </a:lnTo>
                  <a:lnTo>
                    <a:pt x="491" y="672"/>
                  </a:lnTo>
                  <a:lnTo>
                    <a:pt x="469" y="653"/>
                  </a:lnTo>
                  <a:lnTo>
                    <a:pt x="451" y="638"/>
                  </a:lnTo>
                  <a:lnTo>
                    <a:pt x="435" y="623"/>
                  </a:lnTo>
                  <a:lnTo>
                    <a:pt x="417" y="605"/>
                  </a:lnTo>
                  <a:lnTo>
                    <a:pt x="404" y="592"/>
                  </a:lnTo>
                  <a:lnTo>
                    <a:pt x="388" y="576"/>
                  </a:lnTo>
                  <a:lnTo>
                    <a:pt x="373" y="560"/>
                  </a:lnTo>
                  <a:lnTo>
                    <a:pt x="356" y="540"/>
                  </a:lnTo>
                  <a:lnTo>
                    <a:pt x="340" y="524"/>
                  </a:lnTo>
                  <a:lnTo>
                    <a:pt x="324" y="505"/>
                  </a:lnTo>
                  <a:lnTo>
                    <a:pt x="306" y="483"/>
                  </a:lnTo>
                  <a:lnTo>
                    <a:pt x="291" y="462"/>
                  </a:lnTo>
                  <a:lnTo>
                    <a:pt x="274" y="440"/>
                  </a:lnTo>
                  <a:lnTo>
                    <a:pt x="258" y="418"/>
                  </a:lnTo>
                  <a:lnTo>
                    <a:pt x="244" y="395"/>
                  </a:lnTo>
                  <a:lnTo>
                    <a:pt x="228" y="370"/>
                  </a:lnTo>
                  <a:lnTo>
                    <a:pt x="218" y="349"/>
                  </a:lnTo>
                  <a:lnTo>
                    <a:pt x="204" y="330"/>
                  </a:lnTo>
                  <a:lnTo>
                    <a:pt x="194" y="307"/>
                  </a:lnTo>
                  <a:lnTo>
                    <a:pt x="0" y="389"/>
                  </a:lnTo>
                  <a:lnTo>
                    <a:pt x="319" y="0"/>
                  </a:lnTo>
                  <a:lnTo>
                    <a:pt x="859" y="42"/>
                  </a:lnTo>
                  <a:lnTo>
                    <a:pt x="641" y="130"/>
                  </a:lnTo>
                  <a:lnTo>
                    <a:pt x="656" y="154"/>
                  </a:lnTo>
                  <a:lnTo>
                    <a:pt x="671" y="180"/>
                  </a:lnTo>
                  <a:lnTo>
                    <a:pt x="691" y="207"/>
                  </a:lnTo>
                  <a:lnTo>
                    <a:pt x="713" y="238"/>
                  </a:lnTo>
                  <a:lnTo>
                    <a:pt x="733" y="261"/>
                  </a:lnTo>
                  <a:lnTo>
                    <a:pt x="755" y="284"/>
                  </a:lnTo>
                  <a:lnTo>
                    <a:pt x="776" y="307"/>
                  </a:lnTo>
                  <a:lnTo>
                    <a:pt x="798" y="327"/>
                  </a:lnTo>
                  <a:lnTo>
                    <a:pt x="821" y="346"/>
                  </a:lnTo>
                  <a:lnTo>
                    <a:pt x="846" y="367"/>
                  </a:lnTo>
                  <a:lnTo>
                    <a:pt x="871" y="384"/>
                  </a:lnTo>
                  <a:lnTo>
                    <a:pt x="894" y="402"/>
                  </a:lnTo>
                  <a:lnTo>
                    <a:pt x="918" y="417"/>
                  </a:lnTo>
                  <a:lnTo>
                    <a:pt x="946" y="433"/>
                  </a:lnTo>
                  <a:lnTo>
                    <a:pt x="975" y="448"/>
                  </a:lnTo>
                  <a:lnTo>
                    <a:pt x="996" y="456"/>
                  </a:lnTo>
                  <a:lnTo>
                    <a:pt x="1015" y="467"/>
                  </a:lnTo>
                  <a:lnTo>
                    <a:pt x="807" y="862"/>
                  </a:lnTo>
                  <a:close/>
                </a:path>
              </a:pathLst>
            </a:custGeom>
            <a:solidFill>
              <a:srgbClr val="FFFF99"/>
            </a:solidFill>
            <a:ln w="15875">
              <a:solidFill>
                <a:srgbClr val="000000"/>
              </a:solidFill>
              <a:prstDash val="solid"/>
              <a:round/>
              <a:headEnd/>
              <a:tailEnd/>
            </a:ln>
          </p:spPr>
          <p:txBody>
            <a:bodyPr/>
            <a:lstStyle/>
            <a:p>
              <a:endParaRPr lang="ru-RU"/>
            </a:p>
          </p:txBody>
        </p:sp>
        <p:sp>
          <p:nvSpPr>
            <p:cNvPr id="174105" name="Freeform 25"/>
            <p:cNvSpPr>
              <a:spLocks/>
            </p:cNvSpPr>
            <p:nvPr/>
          </p:nvSpPr>
          <p:spPr bwMode="auto">
            <a:xfrm>
              <a:off x="1851" y="1593"/>
              <a:ext cx="830" cy="621"/>
            </a:xfrm>
            <a:custGeom>
              <a:avLst/>
              <a:gdLst>
                <a:gd name="T0" fmla="*/ 442 w 1103"/>
                <a:gd name="T1" fmla="*/ 0 h 787"/>
                <a:gd name="T2" fmla="*/ 350 w 1103"/>
                <a:gd name="T3" fmla="*/ 203 h 787"/>
                <a:gd name="T4" fmla="*/ 372 w 1103"/>
                <a:gd name="T5" fmla="*/ 211 h 787"/>
                <a:gd name="T6" fmla="*/ 391 w 1103"/>
                <a:gd name="T7" fmla="*/ 216 h 787"/>
                <a:gd name="T8" fmla="*/ 413 w 1103"/>
                <a:gd name="T9" fmla="*/ 222 h 787"/>
                <a:gd name="T10" fmla="*/ 438 w 1103"/>
                <a:gd name="T11" fmla="*/ 228 h 787"/>
                <a:gd name="T12" fmla="*/ 467 w 1103"/>
                <a:gd name="T13" fmla="*/ 232 h 787"/>
                <a:gd name="T14" fmla="*/ 493 w 1103"/>
                <a:gd name="T15" fmla="*/ 236 h 787"/>
                <a:gd name="T16" fmla="*/ 519 w 1103"/>
                <a:gd name="T17" fmla="*/ 239 h 787"/>
                <a:gd name="T18" fmla="*/ 549 w 1103"/>
                <a:gd name="T19" fmla="*/ 243 h 787"/>
                <a:gd name="T20" fmla="*/ 580 w 1103"/>
                <a:gd name="T21" fmla="*/ 245 h 787"/>
                <a:gd name="T22" fmla="*/ 636 w 1103"/>
                <a:gd name="T23" fmla="*/ 245 h 787"/>
                <a:gd name="T24" fmla="*/ 666 w 1103"/>
                <a:gd name="T25" fmla="*/ 244 h 787"/>
                <a:gd name="T26" fmla="*/ 692 w 1103"/>
                <a:gd name="T27" fmla="*/ 242 h 787"/>
                <a:gd name="T28" fmla="*/ 720 w 1103"/>
                <a:gd name="T29" fmla="*/ 238 h 787"/>
                <a:gd name="T30" fmla="*/ 749 w 1103"/>
                <a:gd name="T31" fmla="*/ 233 h 787"/>
                <a:gd name="T32" fmla="*/ 773 w 1103"/>
                <a:gd name="T33" fmla="*/ 230 h 787"/>
                <a:gd name="T34" fmla="*/ 805 w 1103"/>
                <a:gd name="T35" fmla="*/ 223 h 787"/>
                <a:gd name="T36" fmla="*/ 835 w 1103"/>
                <a:gd name="T37" fmla="*/ 215 h 787"/>
                <a:gd name="T38" fmla="*/ 1103 w 1103"/>
                <a:gd name="T39" fmla="*/ 595 h 787"/>
                <a:gd name="T40" fmla="*/ 1077 w 1103"/>
                <a:gd name="T41" fmla="*/ 604 h 787"/>
                <a:gd name="T42" fmla="*/ 1052 w 1103"/>
                <a:gd name="T43" fmla="*/ 613 h 787"/>
                <a:gd name="T44" fmla="*/ 1030 w 1103"/>
                <a:gd name="T45" fmla="*/ 620 h 787"/>
                <a:gd name="T46" fmla="*/ 1007 w 1103"/>
                <a:gd name="T47" fmla="*/ 627 h 787"/>
                <a:gd name="T48" fmla="*/ 985 w 1103"/>
                <a:gd name="T49" fmla="*/ 632 h 787"/>
                <a:gd name="T50" fmla="*/ 961 w 1103"/>
                <a:gd name="T51" fmla="*/ 639 h 787"/>
                <a:gd name="T52" fmla="*/ 940 w 1103"/>
                <a:gd name="T53" fmla="*/ 644 h 787"/>
                <a:gd name="T54" fmla="*/ 918 w 1103"/>
                <a:gd name="T55" fmla="*/ 649 h 787"/>
                <a:gd name="T56" fmla="*/ 896 w 1103"/>
                <a:gd name="T57" fmla="*/ 653 h 787"/>
                <a:gd name="T58" fmla="*/ 871 w 1103"/>
                <a:gd name="T59" fmla="*/ 659 h 787"/>
                <a:gd name="T60" fmla="*/ 842 w 1103"/>
                <a:gd name="T61" fmla="*/ 663 h 787"/>
                <a:gd name="T62" fmla="*/ 818 w 1103"/>
                <a:gd name="T63" fmla="*/ 667 h 787"/>
                <a:gd name="T64" fmla="*/ 792 w 1103"/>
                <a:gd name="T65" fmla="*/ 672 h 787"/>
                <a:gd name="T66" fmla="*/ 764 w 1103"/>
                <a:gd name="T67" fmla="*/ 675 h 787"/>
                <a:gd name="T68" fmla="*/ 736 w 1103"/>
                <a:gd name="T69" fmla="*/ 678 h 787"/>
                <a:gd name="T70" fmla="*/ 704 w 1103"/>
                <a:gd name="T71" fmla="*/ 679 h 787"/>
                <a:gd name="T72" fmla="*/ 674 w 1103"/>
                <a:gd name="T73" fmla="*/ 681 h 787"/>
                <a:gd name="T74" fmla="*/ 646 w 1103"/>
                <a:gd name="T75" fmla="*/ 681 h 787"/>
                <a:gd name="T76" fmla="*/ 614 w 1103"/>
                <a:gd name="T77" fmla="*/ 681 h 787"/>
                <a:gd name="T78" fmla="*/ 575 w 1103"/>
                <a:gd name="T79" fmla="*/ 681 h 787"/>
                <a:gd name="T80" fmla="*/ 540 w 1103"/>
                <a:gd name="T81" fmla="*/ 680 h 787"/>
                <a:gd name="T82" fmla="*/ 515 w 1103"/>
                <a:gd name="T83" fmla="*/ 679 h 787"/>
                <a:gd name="T84" fmla="*/ 488 w 1103"/>
                <a:gd name="T85" fmla="*/ 678 h 787"/>
                <a:gd name="T86" fmla="*/ 459 w 1103"/>
                <a:gd name="T87" fmla="*/ 675 h 787"/>
                <a:gd name="T88" fmla="*/ 426 w 1103"/>
                <a:gd name="T89" fmla="*/ 671 h 787"/>
                <a:gd name="T90" fmla="*/ 399 w 1103"/>
                <a:gd name="T91" fmla="*/ 666 h 787"/>
                <a:gd name="T92" fmla="*/ 372 w 1103"/>
                <a:gd name="T93" fmla="*/ 663 h 787"/>
                <a:gd name="T94" fmla="*/ 338 w 1103"/>
                <a:gd name="T95" fmla="*/ 656 h 787"/>
                <a:gd name="T96" fmla="*/ 313 w 1103"/>
                <a:gd name="T97" fmla="*/ 650 h 787"/>
                <a:gd name="T98" fmla="*/ 282 w 1103"/>
                <a:gd name="T99" fmla="*/ 644 h 787"/>
                <a:gd name="T100" fmla="*/ 254 w 1103"/>
                <a:gd name="T101" fmla="*/ 637 h 787"/>
                <a:gd name="T102" fmla="*/ 227 w 1103"/>
                <a:gd name="T103" fmla="*/ 630 h 787"/>
                <a:gd name="T104" fmla="*/ 198 w 1103"/>
                <a:gd name="T105" fmla="*/ 621 h 787"/>
                <a:gd name="T106" fmla="*/ 163 w 1103"/>
                <a:gd name="T107" fmla="*/ 609 h 787"/>
                <a:gd name="T108" fmla="*/ 80 w 1103"/>
                <a:gd name="T109" fmla="*/ 787 h 787"/>
                <a:gd name="T110" fmla="*/ 0 w 1103"/>
                <a:gd name="T111" fmla="*/ 282 h 787"/>
                <a:gd name="T112" fmla="*/ 442 w 1103"/>
                <a:gd name="T11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 h="787">
                  <a:moveTo>
                    <a:pt x="442" y="0"/>
                  </a:moveTo>
                  <a:lnTo>
                    <a:pt x="350" y="203"/>
                  </a:lnTo>
                  <a:lnTo>
                    <a:pt x="372" y="211"/>
                  </a:lnTo>
                  <a:lnTo>
                    <a:pt x="391" y="216"/>
                  </a:lnTo>
                  <a:lnTo>
                    <a:pt x="413" y="222"/>
                  </a:lnTo>
                  <a:lnTo>
                    <a:pt x="438" y="228"/>
                  </a:lnTo>
                  <a:lnTo>
                    <a:pt x="467" y="232"/>
                  </a:lnTo>
                  <a:lnTo>
                    <a:pt x="493" y="236"/>
                  </a:lnTo>
                  <a:lnTo>
                    <a:pt x="519" y="239"/>
                  </a:lnTo>
                  <a:lnTo>
                    <a:pt x="549" y="243"/>
                  </a:lnTo>
                  <a:lnTo>
                    <a:pt x="580" y="245"/>
                  </a:lnTo>
                  <a:lnTo>
                    <a:pt x="636" y="245"/>
                  </a:lnTo>
                  <a:lnTo>
                    <a:pt x="666" y="244"/>
                  </a:lnTo>
                  <a:lnTo>
                    <a:pt x="692" y="242"/>
                  </a:lnTo>
                  <a:lnTo>
                    <a:pt x="720" y="238"/>
                  </a:lnTo>
                  <a:lnTo>
                    <a:pt x="749" y="233"/>
                  </a:lnTo>
                  <a:lnTo>
                    <a:pt x="773" y="230"/>
                  </a:lnTo>
                  <a:lnTo>
                    <a:pt x="805" y="223"/>
                  </a:lnTo>
                  <a:lnTo>
                    <a:pt x="835" y="215"/>
                  </a:lnTo>
                  <a:lnTo>
                    <a:pt x="1103" y="595"/>
                  </a:lnTo>
                  <a:lnTo>
                    <a:pt x="1077" y="604"/>
                  </a:lnTo>
                  <a:lnTo>
                    <a:pt x="1052" y="613"/>
                  </a:lnTo>
                  <a:lnTo>
                    <a:pt x="1030" y="620"/>
                  </a:lnTo>
                  <a:lnTo>
                    <a:pt x="1007" y="627"/>
                  </a:lnTo>
                  <a:lnTo>
                    <a:pt x="985" y="632"/>
                  </a:lnTo>
                  <a:lnTo>
                    <a:pt x="961" y="639"/>
                  </a:lnTo>
                  <a:lnTo>
                    <a:pt x="940" y="644"/>
                  </a:lnTo>
                  <a:lnTo>
                    <a:pt x="918" y="649"/>
                  </a:lnTo>
                  <a:lnTo>
                    <a:pt x="896" y="653"/>
                  </a:lnTo>
                  <a:lnTo>
                    <a:pt x="871" y="659"/>
                  </a:lnTo>
                  <a:lnTo>
                    <a:pt x="842" y="663"/>
                  </a:lnTo>
                  <a:lnTo>
                    <a:pt x="818" y="667"/>
                  </a:lnTo>
                  <a:lnTo>
                    <a:pt x="792" y="672"/>
                  </a:lnTo>
                  <a:lnTo>
                    <a:pt x="764" y="675"/>
                  </a:lnTo>
                  <a:lnTo>
                    <a:pt x="736" y="678"/>
                  </a:lnTo>
                  <a:lnTo>
                    <a:pt x="704" y="679"/>
                  </a:lnTo>
                  <a:lnTo>
                    <a:pt x="674" y="681"/>
                  </a:lnTo>
                  <a:lnTo>
                    <a:pt x="646" y="681"/>
                  </a:lnTo>
                  <a:lnTo>
                    <a:pt x="614" y="681"/>
                  </a:lnTo>
                  <a:lnTo>
                    <a:pt x="575" y="681"/>
                  </a:lnTo>
                  <a:lnTo>
                    <a:pt x="540" y="680"/>
                  </a:lnTo>
                  <a:lnTo>
                    <a:pt x="515" y="679"/>
                  </a:lnTo>
                  <a:lnTo>
                    <a:pt x="488" y="678"/>
                  </a:lnTo>
                  <a:lnTo>
                    <a:pt x="459" y="675"/>
                  </a:lnTo>
                  <a:lnTo>
                    <a:pt x="426" y="671"/>
                  </a:lnTo>
                  <a:lnTo>
                    <a:pt x="399" y="666"/>
                  </a:lnTo>
                  <a:lnTo>
                    <a:pt x="372" y="663"/>
                  </a:lnTo>
                  <a:lnTo>
                    <a:pt x="338" y="656"/>
                  </a:lnTo>
                  <a:lnTo>
                    <a:pt x="313" y="650"/>
                  </a:lnTo>
                  <a:lnTo>
                    <a:pt x="282" y="644"/>
                  </a:lnTo>
                  <a:lnTo>
                    <a:pt x="254" y="637"/>
                  </a:lnTo>
                  <a:lnTo>
                    <a:pt x="227" y="630"/>
                  </a:lnTo>
                  <a:lnTo>
                    <a:pt x="198" y="621"/>
                  </a:lnTo>
                  <a:lnTo>
                    <a:pt x="163" y="609"/>
                  </a:lnTo>
                  <a:lnTo>
                    <a:pt x="80" y="787"/>
                  </a:lnTo>
                  <a:lnTo>
                    <a:pt x="0" y="282"/>
                  </a:lnTo>
                  <a:lnTo>
                    <a:pt x="442" y="0"/>
                  </a:lnTo>
                  <a:close/>
                </a:path>
              </a:pathLst>
            </a:custGeom>
            <a:solidFill>
              <a:srgbClr val="CCFFFF"/>
            </a:solidFill>
            <a:ln w="15875">
              <a:solidFill>
                <a:srgbClr val="000000"/>
              </a:solidFill>
              <a:prstDash val="solid"/>
              <a:round/>
              <a:headEnd/>
              <a:tailEnd/>
            </a:ln>
          </p:spPr>
          <p:txBody>
            <a:bodyPr/>
            <a:lstStyle/>
            <a:p>
              <a:endParaRPr lang="ru-RU"/>
            </a:p>
          </p:txBody>
        </p:sp>
        <p:sp>
          <p:nvSpPr>
            <p:cNvPr id="174106" name="Freeform 26"/>
            <p:cNvSpPr>
              <a:spLocks/>
            </p:cNvSpPr>
            <p:nvPr/>
          </p:nvSpPr>
          <p:spPr bwMode="auto">
            <a:xfrm>
              <a:off x="2449" y="1471"/>
              <a:ext cx="722" cy="675"/>
            </a:xfrm>
            <a:custGeom>
              <a:avLst/>
              <a:gdLst>
                <a:gd name="T0" fmla="*/ 959 w 959"/>
                <a:gd name="T1" fmla="*/ 187 h 855"/>
                <a:gd name="T2" fmla="*/ 947 w 959"/>
                <a:gd name="T3" fmla="*/ 206 h 855"/>
                <a:gd name="T4" fmla="*/ 939 w 959"/>
                <a:gd name="T5" fmla="*/ 221 h 855"/>
                <a:gd name="T6" fmla="*/ 929 w 959"/>
                <a:gd name="T7" fmla="*/ 237 h 855"/>
                <a:gd name="T8" fmla="*/ 921 w 959"/>
                <a:gd name="T9" fmla="*/ 253 h 855"/>
                <a:gd name="T10" fmla="*/ 911 w 959"/>
                <a:gd name="T11" fmla="*/ 269 h 855"/>
                <a:gd name="T12" fmla="*/ 899 w 959"/>
                <a:gd name="T13" fmla="*/ 285 h 855"/>
                <a:gd name="T14" fmla="*/ 888 w 959"/>
                <a:gd name="T15" fmla="*/ 300 h 855"/>
                <a:gd name="T16" fmla="*/ 877 w 959"/>
                <a:gd name="T17" fmla="*/ 317 h 855"/>
                <a:gd name="T18" fmla="*/ 862 w 959"/>
                <a:gd name="T19" fmla="*/ 335 h 855"/>
                <a:gd name="T20" fmla="*/ 848 w 959"/>
                <a:gd name="T21" fmla="*/ 354 h 855"/>
                <a:gd name="T22" fmla="*/ 836 w 959"/>
                <a:gd name="T23" fmla="*/ 369 h 855"/>
                <a:gd name="T24" fmla="*/ 822 w 959"/>
                <a:gd name="T25" fmla="*/ 384 h 855"/>
                <a:gd name="T26" fmla="*/ 806 w 959"/>
                <a:gd name="T27" fmla="*/ 403 h 855"/>
                <a:gd name="T28" fmla="*/ 791 w 959"/>
                <a:gd name="T29" fmla="*/ 421 h 855"/>
                <a:gd name="T30" fmla="*/ 775 w 959"/>
                <a:gd name="T31" fmla="*/ 437 h 855"/>
                <a:gd name="T32" fmla="*/ 758 w 959"/>
                <a:gd name="T33" fmla="*/ 455 h 855"/>
                <a:gd name="T34" fmla="*/ 744 w 959"/>
                <a:gd name="T35" fmla="*/ 469 h 855"/>
                <a:gd name="T36" fmla="*/ 723 w 959"/>
                <a:gd name="T37" fmla="*/ 489 h 855"/>
                <a:gd name="T38" fmla="*/ 706 w 959"/>
                <a:gd name="T39" fmla="*/ 505 h 855"/>
                <a:gd name="T40" fmla="*/ 689 w 959"/>
                <a:gd name="T41" fmla="*/ 519 h 855"/>
                <a:gd name="T42" fmla="*/ 669 w 959"/>
                <a:gd name="T43" fmla="*/ 535 h 855"/>
                <a:gd name="T44" fmla="*/ 655 w 959"/>
                <a:gd name="T45" fmla="*/ 547 h 855"/>
                <a:gd name="T46" fmla="*/ 637 w 959"/>
                <a:gd name="T47" fmla="*/ 561 h 855"/>
                <a:gd name="T48" fmla="*/ 619 w 959"/>
                <a:gd name="T49" fmla="*/ 575 h 855"/>
                <a:gd name="T50" fmla="*/ 598 w 959"/>
                <a:gd name="T51" fmla="*/ 590 h 855"/>
                <a:gd name="T52" fmla="*/ 579 w 959"/>
                <a:gd name="T53" fmla="*/ 603 h 855"/>
                <a:gd name="T54" fmla="*/ 559 w 959"/>
                <a:gd name="T55" fmla="*/ 617 h 855"/>
                <a:gd name="T56" fmla="*/ 532 w 959"/>
                <a:gd name="T57" fmla="*/ 633 h 855"/>
                <a:gd name="T58" fmla="*/ 510 w 959"/>
                <a:gd name="T59" fmla="*/ 647 h 855"/>
                <a:gd name="T60" fmla="*/ 486 w 959"/>
                <a:gd name="T61" fmla="*/ 662 h 855"/>
                <a:gd name="T62" fmla="*/ 461 w 959"/>
                <a:gd name="T63" fmla="*/ 677 h 855"/>
                <a:gd name="T64" fmla="*/ 435 w 959"/>
                <a:gd name="T65" fmla="*/ 690 h 855"/>
                <a:gd name="T66" fmla="*/ 568 w 959"/>
                <a:gd name="T67" fmla="*/ 855 h 855"/>
                <a:gd name="T68" fmla="*/ 41 w 959"/>
                <a:gd name="T69" fmla="*/ 643 h 855"/>
                <a:gd name="T70" fmla="*/ 0 w 959"/>
                <a:gd name="T71" fmla="*/ 226 h 855"/>
                <a:gd name="T72" fmla="*/ 111 w 959"/>
                <a:gd name="T73" fmla="*/ 344 h 855"/>
                <a:gd name="T74" fmla="*/ 136 w 959"/>
                <a:gd name="T75" fmla="*/ 334 h 855"/>
                <a:gd name="T76" fmla="*/ 161 w 959"/>
                <a:gd name="T77" fmla="*/ 322 h 855"/>
                <a:gd name="T78" fmla="*/ 193 w 959"/>
                <a:gd name="T79" fmla="*/ 307 h 855"/>
                <a:gd name="T80" fmla="*/ 225 w 959"/>
                <a:gd name="T81" fmla="*/ 291 h 855"/>
                <a:gd name="T82" fmla="*/ 257 w 959"/>
                <a:gd name="T83" fmla="*/ 271 h 855"/>
                <a:gd name="T84" fmla="*/ 285 w 959"/>
                <a:gd name="T85" fmla="*/ 254 h 855"/>
                <a:gd name="T86" fmla="*/ 311 w 959"/>
                <a:gd name="T87" fmla="*/ 234 h 855"/>
                <a:gd name="T88" fmla="*/ 337 w 959"/>
                <a:gd name="T89" fmla="*/ 214 h 855"/>
                <a:gd name="T90" fmla="*/ 358 w 959"/>
                <a:gd name="T91" fmla="*/ 196 h 855"/>
                <a:gd name="T92" fmla="*/ 380 w 959"/>
                <a:gd name="T93" fmla="*/ 175 h 855"/>
                <a:gd name="T94" fmla="*/ 403 w 959"/>
                <a:gd name="T95" fmla="*/ 151 h 855"/>
                <a:gd name="T96" fmla="*/ 423 w 959"/>
                <a:gd name="T97" fmla="*/ 130 h 855"/>
                <a:gd name="T98" fmla="*/ 443 w 959"/>
                <a:gd name="T99" fmla="*/ 108 h 855"/>
                <a:gd name="T100" fmla="*/ 459 w 959"/>
                <a:gd name="T101" fmla="*/ 89 h 855"/>
                <a:gd name="T102" fmla="*/ 478 w 959"/>
                <a:gd name="T103" fmla="*/ 62 h 855"/>
                <a:gd name="T104" fmla="*/ 495 w 959"/>
                <a:gd name="T105" fmla="*/ 37 h 855"/>
                <a:gd name="T106" fmla="*/ 504 w 959"/>
                <a:gd name="T107" fmla="*/ 19 h 855"/>
                <a:gd name="T108" fmla="*/ 514 w 959"/>
                <a:gd name="T109" fmla="*/ 0 h 855"/>
                <a:gd name="T110" fmla="*/ 959 w 959"/>
                <a:gd name="T111" fmla="*/ 187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9" h="855">
                  <a:moveTo>
                    <a:pt x="959" y="187"/>
                  </a:moveTo>
                  <a:lnTo>
                    <a:pt x="947" y="206"/>
                  </a:lnTo>
                  <a:lnTo>
                    <a:pt x="939" y="221"/>
                  </a:lnTo>
                  <a:lnTo>
                    <a:pt x="929" y="237"/>
                  </a:lnTo>
                  <a:lnTo>
                    <a:pt x="921" y="253"/>
                  </a:lnTo>
                  <a:lnTo>
                    <a:pt x="911" y="269"/>
                  </a:lnTo>
                  <a:lnTo>
                    <a:pt x="899" y="285"/>
                  </a:lnTo>
                  <a:lnTo>
                    <a:pt x="888" y="300"/>
                  </a:lnTo>
                  <a:lnTo>
                    <a:pt x="877" y="317"/>
                  </a:lnTo>
                  <a:lnTo>
                    <a:pt x="862" y="335"/>
                  </a:lnTo>
                  <a:lnTo>
                    <a:pt x="848" y="354"/>
                  </a:lnTo>
                  <a:lnTo>
                    <a:pt x="836" y="369"/>
                  </a:lnTo>
                  <a:lnTo>
                    <a:pt x="822" y="384"/>
                  </a:lnTo>
                  <a:lnTo>
                    <a:pt x="806" y="403"/>
                  </a:lnTo>
                  <a:lnTo>
                    <a:pt x="791" y="421"/>
                  </a:lnTo>
                  <a:lnTo>
                    <a:pt x="775" y="437"/>
                  </a:lnTo>
                  <a:lnTo>
                    <a:pt x="758" y="455"/>
                  </a:lnTo>
                  <a:lnTo>
                    <a:pt x="744" y="469"/>
                  </a:lnTo>
                  <a:lnTo>
                    <a:pt x="723" y="489"/>
                  </a:lnTo>
                  <a:lnTo>
                    <a:pt x="706" y="505"/>
                  </a:lnTo>
                  <a:lnTo>
                    <a:pt x="689" y="519"/>
                  </a:lnTo>
                  <a:lnTo>
                    <a:pt x="669" y="535"/>
                  </a:lnTo>
                  <a:lnTo>
                    <a:pt x="655" y="547"/>
                  </a:lnTo>
                  <a:lnTo>
                    <a:pt x="637" y="561"/>
                  </a:lnTo>
                  <a:lnTo>
                    <a:pt x="619" y="575"/>
                  </a:lnTo>
                  <a:lnTo>
                    <a:pt x="598" y="590"/>
                  </a:lnTo>
                  <a:lnTo>
                    <a:pt x="579" y="603"/>
                  </a:lnTo>
                  <a:lnTo>
                    <a:pt x="559" y="617"/>
                  </a:lnTo>
                  <a:lnTo>
                    <a:pt x="532" y="633"/>
                  </a:lnTo>
                  <a:lnTo>
                    <a:pt x="510" y="647"/>
                  </a:lnTo>
                  <a:lnTo>
                    <a:pt x="486" y="662"/>
                  </a:lnTo>
                  <a:lnTo>
                    <a:pt x="461" y="677"/>
                  </a:lnTo>
                  <a:lnTo>
                    <a:pt x="435" y="690"/>
                  </a:lnTo>
                  <a:lnTo>
                    <a:pt x="568" y="855"/>
                  </a:lnTo>
                  <a:lnTo>
                    <a:pt x="41" y="643"/>
                  </a:lnTo>
                  <a:lnTo>
                    <a:pt x="0" y="226"/>
                  </a:lnTo>
                  <a:lnTo>
                    <a:pt x="111" y="344"/>
                  </a:lnTo>
                  <a:lnTo>
                    <a:pt x="136" y="334"/>
                  </a:lnTo>
                  <a:lnTo>
                    <a:pt x="161" y="322"/>
                  </a:lnTo>
                  <a:lnTo>
                    <a:pt x="193" y="307"/>
                  </a:lnTo>
                  <a:lnTo>
                    <a:pt x="225" y="291"/>
                  </a:lnTo>
                  <a:lnTo>
                    <a:pt x="257" y="271"/>
                  </a:lnTo>
                  <a:lnTo>
                    <a:pt x="285" y="254"/>
                  </a:lnTo>
                  <a:lnTo>
                    <a:pt x="311" y="234"/>
                  </a:lnTo>
                  <a:lnTo>
                    <a:pt x="337" y="214"/>
                  </a:lnTo>
                  <a:lnTo>
                    <a:pt x="358" y="196"/>
                  </a:lnTo>
                  <a:lnTo>
                    <a:pt x="380" y="175"/>
                  </a:lnTo>
                  <a:lnTo>
                    <a:pt x="403" y="151"/>
                  </a:lnTo>
                  <a:lnTo>
                    <a:pt x="423" y="130"/>
                  </a:lnTo>
                  <a:lnTo>
                    <a:pt x="443" y="108"/>
                  </a:lnTo>
                  <a:lnTo>
                    <a:pt x="459" y="89"/>
                  </a:lnTo>
                  <a:lnTo>
                    <a:pt x="478" y="62"/>
                  </a:lnTo>
                  <a:lnTo>
                    <a:pt x="495" y="37"/>
                  </a:lnTo>
                  <a:lnTo>
                    <a:pt x="504" y="19"/>
                  </a:lnTo>
                  <a:lnTo>
                    <a:pt x="514" y="0"/>
                  </a:lnTo>
                  <a:lnTo>
                    <a:pt x="959" y="187"/>
                  </a:lnTo>
                  <a:close/>
                </a:path>
              </a:pathLst>
            </a:custGeom>
            <a:solidFill>
              <a:srgbClr val="CCFF99"/>
            </a:solidFill>
            <a:ln w="15875">
              <a:solidFill>
                <a:srgbClr val="000000"/>
              </a:solidFill>
              <a:prstDash val="solid"/>
              <a:round/>
              <a:headEnd/>
              <a:tailEnd/>
            </a:ln>
          </p:spPr>
          <p:txBody>
            <a:bodyPr/>
            <a:lstStyle/>
            <a:p>
              <a:endParaRPr lang="ru-RU"/>
            </a:p>
          </p:txBody>
        </p:sp>
        <p:sp>
          <p:nvSpPr>
            <p:cNvPr id="174107" name="Freeform 27"/>
            <p:cNvSpPr>
              <a:spLocks/>
            </p:cNvSpPr>
            <p:nvPr/>
          </p:nvSpPr>
          <p:spPr bwMode="auto">
            <a:xfrm>
              <a:off x="2691" y="868"/>
              <a:ext cx="665" cy="785"/>
            </a:xfrm>
            <a:custGeom>
              <a:avLst/>
              <a:gdLst>
                <a:gd name="T0" fmla="*/ 0 w 884"/>
                <a:gd name="T1" fmla="*/ 632 h 994"/>
                <a:gd name="T2" fmla="*/ 221 w 884"/>
                <a:gd name="T3" fmla="*/ 706 h 994"/>
                <a:gd name="T4" fmla="*/ 232 w 884"/>
                <a:gd name="T5" fmla="*/ 682 h 994"/>
                <a:gd name="T6" fmla="*/ 241 w 884"/>
                <a:gd name="T7" fmla="*/ 657 h 994"/>
                <a:gd name="T8" fmla="*/ 248 w 884"/>
                <a:gd name="T9" fmla="*/ 635 h 994"/>
                <a:gd name="T10" fmla="*/ 254 w 884"/>
                <a:gd name="T11" fmla="*/ 615 h 994"/>
                <a:gd name="T12" fmla="*/ 261 w 884"/>
                <a:gd name="T13" fmla="*/ 593 h 994"/>
                <a:gd name="T14" fmla="*/ 266 w 884"/>
                <a:gd name="T15" fmla="*/ 568 h 994"/>
                <a:gd name="T16" fmla="*/ 270 w 884"/>
                <a:gd name="T17" fmla="*/ 544 h 994"/>
                <a:gd name="T18" fmla="*/ 274 w 884"/>
                <a:gd name="T19" fmla="*/ 521 h 994"/>
                <a:gd name="T20" fmla="*/ 278 w 884"/>
                <a:gd name="T21" fmla="*/ 494 h 994"/>
                <a:gd name="T22" fmla="*/ 279 w 884"/>
                <a:gd name="T23" fmla="*/ 466 h 994"/>
                <a:gd name="T24" fmla="*/ 279 w 884"/>
                <a:gd name="T25" fmla="*/ 416 h 994"/>
                <a:gd name="T26" fmla="*/ 278 w 884"/>
                <a:gd name="T27" fmla="*/ 390 h 994"/>
                <a:gd name="T28" fmla="*/ 277 w 884"/>
                <a:gd name="T29" fmla="*/ 366 h 994"/>
                <a:gd name="T30" fmla="*/ 273 w 884"/>
                <a:gd name="T31" fmla="*/ 342 h 994"/>
                <a:gd name="T32" fmla="*/ 268 w 884"/>
                <a:gd name="T33" fmla="*/ 316 h 994"/>
                <a:gd name="T34" fmla="*/ 262 w 884"/>
                <a:gd name="T35" fmla="*/ 294 h 994"/>
                <a:gd name="T36" fmla="*/ 256 w 884"/>
                <a:gd name="T37" fmla="*/ 266 h 994"/>
                <a:gd name="T38" fmla="*/ 247 w 884"/>
                <a:gd name="T39" fmla="*/ 240 h 994"/>
                <a:gd name="T40" fmla="*/ 673 w 884"/>
                <a:gd name="T41" fmla="*/ 0 h 994"/>
                <a:gd name="T42" fmla="*/ 683 w 884"/>
                <a:gd name="T43" fmla="*/ 23 h 994"/>
                <a:gd name="T44" fmla="*/ 693 w 884"/>
                <a:gd name="T45" fmla="*/ 45 h 994"/>
                <a:gd name="T46" fmla="*/ 700 w 884"/>
                <a:gd name="T47" fmla="*/ 65 h 994"/>
                <a:gd name="T48" fmla="*/ 708 w 884"/>
                <a:gd name="T49" fmla="*/ 86 h 994"/>
                <a:gd name="T50" fmla="*/ 715 w 884"/>
                <a:gd name="T51" fmla="*/ 106 h 994"/>
                <a:gd name="T52" fmla="*/ 723 w 884"/>
                <a:gd name="T53" fmla="*/ 127 h 994"/>
                <a:gd name="T54" fmla="*/ 728 w 884"/>
                <a:gd name="T55" fmla="*/ 145 h 994"/>
                <a:gd name="T56" fmla="*/ 733 w 884"/>
                <a:gd name="T57" fmla="*/ 165 h 994"/>
                <a:gd name="T58" fmla="*/ 738 w 884"/>
                <a:gd name="T59" fmla="*/ 185 h 994"/>
                <a:gd name="T60" fmla="*/ 745 w 884"/>
                <a:gd name="T61" fmla="*/ 207 h 994"/>
                <a:gd name="T62" fmla="*/ 749 w 884"/>
                <a:gd name="T63" fmla="*/ 233 h 994"/>
                <a:gd name="T64" fmla="*/ 754 w 884"/>
                <a:gd name="T65" fmla="*/ 255 h 994"/>
                <a:gd name="T66" fmla="*/ 759 w 884"/>
                <a:gd name="T67" fmla="*/ 278 h 994"/>
                <a:gd name="T68" fmla="*/ 763 w 884"/>
                <a:gd name="T69" fmla="*/ 302 h 994"/>
                <a:gd name="T70" fmla="*/ 764 w 884"/>
                <a:gd name="T71" fmla="*/ 328 h 994"/>
                <a:gd name="T72" fmla="*/ 767 w 884"/>
                <a:gd name="T73" fmla="*/ 356 h 994"/>
                <a:gd name="T74" fmla="*/ 770 w 884"/>
                <a:gd name="T75" fmla="*/ 383 h 994"/>
                <a:gd name="T76" fmla="*/ 770 w 884"/>
                <a:gd name="T77" fmla="*/ 408 h 994"/>
                <a:gd name="T78" fmla="*/ 770 w 884"/>
                <a:gd name="T79" fmla="*/ 436 h 994"/>
                <a:gd name="T80" fmla="*/ 770 w 884"/>
                <a:gd name="T81" fmla="*/ 471 h 994"/>
                <a:gd name="T82" fmla="*/ 768 w 884"/>
                <a:gd name="T83" fmla="*/ 502 h 994"/>
                <a:gd name="T84" fmla="*/ 767 w 884"/>
                <a:gd name="T85" fmla="*/ 525 h 994"/>
                <a:gd name="T86" fmla="*/ 764 w 884"/>
                <a:gd name="T87" fmla="*/ 549 h 994"/>
                <a:gd name="T88" fmla="*/ 763 w 884"/>
                <a:gd name="T89" fmla="*/ 575 h 994"/>
                <a:gd name="T90" fmla="*/ 758 w 884"/>
                <a:gd name="T91" fmla="*/ 604 h 994"/>
                <a:gd name="T92" fmla="*/ 753 w 884"/>
                <a:gd name="T93" fmla="*/ 628 h 994"/>
                <a:gd name="T94" fmla="*/ 747 w 884"/>
                <a:gd name="T95" fmla="*/ 653 h 994"/>
                <a:gd name="T96" fmla="*/ 741 w 884"/>
                <a:gd name="T97" fmla="*/ 683 h 994"/>
                <a:gd name="T98" fmla="*/ 734 w 884"/>
                <a:gd name="T99" fmla="*/ 705 h 994"/>
                <a:gd name="T100" fmla="*/ 728 w 884"/>
                <a:gd name="T101" fmla="*/ 733 h 994"/>
                <a:gd name="T102" fmla="*/ 720 w 884"/>
                <a:gd name="T103" fmla="*/ 757 h 994"/>
                <a:gd name="T104" fmla="*/ 711 w 884"/>
                <a:gd name="T105" fmla="*/ 782 h 994"/>
                <a:gd name="T106" fmla="*/ 702 w 884"/>
                <a:gd name="T107" fmla="*/ 807 h 994"/>
                <a:gd name="T108" fmla="*/ 690 w 884"/>
                <a:gd name="T109" fmla="*/ 839 h 994"/>
                <a:gd name="T110" fmla="*/ 677 w 884"/>
                <a:gd name="T111" fmla="*/ 870 h 994"/>
                <a:gd name="T112" fmla="*/ 884 w 884"/>
                <a:gd name="T113" fmla="*/ 946 h 994"/>
                <a:gd name="T114" fmla="*/ 363 w 884"/>
                <a:gd name="T115" fmla="*/ 994 h 994"/>
                <a:gd name="T116" fmla="*/ 0 w 884"/>
                <a:gd name="T117" fmla="*/ 632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4" h="994">
                  <a:moveTo>
                    <a:pt x="0" y="632"/>
                  </a:moveTo>
                  <a:lnTo>
                    <a:pt x="221" y="706"/>
                  </a:lnTo>
                  <a:lnTo>
                    <a:pt x="232" y="682"/>
                  </a:lnTo>
                  <a:lnTo>
                    <a:pt x="241" y="657"/>
                  </a:lnTo>
                  <a:lnTo>
                    <a:pt x="248" y="635"/>
                  </a:lnTo>
                  <a:lnTo>
                    <a:pt x="254" y="615"/>
                  </a:lnTo>
                  <a:lnTo>
                    <a:pt x="261" y="593"/>
                  </a:lnTo>
                  <a:lnTo>
                    <a:pt x="266" y="568"/>
                  </a:lnTo>
                  <a:lnTo>
                    <a:pt x="270" y="544"/>
                  </a:lnTo>
                  <a:lnTo>
                    <a:pt x="274" y="521"/>
                  </a:lnTo>
                  <a:lnTo>
                    <a:pt x="278" y="494"/>
                  </a:lnTo>
                  <a:lnTo>
                    <a:pt x="279" y="466"/>
                  </a:lnTo>
                  <a:lnTo>
                    <a:pt x="279" y="416"/>
                  </a:lnTo>
                  <a:lnTo>
                    <a:pt x="278" y="390"/>
                  </a:lnTo>
                  <a:lnTo>
                    <a:pt x="277" y="366"/>
                  </a:lnTo>
                  <a:lnTo>
                    <a:pt x="273" y="342"/>
                  </a:lnTo>
                  <a:lnTo>
                    <a:pt x="268" y="316"/>
                  </a:lnTo>
                  <a:lnTo>
                    <a:pt x="262" y="294"/>
                  </a:lnTo>
                  <a:lnTo>
                    <a:pt x="256" y="266"/>
                  </a:lnTo>
                  <a:lnTo>
                    <a:pt x="247" y="240"/>
                  </a:lnTo>
                  <a:lnTo>
                    <a:pt x="673" y="0"/>
                  </a:lnTo>
                  <a:lnTo>
                    <a:pt x="683" y="23"/>
                  </a:lnTo>
                  <a:lnTo>
                    <a:pt x="693" y="45"/>
                  </a:lnTo>
                  <a:lnTo>
                    <a:pt x="700" y="65"/>
                  </a:lnTo>
                  <a:lnTo>
                    <a:pt x="708" y="86"/>
                  </a:lnTo>
                  <a:lnTo>
                    <a:pt x="715" y="106"/>
                  </a:lnTo>
                  <a:lnTo>
                    <a:pt x="723" y="127"/>
                  </a:lnTo>
                  <a:lnTo>
                    <a:pt x="728" y="145"/>
                  </a:lnTo>
                  <a:lnTo>
                    <a:pt x="733" y="165"/>
                  </a:lnTo>
                  <a:lnTo>
                    <a:pt x="738" y="185"/>
                  </a:lnTo>
                  <a:lnTo>
                    <a:pt x="745" y="207"/>
                  </a:lnTo>
                  <a:lnTo>
                    <a:pt x="749" y="233"/>
                  </a:lnTo>
                  <a:lnTo>
                    <a:pt x="754" y="255"/>
                  </a:lnTo>
                  <a:lnTo>
                    <a:pt x="759" y="278"/>
                  </a:lnTo>
                  <a:lnTo>
                    <a:pt x="763" y="302"/>
                  </a:lnTo>
                  <a:lnTo>
                    <a:pt x="764" y="328"/>
                  </a:lnTo>
                  <a:lnTo>
                    <a:pt x="767" y="356"/>
                  </a:lnTo>
                  <a:lnTo>
                    <a:pt x="770" y="383"/>
                  </a:lnTo>
                  <a:lnTo>
                    <a:pt x="770" y="408"/>
                  </a:lnTo>
                  <a:lnTo>
                    <a:pt x="770" y="436"/>
                  </a:lnTo>
                  <a:lnTo>
                    <a:pt x="770" y="471"/>
                  </a:lnTo>
                  <a:lnTo>
                    <a:pt x="768" y="502"/>
                  </a:lnTo>
                  <a:lnTo>
                    <a:pt x="767" y="525"/>
                  </a:lnTo>
                  <a:lnTo>
                    <a:pt x="764" y="549"/>
                  </a:lnTo>
                  <a:lnTo>
                    <a:pt x="763" y="575"/>
                  </a:lnTo>
                  <a:lnTo>
                    <a:pt x="758" y="604"/>
                  </a:lnTo>
                  <a:lnTo>
                    <a:pt x="753" y="628"/>
                  </a:lnTo>
                  <a:lnTo>
                    <a:pt x="747" y="653"/>
                  </a:lnTo>
                  <a:lnTo>
                    <a:pt x="741" y="683"/>
                  </a:lnTo>
                  <a:lnTo>
                    <a:pt x="734" y="705"/>
                  </a:lnTo>
                  <a:lnTo>
                    <a:pt x="728" y="733"/>
                  </a:lnTo>
                  <a:lnTo>
                    <a:pt x="720" y="757"/>
                  </a:lnTo>
                  <a:lnTo>
                    <a:pt x="711" y="782"/>
                  </a:lnTo>
                  <a:lnTo>
                    <a:pt x="702" y="807"/>
                  </a:lnTo>
                  <a:lnTo>
                    <a:pt x="690" y="839"/>
                  </a:lnTo>
                  <a:lnTo>
                    <a:pt x="677" y="870"/>
                  </a:lnTo>
                  <a:lnTo>
                    <a:pt x="884" y="946"/>
                  </a:lnTo>
                  <a:lnTo>
                    <a:pt x="363" y="994"/>
                  </a:lnTo>
                  <a:lnTo>
                    <a:pt x="0" y="632"/>
                  </a:lnTo>
                  <a:close/>
                </a:path>
              </a:pathLst>
            </a:custGeom>
            <a:solidFill>
              <a:srgbClr val="B2B2B2"/>
            </a:solidFill>
            <a:ln w="15875">
              <a:solidFill>
                <a:srgbClr val="000000"/>
              </a:solidFill>
              <a:prstDash val="solid"/>
              <a:round/>
              <a:headEnd/>
              <a:tailEnd/>
            </a:ln>
          </p:spPr>
          <p:txBody>
            <a:bodyPr/>
            <a:lstStyle/>
            <a:p>
              <a:endParaRPr lang="ru-RU"/>
            </a:p>
          </p:txBody>
        </p:sp>
        <p:sp>
          <p:nvSpPr>
            <p:cNvPr id="174108" name="Freeform 28"/>
            <p:cNvSpPr>
              <a:spLocks/>
            </p:cNvSpPr>
            <p:nvPr/>
          </p:nvSpPr>
          <p:spPr bwMode="auto">
            <a:xfrm>
              <a:off x="2569" y="413"/>
              <a:ext cx="779" cy="693"/>
            </a:xfrm>
            <a:custGeom>
              <a:avLst/>
              <a:gdLst>
                <a:gd name="T0" fmla="*/ 209 w 1034"/>
                <a:gd name="T1" fmla="*/ 0 h 878"/>
                <a:gd name="T2" fmla="*/ 230 w 1034"/>
                <a:gd name="T3" fmla="*/ 10 h 878"/>
                <a:gd name="T4" fmla="*/ 247 w 1034"/>
                <a:gd name="T5" fmla="*/ 18 h 878"/>
                <a:gd name="T6" fmla="*/ 266 w 1034"/>
                <a:gd name="T7" fmla="*/ 26 h 878"/>
                <a:gd name="T8" fmla="*/ 283 w 1034"/>
                <a:gd name="T9" fmla="*/ 34 h 878"/>
                <a:gd name="T10" fmla="*/ 301 w 1034"/>
                <a:gd name="T11" fmla="*/ 43 h 878"/>
                <a:gd name="T12" fmla="*/ 318 w 1034"/>
                <a:gd name="T13" fmla="*/ 54 h 878"/>
                <a:gd name="T14" fmla="*/ 335 w 1034"/>
                <a:gd name="T15" fmla="*/ 63 h 878"/>
                <a:gd name="T16" fmla="*/ 353 w 1034"/>
                <a:gd name="T17" fmla="*/ 72 h 878"/>
                <a:gd name="T18" fmla="*/ 374 w 1034"/>
                <a:gd name="T19" fmla="*/ 85 h 878"/>
                <a:gd name="T20" fmla="*/ 396 w 1034"/>
                <a:gd name="T21" fmla="*/ 99 h 878"/>
                <a:gd name="T22" fmla="*/ 413 w 1034"/>
                <a:gd name="T23" fmla="*/ 110 h 878"/>
                <a:gd name="T24" fmla="*/ 430 w 1034"/>
                <a:gd name="T25" fmla="*/ 122 h 878"/>
                <a:gd name="T26" fmla="*/ 451 w 1034"/>
                <a:gd name="T27" fmla="*/ 135 h 878"/>
                <a:gd name="T28" fmla="*/ 472 w 1034"/>
                <a:gd name="T29" fmla="*/ 149 h 878"/>
                <a:gd name="T30" fmla="*/ 490 w 1034"/>
                <a:gd name="T31" fmla="*/ 163 h 878"/>
                <a:gd name="T32" fmla="*/ 508 w 1034"/>
                <a:gd name="T33" fmla="*/ 178 h 878"/>
                <a:gd name="T34" fmla="*/ 525 w 1034"/>
                <a:gd name="T35" fmla="*/ 192 h 878"/>
                <a:gd name="T36" fmla="*/ 546 w 1034"/>
                <a:gd name="T37" fmla="*/ 210 h 878"/>
                <a:gd name="T38" fmla="*/ 564 w 1034"/>
                <a:gd name="T39" fmla="*/ 225 h 878"/>
                <a:gd name="T40" fmla="*/ 580 w 1034"/>
                <a:gd name="T41" fmla="*/ 240 h 878"/>
                <a:gd name="T42" fmla="*/ 598 w 1034"/>
                <a:gd name="T43" fmla="*/ 257 h 878"/>
                <a:gd name="T44" fmla="*/ 612 w 1034"/>
                <a:gd name="T45" fmla="*/ 270 h 878"/>
                <a:gd name="T46" fmla="*/ 628 w 1034"/>
                <a:gd name="T47" fmla="*/ 286 h 878"/>
                <a:gd name="T48" fmla="*/ 644 w 1034"/>
                <a:gd name="T49" fmla="*/ 303 h 878"/>
                <a:gd name="T50" fmla="*/ 661 w 1034"/>
                <a:gd name="T51" fmla="*/ 322 h 878"/>
                <a:gd name="T52" fmla="*/ 675 w 1034"/>
                <a:gd name="T53" fmla="*/ 339 h 878"/>
                <a:gd name="T54" fmla="*/ 691 w 1034"/>
                <a:gd name="T55" fmla="*/ 357 h 878"/>
                <a:gd name="T56" fmla="*/ 709 w 1034"/>
                <a:gd name="T57" fmla="*/ 379 h 878"/>
                <a:gd name="T58" fmla="*/ 725 w 1034"/>
                <a:gd name="T59" fmla="*/ 400 h 878"/>
                <a:gd name="T60" fmla="*/ 741 w 1034"/>
                <a:gd name="T61" fmla="*/ 422 h 878"/>
                <a:gd name="T62" fmla="*/ 757 w 1034"/>
                <a:gd name="T63" fmla="*/ 445 h 878"/>
                <a:gd name="T64" fmla="*/ 771 w 1034"/>
                <a:gd name="T65" fmla="*/ 468 h 878"/>
                <a:gd name="T66" fmla="*/ 787 w 1034"/>
                <a:gd name="T67" fmla="*/ 492 h 878"/>
                <a:gd name="T68" fmla="*/ 799 w 1034"/>
                <a:gd name="T69" fmla="*/ 513 h 878"/>
                <a:gd name="T70" fmla="*/ 811 w 1034"/>
                <a:gd name="T71" fmla="*/ 533 h 878"/>
                <a:gd name="T72" fmla="*/ 821 w 1034"/>
                <a:gd name="T73" fmla="*/ 556 h 878"/>
                <a:gd name="T74" fmla="*/ 829 w 1034"/>
                <a:gd name="T75" fmla="*/ 572 h 878"/>
                <a:gd name="T76" fmla="*/ 1034 w 1034"/>
                <a:gd name="T77" fmla="*/ 500 h 878"/>
                <a:gd name="T78" fmla="*/ 714 w 1034"/>
                <a:gd name="T79" fmla="*/ 878 h 878"/>
                <a:gd name="T80" fmla="*/ 150 w 1034"/>
                <a:gd name="T81" fmla="*/ 817 h 878"/>
                <a:gd name="T82" fmla="*/ 374 w 1034"/>
                <a:gd name="T83" fmla="*/ 735 h 878"/>
                <a:gd name="T84" fmla="*/ 359 w 1034"/>
                <a:gd name="T85" fmla="*/ 709 h 878"/>
                <a:gd name="T86" fmla="*/ 344 w 1034"/>
                <a:gd name="T87" fmla="*/ 683 h 878"/>
                <a:gd name="T88" fmla="*/ 324 w 1034"/>
                <a:gd name="T89" fmla="*/ 655 h 878"/>
                <a:gd name="T90" fmla="*/ 302 w 1034"/>
                <a:gd name="T91" fmla="*/ 626 h 878"/>
                <a:gd name="T92" fmla="*/ 283 w 1034"/>
                <a:gd name="T93" fmla="*/ 602 h 878"/>
                <a:gd name="T94" fmla="*/ 262 w 1034"/>
                <a:gd name="T95" fmla="*/ 578 h 878"/>
                <a:gd name="T96" fmla="*/ 239 w 1034"/>
                <a:gd name="T97" fmla="*/ 555 h 878"/>
                <a:gd name="T98" fmla="*/ 217 w 1034"/>
                <a:gd name="T99" fmla="*/ 535 h 878"/>
                <a:gd name="T100" fmla="*/ 195 w 1034"/>
                <a:gd name="T101" fmla="*/ 517 h 878"/>
                <a:gd name="T102" fmla="*/ 169 w 1034"/>
                <a:gd name="T103" fmla="*/ 496 h 878"/>
                <a:gd name="T104" fmla="*/ 144 w 1034"/>
                <a:gd name="T105" fmla="*/ 478 h 878"/>
                <a:gd name="T106" fmla="*/ 121 w 1034"/>
                <a:gd name="T107" fmla="*/ 461 h 878"/>
                <a:gd name="T108" fmla="*/ 97 w 1034"/>
                <a:gd name="T109" fmla="*/ 446 h 878"/>
                <a:gd name="T110" fmla="*/ 69 w 1034"/>
                <a:gd name="T111" fmla="*/ 429 h 878"/>
                <a:gd name="T112" fmla="*/ 40 w 1034"/>
                <a:gd name="T113" fmla="*/ 414 h 878"/>
                <a:gd name="T114" fmla="*/ 20 w 1034"/>
                <a:gd name="T115" fmla="*/ 406 h 878"/>
                <a:gd name="T116" fmla="*/ 0 w 1034"/>
                <a:gd name="T117" fmla="*/ 396 h 878"/>
                <a:gd name="T118" fmla="*/ 209 w 1034"/>
                <a:gd name="T119"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878">
                  <a:moveTo>
                    <a:pt x="209" y="0"/>
                  </a:moveTo>
                  <a:lnTo>
                    <a:pt x="230" y="10"/>
                  </a:lnTo>
                  <a:lnTo>
                    <a:pt x="247" y="18"/>
                  </a:lnTo>
                  <a:lnTo>
                    <a:pt x="266" y="26"/>
                  </a:lnTo>
                  <a:lnTo>
                    <a:pt x="283" y="34"/>
                  </a:lnTo>
                  <a:lnTo>
                    <a:pt x="301" y="43"/>
                  </a:lnTo>
                  <a:lnTo>
                    <a:pt x="318" y="54"/>
                  </a:lnTo>
                  <a:lnTo>
                    <a:pt x="335" y="63"/>
                  </a:lnTo>
                  <a:lnTo>
                    <a:pt x="353" y="72"/>
                  </a:lnTo>
                  <a:lnTo>
                    <a:pt x="374" y="85"/>
                  </a:lnTo>
                  <a:lnTo>
                    <a:pt x="396" y="99"/>
                  </a:lnTo>
                  <a:lnTo>
                    <a:pt x="413" y="110"/>
                  </a:lnTo>
                  <a:lnTo>
                    <a:pt x="430" y="122"/>
                  </a:lnTo>
                  <a:lnTo>
                    <a:pt x="451" y="135"/>
                  </a:lnTo>
                  <a:lnTo>
                    <a:pt x="472" y="149"/>
                  </a:lnTo>
                  <a:lnTo>
                    <a:pt x="490" y="163"/>
                  </a:lnTo>
                  <a:lnTo>
                    <a:pt x="508" y="178"/>
                  </a:lnTo>
                  <a:lnTo>
                    <a:pt x="525" y="192"/>
                  </a:lnTo>
                  <a:lnTo>
                    <a:pt x="546" y="210"/>
                  </a:lnTo>
                  <a:lnTo>
                    <a:pt x="564" y="225"/>
                  </a:lnTo>
                  <a:lnTo>
                    <a:pt x="580" y="240"/>
                  </a:lnTo>
                  <a:lnTo>
                    <a:pt x="598" y="257"/>
                  </a:lnTo>
                  <a:lnTo>
                    <a:pt x="612" y="270"/>
                  </a:lnTo>
                  <a:lnTo>
                    <a:pt x="628" y="286"/>
                  </a:lnTo>
                  <a:lnTo>
                    <a:pt x="644" y="303"/>
                  </a:lnTo>
                  <a:lnTo>
                    <a:pt x="661" y="322"/>
                  </a:lnTo>
                  <a:lnTo>
                    <a:pt x="675" y="339"/>
                  </a:lnTo>
                  <a:lnTo>
                    <a:pt x="691" y="357"/>
                  </a:lnTo>
                  <a:lnTo>
                    <a:pt x="709" y="379"/>
                  </a:lnTo>
                  <a:lnTo>
                    <a:pt x="725" y="400"/>
                  </a:lnTo>
                  <a:lnTo>
                    <a:pt x="741" y="422"/>
                  </a:lnTo>
                  <a:lnTo>
                    <a:pt x="757" y="445"/>
                  </a:lnTo>
                  <a:lnTo>
                    <a:pt x="771" y="468"/>
                  </a:lnTo>
                  <a:lnTo>
                    <a:pt x="787" y="492"/>
                  </a:lnTo>
                  <a:lnTo>
                    <a:pt x="799" y="513"/>
                  </a:lnTo>
                  <a:lnTo>
                    <a:pt x="811" y="533"/>
                  </a:lnTo>
                  <a:lnTo>
                    <a:pt x="821" y="556"/>
                  </a:lnTo>
                  <a:lnTo>
                    <a:pt x="829" y="572"/>
                  </a:lnTo>
                  <a:lnTo>
                    <a:pt x="1034" y="500"/>
                  </a:lnTo>
                  <a:lnTo>
                    <a:pt x="714" y="878"/>
                  </a:lnTo>
                  <a:lnTo>
                    <a:pt x="150" y="817"/>
                  </a:lnTo>
                  <a:lnTo>
                    <a:pt x="374" y="735"/>
                  </a:lnTo>
                  <a:lnTo>
                    <a:pt x="359" y="709"/>
                  </a:lnTo>
                  <a:lnTo>
                    <a:pt x="344" y="683"/>
                  </a:lnTo>
                  <a:lnTo>
                    <a:pt x="324" y="655"/>
                  </a:lnTo>
                  <a:lnTo>
                    <a:pt x="302" y="626"/>
                  </a:lnTo>
                  <a:lnTo>
                    <a:pt x="283" y="602"/>
                  </a:lnTo>
                  <a:lnTo>
                    <a:pt x="262" y="578"/>
                  </a:lnTo>
                  <a:lnTo>
                    <a:pt x="239" y="555"/>
                  </a:lnTo>
                  <a:lnTo>
                    <a:pt x="217" y="535"/>
                  </a:lnTo>
                  <a:lnTo>
                    <a:pt x="195" y="517"/>
                  </a:lnTo>
                  <a:lnTo>
                    <a:pt x="169" y="496"/>
                  </a:lnTo>
                  <a:lnTo>
                    <a:pt x="144" y="478"/>
                  </a:lnTo>
                  <a:lnTo>
                    <a:pt x="121" y="461"/>
                  </a:lnTo>
                  <a:lnTo>
                    <a:pt x="97" y="446"/>
                  </a:lnTo>
                  <a:lnTo>
                    <a:pt x="69" y="429"/>
                  </a:lnTo>
                  <a:lnTo>
                    <a:pt x="40" y="414"/>
                  </a:lnTo>
                  <a:lnTo>
                    <a:pt x="20" y="406"/>
                  </a:lnTo>
                  <a:lnTo>
                    <a:pt x="0" y="396"/>
                  </a:lnTo>
                  <a:lnTo>
                    <a:pt x="209" y="0"/>
                  </a:lnTo>
                  <a:close/>
                </a:path>
              </a:pathLst>
            </a:custGeom>
            <a:solidFill>
              <a:schemeClr val="hlink"/>
            </a:solidFill>
            <a:ln w="15875">
              <a:solidFill>
                <a:srgbClr val="000000"/>
              </a:solidFill>
              <a:prstDash val="solid"/>
              <a:round/>
              <a:headEnd/>
              <a:tailEnd/>
            </a:ln>
          </p:spPr>
          <p:txBody>
            <a:bodyPr/>
            <a:lstStyle/>
            <a:p>
              <a:endParaRPr lang="ru-RU"/>
            </a:p>
          </p:txBody>
        </p:sp>
      </p:grpSp>
    </p:spTree>
    <p:extLst>
      <p:ext uri="{BB962C8B-B14F-4D97-AF65-F5344CB8AC3E}">
        <p14:creationId xmlns:p14="http://schemas.microsoft.com/office/powerpoint/2010/main" val="134653990"/>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2000"/>
                                  </p:stCondLst>
                                  <p:childTnLst>
                                    <p:set>
                                      <p:cBhvr>
                                        <p:cTn id="6" dur="1" fill="hold">
                                          <p:stCondLst>
                                            <p:cond delay="0"/>
                                          </p:stCondLst>
                                        </p:cTn>
                                        <p:tgtEl>
                                          <p:spTgt spid="174101"/>
                                        </p:tgtEl>
                                        <p:attrNameLst>
                                          <p:attrName>style.visibility</p:attrName>
                                        </p:attrNameLst>
                                      </p:cBhvr>
                                      <p:to>
                                        <p:strVal val="visible"/>
                                      </p:to>
                                    </p:set>
                                    <p:anim calcmode="lin" valueType="num">
                                      <p:cBhvr>
                                        <p:cTn id="7" dur="500" fill="hold"/>
                                        <p:tgtEl>
                                          <p:spTgt spid="174101"/>
                                        </p:tgtEl>
                                        <p:attrNameLst>
                                          <p:attrName>ppt_w</p:attrName>
                                        </p:attrNameLst>
                                      </p:cBhvr>
                                      <p:tavLst>
                                        <p:tav tm="0">
                                          <p:val>
                                            <p:fltVal val="0"/>
                                          </p:val>
                                        </p:tav>
                                        <p:tav tm="100000">
                                          <p:val>
                                            <p:strVal val="#ppt_w"/>
                                          </p:val>
                                        </p:tav>
                                      </p:tavLst>
                                    </p:anim>
                                    <p:anim calcmode="lin" valueType="num">
                                      <p:cBhvr>
                                        <p:cTn id="8" dur="500" fill="hold"/>
                                        <p:tgtEl>
                                          <p:spTgt spid="174101"/>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174101"/>
                                        </p:tgtEl>
                                        <p:attrNameLst>
                                          <p:attrName>style.visibility</p:attrName>
                                        </p:attrNameLst>
                                      </p:cBhvr>
                                      <p:to>
                                        <p:strVal val="hidden"/>
                                      </p:to>
                                    </p:set>
                                  </p:subTnLst>
                                </p:cTn>
                              </p:par>
                            </p:childTnLst>
                          </p:cTn>
                        </p:par>
                        <p:par>
                          <p:cTn id="9" fill="hold" nodeType="afterGroup">
                            <p:stCondLst>
                              <p:cond delay="2500"/>
                            </p:stCondLst>
                            <p:childTnLst>
                              <p:par>
                                <p:cTn id="10" presetID="23" presetClass="entr" presetSubtype="272" fill="hold" grpId="0" nodeType="afterEffect">
                                  <p:stCondLst>
                                    <p:cond delay="0"/>
                                  </p:stCondLst>
                                  <p:childTnLst>
                                    <p:set>
                                      <p:cBhvr>
                                        <p:cTn id="11" dur="1" fill="hold">
                                          <p:stCondLst>
                                            <p:cond delay="0"/>
                                          </p:stCondLst>
                                        </p:cTn>
                                        <p:tgtEl>
                                          <p:spTgt spid="174089"/>
                                        </p:tgtEl>
                                        <p:attrNameLst>
                                          <p:attrName>style.visibility</p:attrName>
                                        </p:attrNameLst>
                                      </p:cBhvr>
                                      <p:to>
                                        <p:strVal val="visible"/>
                                      </p:to>
                                    </p:set>
                                    <p:anim calcmode="lin" valueType="num">
                                      <p:cBhvr>
                                        <p:cTn id="12" dur="500" fill="hold"/>
                                        <p:tgtEl>
                                          <p:spTgt spid="174089"/>
                                        </p:tgtEl>
                                        <p:attrNameLst>
                                          <p:attrName>ppt_w</p:attrName>
                                        </p:attrNameLst>
                                      </p:cBhvr>
                                      <p:tavLst>
                                        <p:tav tm="0">
                                          <p:val>
                                            <p:strVal val="2/3*#ppt_w"/>
                                          </p:val>
                                        </p:tav>
                                        <p:tav tm="100000">
                                          <p:val>
                                            <p:strVal val="#ppt_w"/>
                                          </p:val>
                                        </p:tav>
                                      </p:tavLst>
                                    </p:anim>
                                    <p:anim calcmode="lin" valueType="num">
                                      <p:cBhvr>
                                        <p:cTn id="13" dur="500" fill="hold"/>
                                        <p:tgtEl>
                                          <p:spTgt spid="174089"/>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3000"/>
                            </p:stCondLst>
                            <p:childTnLst>
                              <p:par>
                                <p:cTn id="15" presetID="14" presetClass="entr" presetSubtype="10" fill="hold" grpId="0" nodeType="afterEffect">
                                  <p:stCondLst>
                                    <p:cond delay="3000"/>
                                  </p:stCondLst>
                                  <p:childTnLst>
                                    <p:set>
                                      <p:cBhvr>
                                        <p:cTn id="16" dur="1" fill="hold">
                                          <p:stCondLst>
                                            <p:cond delay="0"/>
                                          </p:stCondLst>
                                        </p:cTn>
                                        <p:tgtEl>
                                          <p:spTgt spid="174087">
                                            <p:txEl>
                                              <p:pRg st="0" end="0"/>
                                            </p:txEl>
                                          </p:spTgt>
                                        </p:tgtEl>
                                        <p:attrNameLst>
                                          <p:attrName>style.visibility</p:attrName>
                                        </p:attrNameLst>
                                      </p:cBhvr>
                                      <p:to>
                                        <p:strVal val="visible"/>
                                      </p:to>
                                    </p:set>
                                    <p:animEffect transition="in" filter="randombar(horizontal)">
                                      <p:cBhvr>
                                        <p:cTn id="17" dur="500"/>
                                        <p:tgtEl>
                                          <p:spTgt spid="174087">
                                            <p:txEl>
                                              <p:pRg st="0" end="0"/>
                                            </p:txEl>
                                          </p:spTgt>
                                        </p:tgtEl>
                                      </p:cBhvr>
                                    </p:animEffect>
                                  </p:childTnLst>
                                </p:cTn>
                              </p:par>
                            </p:childTnLst>
                          </p:cTn>
                        </p:par>
                        <p:par>
                          <p:cTn id="18" fill="hold" nodeType="afterGroup">
                            <p:stCondLst>
                              <p:cond delay="6500"/>
                            </p:stCondLst>
                            <p:childTnLst>
                              <p:par>
                                <p:cTn id="19" presetID="5" presetClass="entr" presetSubtype="10" fill="hold" grpId="0" nodeType="afterEffect">
                                  <p:stCondLst>
                                    <p:cond delay="12000"/>
                                  </p:stCondLst>
                                  <p:childTnLst>
                                    <p:set>
                                      <p:cBhvr>
                                        <p:cTn id="20" dur="1" fill="hold">
                                          <p:stCondLst>
                                            <p:cond delay="0"/>
                                          </p:stCondLst>
                                        </p:cTn>
                                        <p:tgtEl>
                                          <p:spTgt spid="174091"/>
                                        </p:tgtEl>
                                        <p:attrNameLst>
                                          <p:attrName>style.visibility</p:attrName>
                                        </p:attrNameLst>
                                      </p:cBhvr>
                                      <p:to>
                                        <p:strVal val="visible"/>
                                      </p:to>
                                    </p:set>
                                    <p:animEffect transition="in" filter="checkerboard(across)">
                                      <p:cBhvr>
                                        <p:cTn id="21" dur="500"/>
                                        <p:tgtEl>
                                          <p:spTgt spid="174091"/>
                                        </p:tgtEl>
                                      </p:cBhvr>
                                    </p:animEffect>
                                  </p:childTnLst>
                                </p:cTn>
                              </p:par>
                            </p:childTnLst>
                          </p:cTn>
                        </p:par>
                        <p:par>
                          <p:cTn id="22" fill="hold" nodeType="afterGroup">
                            <p:stCondLst>
                              <p:cond delay="19000"/>
                            </p:stCondLst>
                            <p:childTnLst>
                              <p:par>
                                <p:cTn id="23" presetID="14" presetClass="entr" presetSubtype="10" fill="hold" grpId="0" nodeType="afterEffect">
                                  <p:stCondLst>
                                    <p:cond delay="5000"/>
                                  </p:stCondLst>
                                  <p:childTnLst>
                                    <p:set>
                                      <p:cBhvr>
                                        <p:cTn id="24" dur="1" fill="hold">
                                          <p:stCondLst>
                                            <p:cond delay="0"/>
                                          </p:stCondLst>
                                        </p:cTn>
                                        <p:tgtEl>
                                          <p:spTgt spid="174088"/>
                                        </p:tgtEl>
                                        <p:attrNameLst>
                                          <p:attrName>style.visibility</p:attrName>
                                        </p:attrNameLst>
                                      </p:cBhvr>
                                      <p:to>
                                        <p:strVal val="visible"/>
                                      </p:to>
                                    </p:set>
                                    <p:animEffect transition="in" filter="randombar(horizontal)">
                                      <p:cBhvr>
                                        <p:cTn id="25" dur="500"/>
                                        <p:tgtEl>
                                          <p:spTgt spid="174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8" grpId="0" animBg="1" autoUpdateAnimBg="0"/>
      <p:bldP spid="174091" grpId="0" animBg="1" autoUpdateAnimBg="0"/>
      <p:bldP spid="174089" grpId="0" animBg="1" autoUpdateAnimBg="0"/>
      <p:bldP spid="174087" grpId="0" build="p" autoUpdateAnimBg="0" advAuto="300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2"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76133"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000066"/>
                </a:solidFill>
                <a:latin typeface="Comic Sans MS" panose="030F0702030302020204" pitchFamily="66" charset="0"/>
              </a:rPr>
              <a:t>The</a:t>
            </a:r>
            <a:r>
              <a:rPr lang="en-US" altLang="ru-RU" b="1">
                <a:solidFill>
                  <a:srgbClr val="990033"/>
                </a:solidFill>
                <a:latin typeface="Comic Sans MS" panose="030F0702030302020204" pitchFamily="66" charset="0"/>
              </a:rPr>
              <a:t> </a:t>
            </a:r>
            <a:r>
              <a:rPr lang="en-US" altLang="ru-RU" b="1">
                <a:solidFill>
                  <a:srgbClr val="000066"/>
                </a:solidFill>
                <a:latin typeface="Comic Sans MS" panose="030F0702030302020204" pitchFamily="66" charset="0"/>
              </a:rPr>
              <a:t>Risk Management process:</a:t>
            </a:r>
            <a:endParaRPr lang="en-US" altLang="ru-RU" b="1">
              <a:latin typeface="Comic Sans MS" panose="030F0702030302020204" pitchFamily="66" charset="0"/>
            </a:endParaRPr>
          </a:p>
        </p:txBody>
      </p:sp>
      <p:sp>
        <p:nvSpPr>
          <p:cNvPr id="176134"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76135" name="Rectangle 7"/>
          <p:cNvSpPr>
            <a:spLocks noChangeArrowheads="1"/>
          </p:cNvSpPr>
          <p:nvPr/>
        </p:nvSpPr>
        <p:spPr bwMode="auto">
          <a:xfrm>
            <a:off x="914400" y="2209800"/>
            <a:ext cx="7315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0000"/>
              </a:spcBef>
              <a:spcAft>
                <a:spcPct val="30000"/>
              </a:spcAft>
              <a:buFontTx/>
              <a:buNone/>
            </a:pPr>
            <a:r>
              <a:rPr lang="en-US" altLang="ru-RU" sz="2600">
                <a:solidFill>
                  <a:srgbClr val="000066"/>
                </a:solidFill>
                <a:latin typeface="Comic Sans MS" panose="030F0702030302020204" pitchFamily="66" charset="0"/>
              </a:rPr>
              <a:t>Risk Managers must monitor activities and processes to determine the accuracy of planning assumptions and the effectiveness of the measures taken to treat the risk.</a:t>
            </a:r>
          </a:p>
          <a:p>
            <a:pPr>
              <a:spcBef>
                <a:spcPct val="30000"/>
              </a:spcBef>
              <a:spcAft>
                <a:spcPct val="30000"/>
              </a:spcAft>
              <a:buFontTx/>
              <a:buNone/>
            </a:pPr>
            <a:r>
              <a:rPr lang="en-US" altLang="ru-RU" sz="2600">
                <a:latin typeface="Comic Sans MS" panose="030F0702030302020204" pitchFamily="66" charset="0"/>
              </a:rPr>
              <a:t>Methods can include data evaluation,  audit, compliance measurement.</a:t>
            </a:r>
          </a:p>
        </p:txBody>
      </p:sp>
      <p:sp>
        <p:nvSpPr>
          <p:cNvPr id="176136" name="Rectangle 8"/>
          <p:cNvSpPr>
            <a:spLocks noChangeArrowheads="1"/>
          </p:cNvSpPr>
          <p:nvPr/>
        </p:nvSpPr>
        <p:spPr bwMode="auto">
          <a:xfrm>
            <a:off x="2286000" y="5638800"/>
            <a:ext cx="4495800" cy="533400"/>
          </a:xfrm>
          <a:prstGeom prst="rect">
            <a:avLst/>
          </a:prstGeom>
          <a:solidFill>
            <a:schemeClr val="fo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Communicate &amp; consult</a:t>
            </a:r>
          </a:p>
        </p:txBody>
      </p:sp>
      <p:sp>
        <p:nvSpPr>
          <p:cNvPr id="176137" name="Rectangle 9"/>
          <p:cNvSpPr>
            <a:spLocks noChangeArrowheads="1"/>
          </p:cNvSpPr>
          <p:nvPr/>
        </p:nvSpPr>
        <p:spPr bwMode="auto">
          <a:xfrm>
            <a:off x="2286000" y="1524000"/>
            <a:ext cx="4572000" cy="533400"/>
          </a:xfrm>
          <a:prstGeom prst="rect">
            <a:avLst/>
          </a:prstGeom>
          <a:solidFill>
            <a:srgbClr val="FFCC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Monitor and review</a:t>
            </a:r>
          </a:p>
        </p:txBody>
      </p:sp>
    </p:spTree>
    <p:extLst>
      <p:ext uri="{BB962C8B-B14F-4D97-AF65-F5344CB8AC3E}">
        <p14:creationId xmlns:p14="http://schemas.microsoft.com/office/powerpoint/2010/main" val="74349837"/>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3000"/>
                                  </p:stCondLst>
                                  <p:childTnLst>
                                    <p:set>
                                      <p:cBhvr>
                                        <p:cTn id="6" dur="1" fill="hold">
                                          <p:stCondLst>
                                            <p:cond delay="0"/>
                                          </p:stCondLst>
                                        </p:cTn>
                                        <p:tgtEl>
                                          <p:spTgt spid="176135">
                                            <p:txEl>
                                              <p:pRg st="0" end="0"/>
                                            </p:txEl>
                                          </p:spTgt>
                                        </p:tgtEl>
                                        <p:attrNameLst>
                                          <p:attrName>style.visibility</p:attrName>
                                        </p:attrNameLst>
                                      </p:cBhvr>
                                      <p:to>
                                        <p:strVal val="visible"/>
                                      </p:to>
                                    </p:set>
                                    <p:animEffect transition="in" filter="randombar(horizontal)">
                                      <p:cBhvr>
                                        <p:cTn id="7" dur="500"/>
                                        <p:tgtEl>
                                          <p:spTgt spid="176135">
                                            <p:txEl>
                                              <p:pRg st="0" end="0"/>
                                            </p:txEl>
                                          </p:spTgt>
                                        </p:tgtEl>
                                      </p:cBhvr>
                                    </p:animEffect>
                                  </p:childTnLst>
                                </p:cTn>
                              </p:par>
                            </p:childTnLst>
                          </p:cTn>
                        </p:par>
                        <p:par>
                          <p:cTn id="8" fill="hold" nodeType="afterGroup">
                            <p:stCondLst>
                              <p:cond delay="3500"/>
                            </p:stCondLst>
                            <p:childTnLst>
                              <p:par>
                                <p:cTn id="9" presetID="14" presetClass="entr" presetSubtype="10" fill="hold" grpId="0" nodeType="afterEffect">
                                  <p:stCondLst>
                                    <p:cond delay="3000"/>
                                  </p:stCondLst>
                                  <p:childTnLst>
                                    <p:set>
                                      <p:cBhvr>
                                        <p:cTn id="10" dur="1" fill="hold">
                                          <p:stCondLst>
                                            <p:cond delay="0"/>
                                          </p:stCondLst>
                                        </p:cTn>
                                        <p:tgtEl>
                                          <p:spTgt spid="176135">
                                            <p:txEl>
                                              <p:pRg st="1" end="1"/>
                                            </p:txEl>
                                          </p:spTgt>
                                        </p:tgtEl>
                                        <p:attrNameLst>
                                          <p:attrName>style.visibility</p:attrName>
                                        </p:attrNameLst>
                                      </p:cBhvr>
                                      <p:to>
                                        <p:strVal val="visible"/>
                                      </p:to>
                                    </p:set>
                                    <p:animEffect transition="in" filter="randombar(horizontal)">
                                      <p:cBhvr>
                                        <p:cTn id="11" dur="500"/>
                                        <p:tgtEl>
                                          <p:spTgt spid="1761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5" grpId="0" build="p" autoUpdateAnimBg="0" advAuto="300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80"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a:solidFill>
                <a:schemeClr val="tx1"/>
              </a:solidFill>
            </a:endParaRPr>
          </a:p>
        </p:txBody>
      </p:sp>
      <p:sp>
        <p:nvSpPr>
          <p:cNvPr id="178181" name="Rectangle 5"/>
          <p:cNvSpPr>
            <a:spLocks noGrp="1" noChangeArrowheads="1"/>
          </p:cNvSpPr>
          <p:nvPr>
            <p:ph type="body" idx="1"/>
          </p:nvPr>
        </p:nvSpPr>
        <p:spPr>
          <a:xfrm>
            <a:off x="914400" y="762000"/>
            <a:ext cx="6934200" cy="762000"/>
          </a:xfrm>
        </p:spPr>
        <p:txBody>
          <a:bodyPr/>
          <a:lstStyle/>
          <a:p>
            <a:pPr marL="114300" indent="-114300">
              <a:spcBef>
                <a:spcPct val="10000"/>
              </a:spcBef>
              <a:buFontTx/>
              <a:buNone/>
            </a:pPr>
            <a:r>
              <a:rPr lang="en-US" altLang="ru-RU" b="1">
                <a:solidFill>
                  <a:srgbClr val="990033"/>
                </a:solidFill>
                <a:latin typeface="Comic Sans MS" panose="030F0702030302020204" pitchFamily="66" charset="0"/>
              </a:rPr>
              <a:t>The Risk Management process:</a:t>
            </a:r>
            <a:endParaRPr lang="en-US" altLang="ru-RU" b="1">
              <a:latin typeface="Comic Sans MS" panose="030F0702030302020204" pitchFamily="66" charset="0"/>
            </a:endParaRPr>
          </a:p>
        </p:txBody>
      </p:sp>
      <p:sp>
        <p:nvSpPr>
          <p:cNvPr id="178182" name="Rectangle 6"/>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
        <p:nvSpPr>
          <p:cNvPr id="178183" name="Rectangle 7"/>
          <p:cNvSpPr>
            <a:spLocks noChangeArrowheads="1"/>
          </p:cNvSpPr>
          <p:nvPr/>
        </p:nvSpPr>
        <p:spPr bwMode="auto">
          <a:xfrm>
            <a:off x="2590800" y="1676400"/>
            <a:ext cx="4572000" cy="533400"/>
          </a:xfrm>
          <a:prstGeom prst="rect">
            <a:avLst/>
          </a:prstGeom>
          <a:solidFill>
            <a:schemeClr va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Establish the context</a:t>
            </a:r>
          </a:p>
        </p:txBody>
      </p:sp>
      <p:sp>
        <p:nvSpPr>
          <p:cNvPr id="178184" name="Rectangle 8"/>
          <p:cNvSpPr>
            <a:spLocks noChangeArrowheads="1"/>
          </p:cNvSpPr>
          <p:nvPr/>
        </p:nvSpPr>
        <p:spPr bwMode="auto">
          <a:xfrm>
            <a:off x="1905000" y="2514600"/>
            <a:ext cx="4572000" cy="533400"/>
          </a:xfrm>
          <a:prstGeom prst="rect">
            <a:avLst/>
          </a:prstGeom>
          <a:solidFill>
            <a:srgbClr val="B2B2B2"/>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Identify the risks</a:t>
            </a:r>
          </a:p>
        </p:txBody>
      </p:sp>
      <p:sp>
        <p:nvSpPr>
          <p:cNvPr id="178185" name="Rectangle 9"/>
          <p:cNvSpPr>
            <a:spLocks noChangeArrowheads="1"/>
          </p:cNvSpPr>
          <p:nvPr/>
        </p:nvSpPr>
        <p:spPr bwMode="auto">
          <a:xfrm>
            <a:off x="2590800" y="3352800"/>
            <a:ext cx="4572000" cy="533400"/>
          </a:xfrm>
          <a:prstGeom prst="rect">
            <a:avLst/>
          </a:prstGeom>
          <a:solidFill>
            <a:srgbClr val="CCFF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Analyse the risks</a:t>
            </a:r>
          </a:p>
        </p:txBody>
      </p:sp>
      <p:sp>
        <p:nvSpPr>
          <p:cNvPr id="178186" name="Rectangle 10"/>
          <p:cNvSpPr>
            <a:spLocks noChangeArrowheads="1"/>
          </p:cNvSpPr>
          <p:nvPr/>
        </p:nvSpPr>
        <p:spPr bwMode="auto">
          <a:xfrm>
            <a:off x="1905000" y="4191000"/>
            <a:ext cx="4572000" cy="533400"/>
          </a:xfrm>
          <a:prstGeom prst="rect">
            <a:avLst/>
          </a:prstGeom>
          <a:solidFill>
            <a:srgbClr val="CCFFFF"/>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Evaluate the risks</a:t>
            </a:r>
          </a:p>
        </p:txBody>
      </p:sp>
      <p:sp>
        <p:nvSpPr>
          <p:cNvPr id="178187" name="Rectangle 11"/>
          <p:cNvSpPr>
            <a:spLocks noChangeArrowheads="1"/>
          </p:cNvSpPr>
          <p:nvPr/>
        </p:nvSpPr>
        <p:spPr bwMode="auto">
          <a:xfrm>
            <a:off x="2590800" y="5029200"/>
            <a:ext cx="4572000" cy="533400"/>
          </a:xfrm>
          <a:prstGeom prst="rect">
            <a:avLst/>
          </a:prstGeom>
          <a:solidFill>
            <a:srgbClr val="FFFF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Treat the risks</a:t>
            </a:r>
          </a:p>
        </p:txBody>
      </p:sp>
      <p:sp>
        <p:nvSpPr>
          <p:cNvPr id="178190" name="Rectangle 14"/>
          <p:cNvSpPr>
            <a:spLocks noChangeArrowheads="1"/>
          </p:cNvSpPr>
          <p:nvPr/>
        </p:nvSpPr>
        <p:spPr bwMode="auto">
          <a:xfrm rot="-5108628">
            <a:off x="-103188" y="3455988"/>
            <a:ext cx="4511675" cy="495300"/>
          </a:xfrm>
          <a:prstGeom prst="rect">
            <a:avLst/>
          </a:prstGeom>
          <a:solidFill>
            <a:srgbClr val="FFCC99"/>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Monitoring and review</a:t>
            </a:r>
          </a:p>
        </p:txBody>
      </p:sp>
      <p:sp>
        <p:nvSpPr>
          <p:cNvPr id="178191" name="Rectangle 15"/>
          <p:cNvSpPr>
            <a:spLocks noChangeArrowheads="1"/>
          </p:cNvSpPr>
          <p:nvPr/>
        </p:nvSpPr>
        <p:spPr bwMode="auto">
          <a:xfrm rot="-4715385">
            <a:off x="4305300" y="3086100"/>
            <a:ext cx="5486400" cy="533400"/>
          </a:xfrm>
          <a:prstGeom prst="rect">
            <a:avLst/>
          </a:prstGeom>
          <a:solidFill>
            <a:schemeClr val="folHlink"/>
          </a:soli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2800">
                <a:solidFill>
                  <a:schemeClr val="tx1"/>
                </a:solidFill>
                <a:latin typeface="Comic Sans MS" panose="030F0702030302020204" pitchFamily="66" charset="0"/>
              </a:rPr>
              <a:t>Communication &amp; consultation</a:t>
            </a:r>
          </a:p>
        </p:txBody>
      </p:sp>
      <p:grpSp>
        <p:nvGrpSpPr>
          <p:cNvPr id="178192" name="Group 16"/>
          <p:cNvGrpSpPr>
            <a:grpSpLocks/>
          </p:cNvGrpSpPr>
          <p:nvPr/>
        </p:nvGrpSpPr>
        <p:grpSpPr bwMode="auto">
          <a:xfrm>
            <a:off x="1981200" y="1447800"/>
            <a:ext cx="5257800" cy="4572000"/>
            <a:chOff x="1244" y="278"/>
            <a:chExt cx="2112" cy="1936"/>
          </a:xfrm>
        </p:grpSpPr>
        <p:sp>
          <p:nvSpPr>
            <p:cNvPr id="178193" name="Freeform 17"/>
            <p:cNvSpPr>
              <a:spLocks/>
            </p:cNvSpPr>
            <p:nvPr/>
          </p:nvSpPr>
          <p:spPr bwMode="auto">
            <a:xfrm>
              <a:off x="1434" y="278"/>
              <a:ext cx="764" cy="713"/>
            </a:xfrm>
            <a:custGeom>
              <a:avLst/>
              <a:gdLst>
                <a:gd name="T0" fmla="*/ 0 w 1016"/>
                <a:gd name="T1" fmla="*/ 717 h 904"/>
                <a:gd name="T2" fmla="*/ 10 w 1016"/>
                <a:gd name="T3" fmla="*/ 698 h 904"/>
                <a:gd name="T4" fmla="*/ 20 w 1016"/>
                <a:gd name="T5" fmla="*/ 683 h 904"/>
                <a:gd name="T6" fmla="*/ 29 w 1016"/>
                <a:gd name="T7" fmla="*/ 667 h 904"/>
                <a:gd name="T8" fmla="*/ 38 w 1016"/>
                <a:gd name="T9" fmla="*/ 652 h 904"/>
                <a:gd name="T10" fmla="*/ 48 w 1016"/>
                <a:gd name="T11" fmla="*/ 635 h 904"/>
                <a:gd name="T12" fmla="*/ 60 w 1016"/>
                <a:gd name="T13" fmla="*/ 619 h 904"/>
                <a:gd name="T14" fmla="*/ 70 w 1016"/>
                <a:gd name="T15" fmla="*/ 604 h 904"/>
                <a:gd name="T16" fmla="*/ 81 w 1016"/>
                <a:gd name="T17" fmla="*/ 588 h 904"/>
                <a:gd name="T18" fmla="*/ 95 w 1016"/>
                <a:gd name="T19" fmla="*/ 569 h 904"/>
                <a:gd name="T20" fmla="*/ 111 w 1016"/>
                <a:gd name="T21" fmla="*/ 549 h 904"/>
                <a:gd name="T22" fmla="*/ 123 w 1016"/>
                <a:gd name="T23" fmla="*/ 534 h 904"/>
                <a:gd name="T24" fmla="*/ 137 w 1016"/>
                <a:gd name="T25" fmla="*/ 519 h 904"/>
                <a:gd name="T26" fmla="*/ 151 w 1016"/>
                <a:gd name="T27" fmla="*/ 502 h 904"/>
                <a:gd name="T28" fmla="*/ 167 w 1016"/>
                <a:gd name="T29" fmla="*/ 483 h 904"/>
                <a:gd name="T30" fmla="*/ 183 w 1016"/>
                <a:gd name="T31" fmla="*/ 467 h 904"/>
                <a:gd name="T32" fmla="*/ 199 w 1016"/>
                <a:gd name="T33" fmla="*/ 449 h 904"/>
                <a:gd name="T34" fmla="*/ 215 w 1016"/>
                <a:gd name="T35" fmla="*/ 435 h 904"/>
                <a:gd name="T36" fmla="*/ 235 w 1016"/>
                <a:gd name="T37" fmla="*/ 415 h 904"/>
                <a:gd name="T38" fmla="*/ 252 w 1016"/>
                <a:gd name="T39" fmla="*/ 399 h 904"/>
                <a:gd name="T40" fmla="*/ 269 w 1016"/>
                <a:gd name="T41" fmla="*/ 385 h 904"/>
                <a:gd name="T42" fmla="*/ 288 w 1016"/>
                <a:gd name="T43" fmla="*/ 369 h 904"/>
                <a:gd name="T44" fmla="*/ 302 w 1016"/>
                <a:gd name="T45" fmla="*/ 357 h 904"/>
                <a:gd name="T46" fmla="*/ 321 w 1016"/>
                <a:gd name="T47" fmla="*/ 343 h 904"/>
                <a:gd name="T48" fmla="*/ 339 w 1016"/>
                <a:gd name="T49" fmla="*/ 329 h 904"/>
                <a:gd name="T50" fmla="*/ 361 w 1016"/>
                <a:gd name="T51" fmla="*/ 314 h 904"/>
                <a:gd name="T52" fmla="*/ 379 w 1016"/>
                <a:gd name="T53" fmla="*/ 302 h 904"/>
                <a:gd name="T54" fmla="*/ 400 w 1016"/>
                <a:gd name="T55" fmla="*/ 286 h 904"/>
                <a:gd name="T56" fmla="*/ 425 w 1016"/>
                <a:gd name="T57" fmla="*/ 271 h 904"/>
                <a:gd name="T58" fmla="*/ 449 w 1016"/>
                <a:gd name="T59" fmla="*/ 256 h 904"/>
                <a:gd name="T60" fmla="*/ 473 w 1016"/>
                <a:gd name="T61" fmla="*/ 241 h 904"/>
                <a:gd name="T62" fmla="*/ 498 w 1016"/>
                <a:gd name="T63" fmla="*/ 227 h 904"/>
                <a:gd name="T64" fmla="*/ 524 w 1016"/>
                <a:gd name="T65" fmla="*/ 214 h 904"/>
                <a:gd name="T66" fmla="*/ 552 w 1016"/>
                <a:gd name="T67" fmla="*/ 200 h 904"/>
                <a:gd name="T68" fmla="*/ 575 w 1016"/>
                <a:gd name="T69" fmla="*/ 191 h 904"/>
                <a:gd name="T70" fmla="*/ 597 w 1016"/>
                <a:gd name="T71" fmla="*/ 179 h 904"/>
                <a:gd name="T72" fmla="*/ 623 w 1016"/>
                <a:gd name="T73" fmla="*/ 170 h 904"/>
                <a:gd name="T74" fmla="*/ 641 w 1016"/>
                <a:gd name="T75" fmla="*/ 163 h 904"/>
                <a:gd name="T76" fmla="*/ 563 w 1016"/>
                <a:gd name="T77" fmla="*/ 0 h 904"/>
                <a:gd name="T78" fmla="*/ 1016 w 1016"/>
                <a:gd name="T79" fmla="*/ 232 h 904"/>
                <a:gd name="T80" fmla="*/ 897 w 1016"/>
                <a:gd name="T81" fmla="*/ 711 h 904"/>
                <a:gd name="T82" fmla="*/ 824 w 1016"/>
                <a:gd name="T83" fmla="*/ 569 h 904"/>
                <a:gd name="T84" fmla="*/ 794 w 1016"/>
                <a:gd name="T85" fmla="*/ 582 h 904"/>
                <a:gd name="T86" fmla="*/ 765 w 1016"/>
                <a:gd name="T87" fmla="*/ 596 h 904"/>
                <a:gd name="T88" fmla="*/ 734 w 1016"/>
                <a:gd name="T89" fmla="*/ 613 h 904"/>
                <a:gd name="T90" fmla="*/ 700 w 1016"/>
                <a:gd name="T91" fmla="*/ 633 h 904"/>
                <a:gd name="T92" fmla="*/ 674 w 1016"/>
                <a:gd name="T93" fmla="*/ 650 h 904"/>
                <a:gd name="T94" fmla="*/ 648 w 1016"/>
                <a:gd name="T95" fmla="*/ 670 h 904"/>
                <a:gd name="T96" fmla="*/ 622 w 1016"/>
                <a:gd name="T97" fmla="*/ 689 h 904"/>
                <a:gd name="T98" fmla="*/ 600 w 1016"/>
                <a:gd name="T99" fmla="*/ 709 h 904"/>
                <a:gd name="T100" fmla="*/ 579 w 1016"/>
                <a:gd name="T101" fmla="*/ 729 h 904"/>
                <a:gd name="T102" fmla="*/ 555 w 1016"/>
                <a:gd name="T103" fmla="*/ 752 h 904"/>
                <a:gd name="T104" fmla="*/ 536 w 1016"/>
                <a:gd name="T105" fmla="*/ 774 h 904"/>
                <a:gd name="T106" fmla="*/ 516 w 1016"/>
                <a:gd name="T107" fmla="*/ 796 h 904"/>
                <a:gd name="T108" fmla="*/ 499 w 1016"/>
                <a:gd name="T109" fmla="*/ 816 h 904"/>
                <a:gd name="T110" fmla="*/ 481 w 1016"/>
                <a:gd name="T111" fmla="*/ 842 h 904"/>
                <a:gd name="T112" fmla="*/ 464 w 1016"/>
                <a:gd name="T113" fmla="*/ 867 h 904"/>
                <a:gd name="T114" fmla="*/ 455 w 1016"/>
                <a:gd name="T115" fmla="*/ 885 h 904"/>
                <a:gd name="T116" fmla="*/ 443 w 1016"/>
                <a:gd name="T117" fmla="*/ 904 h 904"/>
                <a:gd name="T118" fmla="*/ 0 w 1016"/>
                <a:gd name="T119" fmla="*/ 717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904">
                  <a:moveTo>
                    <a:pt x="0" y="717"/>
                  </a:moveTo>
                  <a:lnTo>
                    <a:pt x="10" y="698"/>
                  </a:lnTo>
                  <a:lnTo>
                    <a:pt x="20" y="683"/>
                  </a:lnTo>
                  <a:lnTo>
                    <a:pt x="29" y="667"/>
                  </a:lnTo>
                  <a:lnTo>
                    <a:pt x="38" y="652"/>
                  </a:lnTo>
                  <a:lnTo>
                    <a:pt x="48" y="635"/>
                  </a:lnTo>
                  <a:lnTo>
                    <a:pt x="60" y="619"/>
                  </a:lnTo>
                  <a:lnTo>
                    <a:pt x="70" y="604"/>
                  </a:lnTo>
                  <a:lnTo>
                    <a:pt x="81" y="588"/>
                  </a:lnTo>
                  <a:lnTo>
                    <a:pt x="95" y="569"/>
                  </a:lnTo>
                  <a:lnTo>
                    <a:pt x="111" y="549"/>
                  </a:lnTo>
                  <a:lnTo>
                    <a:pt x="123" y="534"/>
                  </a:lnTo>
                  <a:lnTo>
                    <a:pt x="137" y="519"/>
                  </a:lnTo>
                  <a:lnTo>
                    <a:pt x="151" y="502"/>
                  </a:lnTo>
                  <a:lnTo>
                    <a:pt x="167" y="483"/>
                  </a:lnTo>
                  <a:lnTo>
                    <a:pt x="183" y="467"/>
                  </a:lnTo>
                  <a:lnTo>
                    <a:pt x="199" y="449"/>
                  </a:lnTo>
                  <a:lnTo>
                    <a:pt x="215" y="435"/>
                  </a:lnTo>
                  <a:lnTo>
                    <a:pt x="235" y="415"/>
                  </a:lnTo>
                  <a:lnTo>
                    <a:pt x="252" y="399"/>
                  </a:lnTo>
                  <a:lnTo>
                    <a:pt x="269" y="385"/>
                  </a:lnTo>
                  <a:lnTo>
                    <a:pt x="288" y="369"/>
                  </a:lnTo>
                  <a:lnTo>
                    <a:pt x="302" y="357"/>
                  </a:lnTo>
                  <a:lnTo>
                    <a:pt x="321" y="343"/>
                  </a:lnTo>
                  <a:lnTo>
                    <a:pt x="339" y="329"/>
                  </a:lnTo>
                  <a:lnTo>
                    <a:pt x="361" y="314"/>
                  </a:lnTo>
                  <a:lnTo>
                    <a:pt x="379" y="302"/>
                  </a:lnTo>
                  <a:lnTo>
                    <a:pt x="400" y="286"/>
                  </a:lnTo>
                  <a:lnTo>
                    <a:pt x="425" y="271"/>
                  </a:lnTo>
                  <a:lnTo>
                    <a:pt x="449" y="256"/>
                  </a:lnTo>
                  <a:lnTo>
                    <a:pt x="473" y="241"/>
                  </a:lnTo>
                  <a:lnTo>
                    <a:pt x="498" y="227"/>
                  </a:lnTo>
                  <a:lnTo>
                    <a:pt x="524" y="214"/>
                  </a:lnTo>
                  <a:lnTo>
                    <a:pt x="552" y="200"/>
                  </a:lnTo>
                  <a:lnTo>
                    <a:pt x="575" y="191"/>
                  </a:lnTo>
                  <a:lnTo>
                    <a:pt x="597" y="179"/>
                  </a:lnTo>
                  <a:lnTo>
                    <a:pt x="623" y="170"/>
                  </a:lnTo>
                  <a:lnTo>
                    <a:pt x="641" y="163"/>
                  </a:lnTo>
                  <a:lnTo>
                    <a:pt x="563" y="0"/>
                  </a:lnTo>
                  <a:lnTo>
                    <a:pt x="1016" y="232"/>
                  </a:lnTo>
                  <a:lnTo>
                    <a:pt x="897" y="711"/>
                  </a:lnTo>
                  <a:lnTo>
                    <a:pt x="824" y="569"/>
                  </a:lnTo>
                  <a:lnTo>
                    <a:pt x="794" y="582"/>
                  </a:lnTo>
                  <a:lnTo>
                    <a:pt x="765" y="596"/>
                  </a:lnTo>
                  <a:lnTo>
                    <a:pt x="734" y="613"/>
                  </a:lnTo>
                  <a:lnTo>
                    <a:pt x="700" y="633"/>
                  </a:lnTo>
                  <a:lnTo>
                    <a:pt x="674" y="650"/>
                  </a:lnTo>
                  <a:lnTo>
                    <a:pt x="648" y="670"/>
                  </a:lnTo>
                  <a:lnTo>
                    <a:pt x="622" y="689"/>
                  </a:lnTo>
                  <a:lnTo>
                    <a:pt x="600" y="709"/>
                  </a:lnTo>
                  <a:lnTo>
                    <a:pt x="579" y="729"/>
                  </a:lnTo>
                  <a:lnTo>
                    <a:pt x="555" y="752"/>
                  </a:lnTo>
                  <a:lnTo>
                    <a:pt x="536" y="774"/>
                  </a:lnTo>
                  <a:lnTo>
                    <a:pt x="516" y="796"/>
                  </a:lnTo>
                  <a:lnTo>
                    <a:pt x="499" y="816"/>
                  </a:lnTo>
                  <a:lnTo>
                    <a:pt x="481" y="842"/>
                  </a:lnTo>
                  <a:lnTo>
                    <a:pt x="464" y="867"/>
                  </a:lnTo>
                  <a:lnTo>
                    <a:pt x="455" y="885"/>
                  </a:lnTo>
                  <a:lnTo>
                    <a:pt x="443" y="904"/>
                  </a:lnTo>
                  <a:lnTo>
                    <a:pt x="0" y="717"/>
                  </a:lnTo>
                  <a:close/>
                </a:path>
              </a:pathLst>
            </a:custGeom>
            <a:solidFill>
              <a:schemeClr val="folHlink"/>
            </a:solidFill>
            <a:ln w="15875">
              <a:solidFill>
                <a:srgbClr val="000000"/>
              </a:solidFill>
              <a:prstDash val="solid"/>
              <a:round/>
              <a:headEnd/>
              <a:tailEnd/>
            </a:ln>
          </p:spPr>
          <p:txBody>
            <a:bodyPr/>
            <a:lstStyle/>
            <a:p>
              <a:endParaRPr lang="ru-RU"/>
            </a:p>
          </p:txBody>
        </p:sp>
        <p:sp>
          <p:nvSpPr>
            <p:cNvPr id="178194" name="Freeform 18"/>
            <p:cNvSpPr>
              <a:spLocks/>
            </p:cNvSpPr>
            <p:nvPr/>
          </p:nvSpPr>
          <p:spPr bwMode="auto">
            <a:xfrm>
              <a:off x="1244" y="781"/>
              <a:ext cx="674" cy="794"/>
            </a:xfrm>
            <a:custGeom>
              <a:avLst/>
              <a:gdLst>
                <a:gd name="T0" fmla="*/ 895 w 895"/>
                <a:gd name="T1" fmla="*/ 416 h 1006"/>
                <a:gd name="T2" fmla="*/ 667 w 895"/>
                <a:gd name="T3" fmla="*/ 332 h 1006"/>
                <a:gd name="T4" fmla="*/ 657 w 895"/>
                <a:gd name="T5" fmla="*/ 352 h 1006"/>
                <a:gd name="T6" fmla="*/ 652 w 895"/>
                <a:gd name="T7" fmla="*/ 371 h 1006"/>
                <a:gd name="T8" fmla="*/ 646 w 895"/>
                <a:gd name="T9" fmla="*/ 390 h 1006"/>
                <a:gd name="T10" fmla="*/ 641 w 895"/>
                <a:gd name="T11" fmla="*/ 411 h 1006"/>
                <a:gd name="T12" fmla="*/ 634 w 895"/>
                <a:gd name="T13" fmla="*/ 438 h 1006"/>
                <a:gd name="T14" fmla="*/ 630 w 895"/>
                <a:gd name="T15" fmla="*/ 460 h 1006"/>
                <a:gd name="T16" fmla="*/ 626 w 895"/>
                <a:gd name="T17" fmla="*/ 485 h 1006"/>
                <a:gd name="T18" fmla="*/ 624 w 895"/>
                <a:gd name="T19" fmla="*/ 511 h 1006"/>
                <a:gd name="T20" fmla="*/ 621 w 895"/>
                <a:gd name="T21" fmla="*/ 539 h 1006"/>
                <a:gd name="T22" fmla="*/ 621 w 895"/>
                <a:gd name="T23" fmla="*/ 589 h 1006"/>
                <a:gd name="T24" fmla="*/ 622 w 895"/>
                <a:gd name="T25" fmla="*/ 615 h 1006"/>
                <a:gd name="T26" fmla="*/ 624 w 895"/>
                <a:gd name="T27" fmla="*/ 639 h 1006"/>
                <a:gd name="T28" fmla="*/ 628 w 895"/>
                <a:gd name="T29" fmla="*/ 664 h 1006"/>
                <a:gd name="T30" fmla="*/ 633 w 895"/>
                <a:gd name="T31" fmla="*/ 688 h 1006"/>
                <a:gd name="T32" fmla="*/ 638 w 895"/>
                <a:gd name="T33" fmla="*/ 711 h 1006"/>
                <a:gd name="T34" fmla="*/ 644 w 895"/>
                <a:gd name="T35" fmla="*/ 739 h 1006"/>
                <a:gd name="T36" fmla="*/ 654 w 895"/>
                <a:gd name="T37" fmla="*/ 765 h 1006"/>
                <a:gd name="T38" fmla="*/ 227 w 895"/>
                <a:gd name="T39" fmla="*/ 1006 h 1006"/>
                <a:gd name="T40" fmla="*/ 217 w 895"/>
                <a:gd name="T41" fmla="*/ 981 h 1006"/>
                <a:gd name="T42" fmla="*/ 208 w 895"/>
                <a:gd name="T43" fmla="*/ 960 h 1006"/>
                <a:gd name="T44" fmla="*/ 200 w 895"/>
                <a:gd name="T45" fmla="*/ 940 h 1006"/>
                <a:gd name="T46" fmla="*/ 192 w 895"/>
                <a:gd name="T47" fmla="*/ 918 h 1006"/>
                <a:gd name="T48" fmla="*/ 185 w 895"/>
                <a:gd name="T49" fmla="*/ 900 h 1006"/>
                <a:gd name="T50" fmla="*/ 178 w 895"/>
                <a:gd name="T51" fmla="*/ 879 h 1006"/>
                <a:gd name="T52" fmla="*/ 172 w 895"/>
                <a:gd name="T53" fmla="*/ 859 h 1006"/>
                <a:gd name="T54" fmla="*/ 167 w 895"/>
                <a:gd name="T55" fmla="*/ 840 h 1006"/>
                <a:gd name="T56" fmla="*/ 162 w 895"/>
                <a:gd name="T57" fmla="*/ 821 h 1006"/>
                <a:gd name="T58" fmla="*/ 156 w 895"/>
                <a:gd name="T59" fmla="*/ 797 h 1006"/>
                <a:gd name="T60" fmla="*/ 152 w 895"/>
                <a:gd name="T61" fmla="*/ 773 h 1006"/>
                <a:gd name="T62" fmla="*/ 146 w 895"/>
                <a:gd name="T63" fmla="*/ 750 h 1006"/>
                <a:gd name="T64" fmla="*/ 141 w 895"/>
                <a:gd name="T65" fmla="*/ 728 h 1006"/>
                <a:gd name="T66" fmla="*/ 139 w 895"/>
                <a:gd name="T67" fmla="*/ 702 h 1006"/>
                <a:gd name="T68" fmla="*/ 136 w 895"/>
                <a:gd name="T69" fmla="*/ 678 h 1006"/>
                <a:gd name="T70" fmla="*/ 133 w 895"/>
                <a:gd name="T71" fmla="*/ 650 h 1006"/>
                <a:gd name="T72" fmla="*/ 131 w 895"/>
                <a:gd name="T73" fmla="*/ 623 h 1006"/>
                <a:gd name="T74" fmla="*/ 131 w 895"/>
                <a:gd name="T75" fmla="*/ 596 h 1006"/>
                <a:gd name="T76" fmla="*/ 131 w 895"/>
                <a:gd name="T77" fmla="*/ 568 h 1006"/>
                <a:gd name="T78" fmla="*/ 131 w 895"/>
                <a:gd name="T79" fmla="*/ 533 h 1006"/>
                <a:gd name="T80" fmla="*/ 132 w 895"/>
                <a:gd name="T81" fmla="*/ 502 h 1006"/>
                <a:gd name="T82" fmla="*/ 133 w 895"/>
                <a:gd name="T83" fmla="*/ 481 h 1006"/>
                <a:gd name="T84" fmla="*/ 136 w 895"/>
                <a:gd name="T85" fmla="*/ 455 h 1006"/>
                <a:gd name="T86" fmla="*/ 139 w 895"/>
                <a:gd name="T87" fmla="*/ 431 h 1006"/>
                <a:gd name="T88" fmla="*/ 142 w 895"/>
                <a:gd name="T89" fmla="*/ 402 h 1006"/>
                <a:gd name="T90" fmla="*/ 148 w 895"/>
                <a:gd name="T91" fmla="*/ 376 h 1006"/>
                <a:gd name="T92" fmla="*/ 153 w 895"/>
                <a:gd name="T93" fmla="*/ 353 h 1006"/>
                <a:gd name="T94" fmla="*/ 159 w 895"/>
                <a:gd name="T95" fmla="*/ 323 h 1006"/>
                <a:gd name="T96" fmla="*/ 166 w 895"/>
                <a:gd name="T97" fmla="*/ 300 h 1006"/>
                <a:gd name="T98" fmla="*/ 172 w 895"/>
                <a:gd name="T99" fmla="*/ 272 h 1006"/>
                <a:gd name="T100" fmla="*/ 180 w 895"/>
                <a:gd name="T101" fmla="*/ 248 h 1006"/>
                <a:gd name="T102" fmla="*/ 189 w 895"/>
                <a:gd name="T103" fmla="*/ 223 h 1006"/>
                <a:gd name="T104" fmla="*/ 199 w 895"/>
                <a:gd name="T105" fmla="*/ 197 h 1006"/>
                <a:gd name="T106" fmla="*/ 212 w 895"/>
                <a:gd name="T107" fmla="*/ 166 h 1006"/>
                <a:gd name="T108" fmla="*/ 0 w 895"/>
                <a:gd name="T109" fmla="*/ 87 h 1006"/>
                <a:gd name="T110" fmla="*/ 557 w 895"/>
                <a:gd name="T111" fmla="*/ 0 h 1006"/>
                <a:gd name="T112" fmla="*/ 895 w 895"/>
                <a:gd name="T113" fmla="*/ 41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5" h="1006">
                  <a:moveTo>
                    <a:pt x="895" y="416"/>
                  </a:moveTo>
                  <a:lnTo>
                    <a:pt x="667" y="332"/>
                  </a:lnTo>
                  <a:lnTo>
                    <a:pt x="657" y="352"/>
                  </a:lnTo>
                  <a:lnTo>
                    <a:pt x="652" y="371"/>
                  </a:lnTo>
                  <a:lnTo>
                    <a:pt x="646" y="390"/>
                  </a:lnTo>
                  <a:lnTo>
                    <a:pt x="641" y="411"/>
                  </a:lnTo>
                  <a:lnTo>
                    <a:pt x="634" y="438"/>
                  </a:lnTo>
                  <a:lnTo>
                    <a:pt x="630" y="460"/>
                  </a:lnTo>
                  <a:lnTo>
                    <a:pt x="626" y="485"/>
                  </a:lnTo>
                  <a:lnTo>
                    <a:pt x="624" y="511"/>
                  </a:lnTo>
                  <a:lnTo>
                    <a:pt x="621" y="539"/>
                  </a:lnTo>
                  <a:lnTo>
                    <a:pt x="621" y="589"/>
                  </a:lnTo>
                  <a:lnTo>
                    <a:pt x="622" y="615"/>
                  </a:lnTo>
                  <a:lnTo>
                    <a:pt x="624" y="639"/>
                  </a:lnTo>
                  <a:lnTo>
                    <a:pt x="628" y="664"/>
                  </a:lnTo>
                  <a:lnTo>
                    <a:pt x="633" y="688"/>
                  </a:lnTo>
                  <a:lnTo>
                    <a:pt x="638" y="711"/>
                  </a:lnTo>
                  <a:lnTo>
                    <a:pt x="644" y="739"/>
                  </a:lnTo>
                  <a:lnTo>
                    <a:pt x="654" y="765"/>
                  </a:lnTo>
                  <a:lnTo>
                    <a:pt x="227" y="1006"/>
                  </a:lnTo>
                  <a:lnTo>
                    <a:pt x="217" y="981"/>
                  </a:lnTo>
                  <a:lnTo>
                    <a:pt x="208" y="960"/>
                  </a:lnTo>
                  <a:lnTo>
                    <a:pt x="200" y="940"/>
                  </a:lnTo>
                  <a:lnTo>
                    <a:pt x="192" y="918"/>
                  </a:lnTo>
                  <a:lnTo>
                    <a:pt x="185" y="900"/>
                  </a:lnTo>
                  <a:lnTo>
                    <a:pt x="178" y="879"/>
                  </a:lnTo>
                  <a:lnTo>
                    <a:pt x="172" y="859"/>
                  </a:lnTo>
                  <a:lnTo>
                    <a:pt x="167" y="840"/>
                  </a:lnTo>
                  <a:lnTo>
                    <a:pt x="162" y="821"/>
                  </a:lnTo>
                  <a:lnTo>
                    <a:pt x="156" y="797"/>
                  </a:lnTo>
                  <a:lnTo>
                    <a:pt x="152" y="773"/>
                  </a:lnTo>
                  <a:lnTo>
                    <a:pt x="146" y="750"/>
                  </a:lnTo>
                  <a:lnTo>
                    <a:pt x="141" y="728"/>
                  </a:lnTo>
                  <a:lnTo>
                    <a:pt x="139" y="702"/>
                  </a:lnTo>
                  <a:lnTo>
                    <a:pt x="136" y="678"/>
                  </a:lnTo>
                  <a:lnTo>
                    <a:pt x="133" y="650"/>
                  </a:lnTo>
                  <a:lnTo>
                    <a:pt x="131" y="623"/>
                  </a:lnTo>
                  <a:lnTo>
                    <a:pt x="131" y="596"/>
                  </a:lnTo>
                  <a:lnTo>
                    <a:pt x="131" y="568"/>
                  </a:lnTo>
                  <a:lnTo>
                    <a:pt x="131" y="533"/>
                  </a:lnTo>
                  <a:lnTo>
                    <a:pt x="132" y="502"/>
                  </a:lnTo>
                  <a:lnTo>
                    <a:pt x="133" y="481"/>
                  </a:lnTo>
                  <a:lnTo>
                    <a:pt x="136" y="455"/>
                  </a:lnTo>
                  <a:lnTo>
                    <a:pt x="139" y="431"/>
                  </a:lnTo>
                  <a:lnTo>
                    <a:pt x="142" y="402"/>
                  </a:lnTo>
                  <a:lnTo>
                    <a:pt x="148" y="376"/>
                  </a:lnTo>
                  <a:lnTo>
                    <a:pt x="153" y="353"/>
                  </a:lnTo>
                  <a:lnTo>
                    <a:pt x="159" y="323"/>
                  </a:lnTo>
                  <a:lnTo>
                    <a:pt x="166" y="300"/>
                  </a:lnTo>
                  <a:lnTo>
                    <a:pt x="172" y="272"/>
                  </a:lnTo>
                  <a:lnTo>
                    <a:pt x="180" y="248"/>
                  </a:lnTo>
                  <a:lnTo>
                    <a:pt x="189" y="223"/>
                  </a:lnTo>
                  <a:lnTo>
                    <a:pt x="199" y="197"/>
                  </a:lnTo>
                  <a:lnTo>
                    <a:pt x="212" y="166"/>
                  </a:lnTo>
                  <a:lnTo>
                    <a:pt x="0" y="87"/>
                  </a:lnTo>
                  <a:lnTo>
                    <a:pt x="557" y="0"/>
                  </a:lnTo>
                  <a:lnTo>
                    <a:pt x="895" y="416"/>
                  </a:lnTo>
                  <a:close/>
                </a:path>
              </a:pathLst>
            </a:custGeom>
            <a:solidFill>
              <a:srgbClr val="FFCC99"/>
            </a:solidFill>
            <a:ln w="15875">
              <a:solidFill>
                <a:srgbClr val="000000"/>
              </a:solidFill>
              <a:prstDash val="solid"/>
              <a:round/>
              <a:headEnd/>
              <a:tailEnd/>
            </a:ln>
          </p:spPr>
          <p:txBody>
            <a:bodyPr/>
            <a:lstStyle/>
            <a:p>
              <a:endParaRPr lang="ru-RU"/>
            </a:p>
          </p:txBody>
        </p:sp>
        <p:sp>
          <p:nvSpPr>
            <p:cNvPr id="178195" name="Freeform 19"/>
            <p:cNvSpPr>
              <a:spLocks/>
            </p:cNvSpPr>
            <p:nvPr/>
          </p:nvSpPr>
          <p:spPr bwMode="auto">
            <a:xfrm>
              <a:off x="1275" y="1354"/>
              <a:ext cx="764" cy="681"/>
            </a:xfrm>
            <a:custGeom>
              <a:avLst/>
              <a:gdLst>
                <a:gd name="T0" fmla="*/ 807 w 1015"/>
                <a:gd name="T1" fmla="*/ 862 h 862"/>
                <a:gd name="T2" fmla="*/ 786 w 1015"/>
                <a:gd name="T3" fmla="*/ 853 h 862"/>
                <a:gd name="T4" fmla="*/ 769 w 1015"/>
                <a:gd name="T5" fmla="*/ 845 h 862"/>
                <a:gd name="T6" fmla="*/ 751 w 1015"/>
                <a:gd name="T7" fmla="*/ 837 h 862"/>
                <a:gd name="T8" fmla="*/ 734 w 1015"/>
                <a:gd name="T9" fmla="*/ 829 h 862"/>
                <a:gd name="T10" fmla="*/ 716 w 1015"/>
                <a:gd name="T11" fmla="*/ 819 h 862"/>
                <a:gd name="T12" fmla="*/ 697 w 1015"/>
                <a:gd name="T13" fmla="*/ 810 h 862"/>
                <a:gd name="T14" fmla="*/ 680 w 1015"/>
                <a:gd name="T15" fmla="*/ 799 h 862"/>
                <a:gd name="T16" fmla="*/ 662 w 1015"/>
                <a:gd name="T17" fmla="*/ 790 h 862"/>
                <a:gd name="T18" fmla="*/ 641 w 1015"/>
                <a:gd name="T19" fmla="*/ 777 h 862"/>
                <a:gd name="T20" fmla="*/ 619 w 1015"/>
                <a:gd name="T21" fmla="*/ 765 h 862"/>
                <a:gd name="T22" fmla="*/ 602 w 1015"/>
                <a:gd name="T23" fmla="*/ 753 h 862"/>
                <a:gd name="T24" fmla="*/ 585 w 1015"/>
                <a:gd name="T25" fmla="*/ 740 h 862"/>
                <a:gd name="T26" fmla="*/ 566 w 1015"/>
                <a:gd name="T27" fmla="*/ 727 h 862"/>
                <a:gd name="T28" fmla="*/ 545 w 1015"/>
                <a:gd name="T29" fmla="*/ 713 h 862"/>
                <a:gd name="T30" fmla="*/ 527 w 1015"/>
                <a:gd name="T31" fmla="*/ 699 h 862"/>
                <a:gd name="T32" fmla="*/ 507 w 1015"/>
                <a:gd name="T33" fmla="*/ 684 h 862"/>
                <a:gd name="T34" fmla="*/ 491 w 1015"/>
                <a:gd name="T35" fmla="*/ 672 h 862"/>
                <a:gd name="T36" fmla="*/ 469 w 1015"/>
                <a:gd name="T37" fmla="*/ 653 h 862"/>
                <a:gd name="T38" fmla="*/ 451 w 1015"/>
                <a:gd name="T39" fmla="*/ 638 h 862"/>
                <a:gd name="T40" fmla="*/ 435 w 1015"/>
                <a:gd name="T41" fmla="*/ 623 h 862"/>
                <a:gd name="T42" fmla="*/ 417 w 1015"/>
                <a:gd name="T43" fmla="*/ 605 h 862"/>
                <a:gd name="T44" fmla="*/ 404 w 1015"/>
                <a:gd name="T45" fmla="*/ 592 h 862"/>
                <a:gd name="T46" fmla="*/ 388 w 1015"/>
                <a:gd name="T47" fmla="*/ 576 h 862"/>
                <a:gd name="T48" fmla="*/ 373 w 1015"/>
                <a:gd name="T49" fmla="*/ 560 h 862"/>
                <a:gd name="T50" fmla="*/ 356 w 1015"/>
                <a:gd name="T51" fmla="*/ 540 h 862"/>
                <a:gd name="T52" fmla="*/ 340 w 1015"/>
                <a:gd name="T53" fmla="*/ 524 h 862"/>
                <a:gd name="T54" fmla="*/ 324 w 1015"/>
                <a:gd name="T55" fmla="*/ 505 h 862"/>
                <a:gd name="T56" fmla="*/ 306 w 1015"/>
                <a:gd name="T57" fmla="*/ 483 h 862"/>
                <a:gd name="T58" fmla="*/ 291 w 1015"/>
                <a:gd name="T59" fmla="*/ 462 h 862"/>
                <a:gd name="T60" fmla="*/ 274 w 1015"/>
                <a:gd name="T61" fmla="*/ 440 h 862"/>
                <a:gd name="T62" fmla="*/ 258 w 1015"/>
                <a:gd name="T63" fmla="*/ 418 h 862"/>
                <a:gd name="T64" fmla="*/ 244 w 1015"/>
                <a:gd name="T65" fmla="*/ 395 h 862"/>
                <a:gd name="T66" fmla="*/ 228 w 1015"/>
                <a:gd name="T67" fmla="*/ 370 h 862"/>
                <a:gd name="T68" fmla="*/ 218 w 1015"/>
                <a:gd name="T69" fmla="*/ 349 h 862"/>
                <a:gd name="T70" fmla="*/ 204 w 1015"/>
                <a:gd name="T71" fmla="*/ 330 h 862"/>
                <a:gd name="T72" fmla="*/ 194 w 1015"/>
                <a:gd name="T73" fmla="*/ 307 h 862"/>
                <a:gd name="T74" fmla="*/ 0 w 1015"/>
                <a:gd name="T75" fmla="*/ 389 h 862"/>
                <a:gd name="T76" fmla="*/ 319 w 1015"/>
                <a:gd name="T77" fmla="*/ 0 h 862"/>
                <a:gd name="T78" fmla="*/ 859 w 1015"/>
                <a:gd name="T79" fmla="*/ 42 h 862"/>
                <a:gd name="T80" fmla="*/ 641 w 1015"/>
                <a:gd name="T81" fmla="*/ 130 h 862"/>
                <a:gd name="T82" fmla="*/ 656 w 1015"/>
                <a:gd name="T83" fmla="*/ 154 h 862"/>
                <a:gd name="T84" fmla="*/ 671 w 1015"/>
                <a:gd name="T85" fmla="*/ 180 h 862"/>
                <a:gd name="T86" fmla="*/ 691 w 1015"/>
                <a:gd name="T87" fmla="*/ 207 h 862"/>
                <a:gd name="T88" fmla="*/ 713 w 1015"/>
                <a:gd name="T89" fmla="*/ 238 h 862"/>
                <a:gd name="T90" fmla="*/ 733 w 1015"/>
                <a:gd name="T91" fmla="*/ 261 h 862"/>
                <a:gd name="T92" fmla="*/ 755 w 1015"/>
                <a:gd name="T93" fmla="*/ 284 h 862"/>
                <a:gd name="T94" fmla="*/ 776 w 1015"/>
                <a:gd name="T95" fmla="*/ 307 h 862"/>
                <a:gd name="T96" fmla="*/ 798 w 1015"/>
                <a:gd name="T97" fmla="*/ 327 h 862"/>
                <a:gd name="T98" fmla="*/ 821 w 1015"/>
                <a:gd name="T99" fmla="*/ 346 h 862"/>
                <a:gd name="T100" fmla="*/ 846 w 1015"/>
                <a:gd name="T101" fmla="*/ 367 h 862"/>
                <a:gd name="T102" fmla="*/ 871 w 1015"/>
                <a:gd name="T103" fmla="*/ 384 h 862"/>
                <a:gd name="T104" fmla="*/ 894 w 1015"/>
                <a:gd name="T105" fmla="*/ 402 h 862"/>
                <a:gd name="T106" fmla="*/ 918 w 1015"/>
                <a:gd name="T107" fmla="*/ 417 h 862"/>
                <a:gd name="T108" fmla="*/ 946 w 1015"/>
                <a:gd name="T109" fmla="*/ 433 h 862"/>
                <a:gd name="T110" fmla="*/ 975 w 1015"/>
                <a:gd name="T111" fmla="*/ 448 h 862"/>
                <a:gd name="T112" fmla="*/ 996 w 1015"/>
                <a:gd name="T113" fmla="*/ 456 h 862"/>
                <a:gd name="T114" fmla="*/ 1015 w 1015"/>
                <a:gd name="T115" fmla="*/ 467 h 862"/>
                <a:gd name="T116" fmla="*/ 807 w 1015"/>
                <a:gd name="T117" fmla="*/ 86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5" h="862">
                  <a:moveTo>
                    <a:pt x="807" y="862"/>
                  </a:moveTo>
                  <a:lnTo>
                    <a:pt x="786" y="853"/>
                  </a:lnTo>
                  <a:lnTo>
                    <a:pt x="769" y="845"/>
                  </a:lnTo>
                  <a:lnTo>
                    <a:pt x="751" y="837"/>
                  </a:lnTo>
                  <a:lnTo>
                    <a:pt x="734" y="829"/>
                  </a:lnTo>
                  <a:lnTo>
                    <a:pt x="716" y="819"/>
                  </a:lnTo>
                  <a:lnTo>
                    <a:pt x="697" y="810"/>
                  </a:lnTo>
                  <a:lnTo>
                    <a:pt x="680" y="799"/>
                  </a:lnTo>
                  <a:lnTo>
                    <a:pt x="662" y="790"/>
                  </a:lnTo>
                  <a:lnTo>
                    <a:pt x="641" y="777"/>
                  </a:lnTo>
                  <a:lnTo>
                    <a:pt x="619" y="765"/>
                  </a:lnTo>
                  <a:lnTo>
                    <a:pt x="602" y="753"/>
                  </a:lnTo>
                  <a:lnTo>
                    <a:pt x="585" y="740"/>
                  </a:lnTo>
                  <a:lnTo>
                    <a:pt x="566" y="727"/>
                  </a:lnTo>
                  <a:lnTo>
                    <a:pt x="545" y="713"/>
                  </a:lnTo>
                  <a:lnTo>
                    <a:pt x="527" y="699"/>
                  </a:lnTo>
                  <a:lnTo>
                    <a:pt x="507" y="684"/>
                  </a:lnTo>
                  <a:lnTo>
                    <a:pt x="491" y="672"/>
                  </a:lnTo>
                  <a:lnTo>
                    <a:pt x="469" y="653"/>
                  </a:lnTo>
                  <a:lnTo>
                    <a:pt x="451" y="638"/>
                  </a:lnTo>
                  <a:lnTo>
                    <a:pt x="435" y="623"/>
                  </a:lnTo>
                  <a:lnTo>
                    <a:pt x="417" y="605"/>
                  </a:lnTo>
                  <a:lnTo>
                    <a:pt x="404" y="592"/>
                  </a:lnTo>
                  <a:lnTo>
                    <a:pt x="388" y="576"/>
                  </a:lnTo>
                  <a:lnTo>
                    <a:pt x="373" y="560"/>
                  </a:lnTo>
                  <a:lnTo>
                    <a:pt x="356" y="540"/>
                  </a:lnTo>
                  <a:lnTo>
                    <a:pt x="340" y="524"/>
                  </a:lnTo>
                  <a:lnTo>
                    <a:pt x="324" y="505"/>
                  </a:lnTo>
                  <a:lnTo>
                    <a:pt x="306" y="483"/>
                  </a:lnTo>
                  <a:lnTo>
                    <a:pt x="291" y="462"/>
                  </a:lnTo>
                  <a:lnTo>
                    <a:pt x="274" y="440"/>
                  </a:lnTo>
                  <a:lnTo>
                    <a:pt x="258" y="418"/>
                  </a:lnTo>
                  <a:lnTo>
                    <a:pt x="244" y="395"/>
                  </a:lnTo>
                  <a:lnTo>
                    <a:pt x="228" y="370"/>
                  </a:lnTo>
                  <a:lnTo>
                    <a:pt x="218" y="349"/>
                  </a:lnTo>
                  <a:lnTo>
                    <a:pt x="204" y="330"/>
                  </a:lnTo>
                  <a:lnTo>
                    <a:pt x="194" y="307"/>
                  </a:lnTo>
                  <a:lnTo>
                    <a:pt x="0" y="389"/>
                  </a:lnTo>
                  <a:lnTo>
                    <a:pt x="319" y="0"/>
                  </a:lnTo>
                  <a:lnTo>
                    <a:pt x="859" y="42"/>
                  </a:lnTo>
                  <a:lnTo>
                    <a:pt x="641" y="130"/>
                  </a:lnTo>
                  <a:lnTo>
                    <a:pt x="656" y="154"/>
                  </a:lnTo>
                  <a:lnTo>
                    <a:pt x="671" y="180"/>
                  </a:lnTo>
                  <a:lnTo>
                    <a:pt x="691" y="207"/>
                  </a:lnTo>
                  <a:lnTo>
                    <a:pt x="713" y="238"/>
                  </a:lnTo>
                  <a:lnTo>
                    <a:pt x="733" y="261"/>
                  </a:lnTo>
                  <a:lnTo>
                    <a:pt x="755" y="284"/>
                  </a:lnTo>
                  <a:lnTo>
                    <a:pt x="776" y="307"/>
                  </a:lnTo>
                  <a:lnTo>
                    <a:pt x="798" y="327"/>
                  </a:lnTo>
                  <a:lnTo>
                    <a:pt x="821" y="346"/>
                  </a:lnTo>
                  <a:lnTo>
                    <a:pt x="846" y="367"/>
                  </a:lnTo>
                  <a:lnTo>
                    <a:pt x="871" y="384"/>
                  </a:lnTo>
                  <a:lnTo>
                    <a:pt x="894" y="402"/>
                  </a:lnTo>
                  <a:lnTo>
                    <a:pt x="918" y="417"/>
                  </a:lnTo>
                  <a:lnTo>
                    <a:pt x="946" y="433"/>
                  </a:lnTo>
                  <a:lnTo>
                    <a:pt x="975" y="448"/>
                  </a:lnTo>
                  <a:lnTo>
                    <a:pt x="996" y="456"/>
                  </a:lnTo>
                  <a:lnTo>
                    <a:pt x="1015" y="467"/>
                  </a:lnTo>
                  <a:lnTo>
                    <a:pt x="807" y="862"/>
                  </a:lnTo>
                  <a:close/>
                </a:path>
              </a:pathLst>
            </a:custGeom>
            <a:solidFill>
              <a:srgbClr val="FFFF99"/>
            </a:solidFill>
            <a:ln w="15875">
              <a:solidFill>
                <a:srgbClr val="000000"/>
              </a:solidFill>
              <a:prstDash val="solid"/>
              <a:round/>
              <a:headEnd/>
              <a:tailEnd/>
            </a:ln>
          </p:spPr>
          <p:txBody>
            <a:bodyPr/>
            <a:lstStyle/>
            <a:p>
              <a:endParaRPr lang="ru-RU"/>
            </a:p>
          </p:txBody>
        </p:sp>
        <p:sp>
          <p:nvSpPr>
            <p:cNvPr id="178196" name="Freeform 20"/>
            <p:cNvSpPr>
              <a:spLocks/>
            </p:cNvSpPr>
            <p:nvPr/>
          </p:nvSpPr>
          <p:spPr bwMode="auto">
            <a:xfrm>
              <a:off x="1851" y="1593"/>
              <a:ext cx="830" cy="621"/>
            </a:xfrm>
            <a:custGeom>
              <a:avLst/>
              <a:gdLst>
                <a:gd name="T0" fmla="*/ 442 w 1103"/>
                <a:gd name="T1" fmla="*/ 0 h 787"/>
                <a:gd name="T2" fmla="*/ 350 w 1103"/>
                <a:gd name="T3" fmla="*/ 203 h 787"/>
                <a:gd name="T4" fmla="*/ 372 w 1103"/>
                <a:gd name="T5" fmla="*/ 211 h 787"/>
                <a:gd name="T6" fmla="*/ 391 w 1103"/>
                <a:gd name="T7" fmla="*/ 216 h 787"/>
                <a:gd name="T8" fmla="*/ 413 w 1103"/>
                <a:gd name="T9" fmla="*/ 222 h 787"/>
                <a:gd name="T10" fmla="*/ 438 w 1103"/>
                <a:gd name="T11" fmla="*/ 228 h 787"/>
                <a:gd name="T12" fmla="*/ 467 w 1103"/>
                <a:gd name="T13" fmla="*/ 232 h 787"/>
                <a:gd name="T14" fmla="*/ 493 w 1103"/>
                <a:gd name="T15" fmla="*/ 236 h 787"/>
                <a:gd name="T16" fmla="*/ 519 w 1103"/>
                <a:gd name="T17" fmla="*/ 239 h 787"/>
                <a:gd name="T18" fmla="*/ 549 w 1103"/>
                <a:gd name="T19" fmla="*/ 243 h 787"/>
                <a:gd name="T20" fmla="*/ 580 w 1103"/>
                <a:gd name="T21" fmla="*/ 245 h 787"/>
                <a:gd name="T22" fmla="*/ 636 w 1103"/>
                <a:gd name="T23" fmla="*/ 245 h 787"/>
                <a:gd name="T24" fmla="*/ 666 w 1103"/>
                <a:gd name="T25" fmla="*/ 244 h 787"/>
                <a:gd name="T26" fmla="*/ 692 w 1103"/>
                <a:gd name="T27" fmla="*/ 242 h 787"/>
                <a:gd name="T28" fmla="*/ 720 w 1103"/>
                <a:gd name="T29" fmla="*/ 238 h 787"/>
                <a:gd name="T30" fmla="*/ 749 w 1103"/>
                <a:gd name="T31" fmla="*/ 233 h 787"/>
                <a:gd name="T32" fmla="*/ 773 w 1103"/>
                <a:gd name="T33" fmla="*/ 230 h 787"/>
                <a:gd name="T34" fmla="*/ 805 w 1103"/>
                <a:gd name="T35" fmla="*/ 223 h 787"/>
                <a:gd name="T36" fmla="*/ 835 w 1103"/>
                <a:gd name="T37" fmla="*/ 215 h 787"/>
                <a:gd name="T38" fmla="*/ 1103 w 1103"/>
                <a:gd name="T39" fmla="*/ 595 h 787"/>
                <a:gd name="T40" fmla="*/ 1077 w 1103"/>
                <a:gd name="T41" fmla="*/ 604 h 787"/>
                <a:gd name="T42" fmla="*/ 1052 w 1103"/>
                <a:gd name="T43" fmla="*/ 613 h 787"/>
                <a:gd name="T44" fmla="*/ 1030 w 1103"/>
                <a:gd name="T45" fmla="*/ 620 h 787"/>
                <a:gd name="T46" fmla="*/ 1007 w 1103"/>
                <a:gd name="T47" fmla="*/ 627 h 787"/>
                <a:gd name="T48" fmla="*/ 985 w 1103"/>
                <a:gd name="T49" fmla="*/ 632 h 787"/>
                <a:gd name="T50" fmla="*/ 961 w 1103"/>
                <a:gd name="T51" fmla="*/ 639 h 787"/>
                <a:gd name="T52" fmla="*/ 940 w 1103"/>
                <a:gd name="T53" fmla="*/ 644 h 787"/>
                <a:gd name="T54" fmla="*/ 918 w 1103"/>
                <a:gd name="T55" fmla="*/ 649 h 787"/>
                <a:gd name="T56" fmla="*/ 896 w 1103"/>
                <a:gd name="T57" fmla="*/ 653 h 787"/>
                <a:gd name="T58" fmla="*/ 871 w 1103"/>
                <a:gd name="T59" fmla="*/ 659 h 787"/>
                <a:gd name="T60" fmla="*/ 842 w 1103"/>
                <a:gd name="T61" fmla="*/ 663 h 787"/>
                <a:gd name="T62" fmla="*/ 818 w 1103"/>
                <a:gd name="T63" fmla="*/ 667 h 787"/>
                <a:gd name="T64" fmla="*/ 792 w 1103"/>
                <a:gd name="T65" fmla="*/ 672 h 787"/>
                <a:gd name="T66" fmla="*/ 764 w 1103"/>
                <a:gd name="T67" fmla="*/ 675 h 787"/>
                <a:gd name="T68" fmla="*/ 736 w 1103"/>
                <a:gd name="T69" fmla="*/ 678 h 787"/>
                <a:gd name="T70" fmla="*/ 704 w 1103"/>
                <a:gd name="T71" fmla="*/ 679 h 787"/>
                <a:gd name="T72" fmla="*/ 674 w 1103"/>
                <a:gd name="T73" fmla="*/ 681 h 787"/>
                <a:gd name="T74" fmla="*/ 646 w 1103"/>
                <a:gd name="T75" fmla="*/ 681 h 787"/>
                <a:gd name="T76" fmla="*/ 614 w 1103"/>
                <a:gd name="T77" fmla="*/ 681 h 787"/>
                <a:gd name="T78" fmla="*/ 575 w 1103"/>
                <a:gd name="T79" fmla="*/ 681 h 787"/>
                <a:gd name="T80" fmla="*/ 540 w 1103"/>
                <a:gd name="T81" fmla="*/ 680 h 787"/>
                <a:gd name="T82" fmla="*/ 515 w 1103"/>
                <a:gd name="T83" fmla="*/ 679 h 787"/>
                <a:gd name="T84" fmla="*/ 488 w 1103"/>
                <a:gd name="T85" fmla="*/ 678 h 787"/>
                <a:gd name="T86" fmla="*/ 459 w 1103"/>
                <a:gd name="T87" fmla="*/ 675 h 787"/>
                <a:gd name="T88" fmla="*/ 426 w 1103"/>
                <a:gd name="T89" fmla="*/ 671 h 787"/>
                <a:gd name="T90" fmla="*/ 399 w 1103"/>
                <a:gd name="T91" fmla="*/ 666 h 787"/>
                <a:gd name="T92" fmla="*/ 372 w 1103"/>
                <a:gd name="T93" fmla="*/ 663 h 787"/>
                <a:gd name="T94" fmla="*/ 338 w 1103"/>
                <a:gd name="T95" fmla="*/ 656 h 787"/>
                <a:gd name="T96" fmla="*/ 313 w 1103"/>
                <a:gd name="T97" fmla="*/ 650 h 787"/>
                <a:gd name="T98" fmla="*/ 282 w 1103"/>
                <a:gd name="T99" fmla="*/ 644 h 787"/>
                <a:gd name="T100" fmla="*/ 254 w 1103"/>
                <a:gd name="T101" fmla="*/ 637 h 787"/>
                <a:gd name="T102" fmla="*/ 227 w 1103"/>
                <a:gd name="T103" fmla="*/ 630 h 787"/>
                <a:gd name="T104" fmla="*/ 198 w 1103"/>
                <a:gd name="T105" fmla="*/ 621 h 787"/>
                <a:gd name="T106" fmla="*/ 163 w 1103"/>
                <a:gd name="T107" fmla="*/ 609 h 787"/>
                <a:gd name="T108" fmla="*/ 80 w 1103"/>
                <a:gd name="T109" fmla="*/ 787 h 787"/>
                <a:gd name="T110" fmla="*/ 0 w 1103"/>
                <a:gd name="T111" fmla="*/ 282 h 787"/>
                <a:gd name="T112" fmla="*/ 442 w 1103"/>
                <a:gd name="T11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 h="787">
                  <a:moveTo>
                    <a:pt x="442" y="0"/>
                  </a:moveTo>
                  <a:lnTo>
                    <a:pt x="350" y="203"/>
                  </a:lnTo>
                  <a:lnTo>
                    <a:pt x="372" y="211"/>
                  </a:lnTo>
                  <a:lnTo>
                    <a:pt x="391" y="216"/>
                  </a:lnTo>
                  <a:lnTo>
                    <a:pt x="413" y="222"/>
                  </a:lnTo>
                  <a:lnTo>
                    <a:pt x="438" y="228"/>
                  </a:lnTo>
                  <a:lnTo>
                    <a:pt x="467" y="232"/>
                  </a:lnTo>
                  <a:lnTo>
                    <a:pt x="493" y="236"/>
                  </a:lnTo>
                  <a:lnTo>
                    <a:pt x="519" y="239"/>
                  </a:lnTo>
                  <a:lnTo>
                    <a:pt x="549" y="243"/>
                  </a:lnTo>
                  <a:lnTo>
                    <a:pt x="580" y="245"/>
                  </a:lnTo>
                  <a:lnTo>
                    <a:pt x="636" y="245"/>
                  </a:lnTo>
                  <a:lnTo>
                    <a:pt x="666" y="244"/>
                  </a:lnTo>
                  <a:lnTo>
                    <a:pt x="692" y="242"/>
                  </a:lnTo>
                  <a:lnTo>
                    <a:pt x="720" y="238"/>
                  </a:lnTo>
                  <a:lnTo>
                    <a:pt x="749" y="233"/>
                  </a:lnTo>
                  <a:lnTo>
                    <a:pt x="773" y="230"/>
                  </a:lnTo>
                  <a:lnTo>
                    <a:pt x="805" y="223"/>
                  </a:lnTo>
                  <a:lnTo>
                    <a:pt x="835" y="215"/>
                  </a:lnTo>
                  <a:lnTo>
                    <a:pt x="1103" y="595"/>
                  </a:lnTo>
                  <a:lnTo>
                    <a:pt x="1077" y="604"/>
                  </a:lnTo>
                  <a:lnTo>
                    <a:pt x="1052" y="613"/>
                  </a:lnTo>
                  <a:lnTo>
                    <a:pt x="1030" y="620"/>
                  </a:lnTo>
                  <a:lnTo>
                    <a:pt x="1007" y="627"/>
                  </a:lnTo>
                  <a:lnTo>
                    <a:pt x="985" y="632"/>
                  </a:lnTo>
                  <a:lnTo>
                    <a:pt x="961" y="639"/>
                  </a:lnTo>
                  <a:lnTo>
                    <a:pt x="940" y="644"/>
                  </a:lnTo>
                  <a:lnTo>
                    <a:pt x="918" y="649"/>
                  </a:lnTo>
                  <a:lnTo>
                    <a:pt x="896" y="653"/>
                  </a:lnTo>
                  <a:lnTo>
                    <a:pt x="871" y="659"/>
                  </a:lnTo>
                  <a:lnTo>
                    <a:pt x="842" y="663"/>
                  </a:lnTo>
                  <a:lnTo>
                    <a:pt x="818" y="667"/>
                  </a:lnTo>
                  <a:lnTo>
                    <a:pt x="792" y="672"/>
                  </a:lnTo>
                  <a:lnTo>
                    <a:pt x="764" y="675"/>
                  </a:lnTo>
                  <a:lnTo>
                    <a:pt x="736" y="678"/>
                  </a:lnTo>
                  <a:lnTo>
                    <a:pt x="704" y="679"/>
                  </a:lnTo>
                  <a:lnTo>
                    <a:pt x="674" y="681"/>
                  </a:lnTo>
                  <a:lnTo>
                    <a:pt x="646" y="681"/>
                  </a:lnTo>
                  <a:lnTo>
                    <a:pt x="614" y="681"/>
                  </a:lnTo>
                  <a:lnTo>
                    <a:pt x="575" y="681"/>
                  </a:lnTo>
                  <a:lnTo>
                    <a:pt x="540" y="680"/>
                  </a:lnTo>
                  <a:lnTo>
                    <a:pt x="515" y="679"/>
                  </a:lnTo>
                  <a:lnTo>
                    <a:pt x="488" y="678"/>
                  </a:lnTo>
                  <a:lnTo>
                    <a:pt x="459" y="675"/>
                  </a:lnTo>
                  <a:lnTo>
                    <a:pt x="426" y="671"/>
                  </a:lnTo>
                  <a:lnTo>
                    <a:pt x="399" y="666"/>
                  </a:lnTo>
                  <a:lnTo>
                    <a:pt x="372" y="663"/>
                  </a:lnTo>
                  <a:lnTo>
                    <a:pt x="338" y="656"/>
                  </a:lnTo>
                  <a:lnTo>
                    <a:pt x="313" y="650"/>
                  </a:lnTo>
                  <a:lnTo>
                    <a:pt x="282" y="644"/>
                  </a:lnTo>
                  <a:lnTo>
                    <a:pt x="254" y="637"/>
                  </a:lnTo>
                  <a:lnTo>
                    <a:pt x="227" y="630"/>
                  </a:lnTo>
                  <a:lnTo>
                    <a:pt x="198" y="621"/>
                  </a:lnTo>
                  <a:lnTo>
                    <a:pt x="163" y="609"/>
                  </a:lnTo>
                  <a:lnTo>
                    <a:pt x="80" y="787"/>
                  </a:lnTo>
                  <a:lnTo>
                    <a:pt x="0" y="282"/>
                  </a:lnTo>
                  <a:lnTo>
                    <a:pt x="442" y="0"/>
                  </a:lnTo>
                  <a:close/>
                </a:path>
              </a:pathLst>
            </a:custGeom>
            <a:solidFill>
              <a:srgbClr val="CCFFFF"/>
            </a:solidFill>
            <a:ln w="15875">
              <a:solidFill>
                <a:srgbClr val="000000"/>
              </a:solidFill>
              <a:prstDash val="solid"/>
              <a:round/>
              <a:headEnd/>
              <a:tailEnd/>
            </a:ln>
          </p:spPr>
          <p:txBody>
            <a:bodyPr/>
            <a:lstStyle/>
            <a:p>
              <a:endParaRPr lang="ru-RU"/>
            </a:p>
          </p:txBody>
        </p:sp>
        <p:sp>
          <p:nvSpPr>
            <p:cNvPr id="178197" name="Freeform 21"/>
            <p:cNvSpPr>
              <a:spLocks/>
            </p:cNvSpPr>
            <p:nvPr/>
          </p:nvSpPr>
          <p:spPr bwMode="auto">
            <a:xfrm>
              <a:off x="2449" y="1471"/>
              <a:ext cx="722" cy="675"/>
            </a:xfrm>
            <a:custGeom>
              <a:avLst/>
              <a:gdLst>
                <a:gd name="T0" fmla="*/ 959 w 959"/>
                <a:gd name="T1" fmla="*/ 187 h 855"/>
                <a:gd name="T2" fmla="*/ 947 w 959"/>
                <a:gd name="T3" fmla="*/ 206 h 855"/>
                <a:gd name="T4" fmla="*/ 939 w 959"/>
                <a:gd name="T5" fmla="*/ 221 h 855"/>
                <a:gd name="T6" fmla="*/ 929 w 959"/>
                <a:gd name="T7" fmla="*/ 237 h 855"/>
                <a:gd name="T8" fmla="*/ 921 w 959"/>
                <a:gd name="T9" fmla="*/ 253 h 855"/>
                <a:gd name="T10" fmla="*/ 911 w 959"/>
                <a:gd name="T11" fmla="*/ 269 h 855"/>
                <a:gd name="T12" fmla="*/ 899 w 959"/>
                <a:gd name="T13" fmla="*/ 285 h 855"/>
                <a:gd name="T14" fmla="*/ 888 w 959"/>
                <a:gd name="T15" fmla="*/ 300 h 855"/>
                <a:gd name="T16" fmla="*/ 877 w 959"/>
                <a:gd name="T17" fmla="*/ 317 h 855"/>
                <a:gd name="T18" fmla="*/ 862 w 959"/>
                <a:gd name="T19" fmla="*/ 335 h 855"/>
                <a:gd name="T20" fmla="*/ 848 w 959"/>
                <a:gd name="T21" fmla="*/ 354 h 855"/>
                <a:gd name="T22" fmla="*/ 836 w 959"/>
                <a:gd name="T23" fmla="*/ 369 h 855"/>
                <a:gd name="T24" fmla="*/ 822 w 959"/>
                <a:gd name="T25" fmla="*/ 384 h 855"/>
                <a:gd name="T26" fmla="*/ 806 w 959"/>
                <a:gd name="T27" fmla="*/ 403 h 855"/>
                <a:gd name="T28" fmla="*/ 791 w 959"/>
                <a:gd name="T29" fmla="*/ 421 h 855"/>
                <a:gd name="T30" fmla="*/ 775 w 959"/>
                <a:gd name="T31" fmla="*/ 437 h 855"/>
                <a:gd name="T32" fmla="*/ 758 w 959"/>
                <a:gd name="T33" fmla="*/ 455 h 855"/>
                <a:gd name="T34" fmla="*/ 744 w 959"/>
                <a:gd name="T35" fmla="*/ 469 h 855"/>
                <a:gd name="T36" fmla="*/ 723 w 959"/>
                <a:gd name="T37" fmla="*/ 489 h 855"/>
                <a:gd name="T38" fmla="*/ 706 w 959"/>
                <a:gd name="T39" fmla="*/ 505 h 855"/>
                <a:gd name="T40" fmla="*/ 689 w 959"/>
                <a:gd name="T41" fmla="*/ 519 h 855"/>
                <a:gd name="T42" fmla="*/ 669 w 959"/>
                <a:gd name="T43" fmla="*/ 535 h 855"/>
                <a:gd name="T44" fmla="*/ 655 w 959"/>
                <a:gd name="T45" fmla="*/ 547 h 855"/>
                <a:gd name="T46" fmla="*/ 637 w 959"/>
                <a:gd name="T47" fmla="*/ 561 h 855"/>
                <a:gd name="T48" fmla="*/ 619 w 959"/>
                <a:gd name="T49" fmla="*/ 575 h 855"/>
                <a:gd name="T50" fmla="*/ 598 w 959"/>
                <a:gd name="T51" fmla="*/ 590 h 855"/>
                <a:gd name="T52" fmla="*/ 579 w 959"/>
                <a:gd name="T53" fmla="*/ 603 h 855"/>
                <a:gd name="T54" fmla="*/ 559 w 959"/>
                <a:gd name="T55" fmla="*/ 617 h 855"/>
                <a:gd name="T56" fmla="*/ 532 w 959"/>
                <a:gd name="T57" fmla="*/ 633 h 855"/>
                <a:gd name="T58" fmla="*/ 510 w 959"/>
                <a:gd name="T59" fmla="*/ 647 h 855"/>
                <a:gd name="T60" fmla="*/ 486 w 959"/>
                <a:gd name="T61" fmla="*/ 662 h 855"/>
                <a:gd name="T62" fmla="*/ 461 w 959"/>
                <a:gd name="T63" fmla="*/ 677 h 855"/>
                <a:gd name="T64" fmla="*/ 435 w 959"/>
                <a:gd name="T65" fmla="*/ 690 h 855"/>
                <a:gd name="T66" fmla="*/ 568 w 959"/>
                <a:gd name="T67" fmla="*/ 855 h 855"/>
                <a:gd name="T68" fmla="*/ 41 w 959"/>
                <a:gd name="T69" fmla="*/ 643 h 855"/>
                <a:gd name="T70" fmla="*/ 0 w 959"/>
                <a:gd name="T71" fmla="*/ 226 h 855"/>
                <a:gd name="T72" fmla="*/ 111 w 959"/>
                <a:gd name="T73" fmla="*/ 344 h 855"/>
                <a:gd name="T74" fmla="*/ 136 w 959"/>
                <a:gd name="T75" fmla="*/ 334 h 855"/>
                <a:gd name="T76" fmla="*/ 161 w 959"/>
                <a:gd name="T77" fmla="*/ 322 h 855"/>
                <a:gd name="T78" fmla="*/ 193 w 959"/>
                <a:gd name="T79" fmla="*/ 307 h 855"/>
                <a:gd name="T80" fmla="*/ 225 w 959"/>
                <a:gd name="T81" fmla="*/ 291 h 855"/>
                <a:gd name="T82" fmla="*/ 257 w 959"/>
                <a:gd name="T83" fmla="*/ 271 h 855"/>
                <a:gd name="T84" fmla="*/ 285 w 959"/>
                <a:gd name="T85" fmla="*/ 254 h 855"/>
                <a:gd name="T86" fmla="*/ 311 w 959"/>
                <a:gd name="T87" fmla="*/ 234 h 855"/>
                <a:gd name="T88" fmla="*/ 337 w 959"/>
                <a:gd name="T89" fmla="*/ 214 h 855"/>
                <a:gd name="T90" fmla="*/ 358 w 959"/>
                <a:gd name="T91" fmla="*/ 196 h 855"/>
                <a:gd name="T92" fmla="*/ 380 w 959"/>
                <a:gd name="T93" fmla="*/ 175 h 855"/>
                <a:gd name="T94" fmla="*/ 403 w 959"/>
                <a:gd name="T95" fmla="*/ 151 h 855"/>
                <a:gd name="T96" fmla="*/ 423 w 959"/>
                <a:gd name="T97" fmla="*/ 130 h 855"/>
                <a:gd name="T98" fmla="*/ 443 w 959"/>
                <a:gd name="T99" fmla="*/ 108 h 855"/>
                <a:gd name="T100" fmla="*/ 459 w 959"/>
                <a:gd name="T101" fmla="*/ 89 h 855"/>
                <a:gd name="T102" fmla="*/ 478 w 959"/>
                <a:gd name="T103" fmla="*/ 62 h 855"/>
                <a:gd name="T104" fmla="*/ 495 w 959"/>
                <a:gd name="T105" fmla="*/ 37 h 855"/>
                <a:gd name="T106" fmla="*/ 504 w 959"/>
                <a:gd name="T107" fmla="*/ 19 h 855"/>
                <a:gd name="T108" fmla="*/ 514 w 959"/>
                <a:gd name="T109" fmla="*/ 0 h 855"/>
                <a:gd name="T110" fmla="*/ 959 w 959"/>
                <a:gd name="T111" fmla="*/ 187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9" h="855">
                  <a:moveTo>
                    <a:pt x="959" y="187"/>
                  </a:moveTo>
                  <a:lnTo>
                    <a:pt x="947" y="206"/>
                  </a:lnTo>
                  <a:lnTo>
                    <a:pt x="939" y="221"/>
                  </a:lnTo>
                  <a:lnTo>
                    <a:pt x="929" y="237"/>
                  </a:lnTo>
                  <a:lnTo>
                    <a:pt x="921" y="253"/>
                  </a:lnTo>
                  <a:lnTo>
                    <a:pt x="911" y="269"/>
                  </a:lnTo>
                  <a:lnTo>
                    <a:pt x="899" y="285"/>
                  </a:lnTo>
                  <a:lnTo>
                    <a:pt x="888" y="300"/>
                  </a:lnTo>
                  <a:lnTo>
                    <a:pt x="877" y="317"/>
                  </a:lnTo>
                  <a:lnTo>
                    <a:pt x="862" y="335"/>
                  </a:lnTo>
                  <a:lnTo>
                    <a:pt x="848" y="354"/>
                  </a:lnTo>
                  <a:lnTo>
                    <a:pt x="836" y="369"/>
                  </a:lnTo>
                  <a:lnTo>
                    <a:pt x="822" y="384"/>
                  </a:lnTo>
                  <a:lnTo>
                    <a:pt x="806" y="403"/>
                  </a:lnTo>
                  <a:lnTo>
                    <a:pt x="791" y="421"/>
                  </a:lnTo>
                  <a:lnTo>
                    <a:pt x="775" y="437"/>
                  </a:lnTo>
                  <a:lnTo>
                    <a:pt x="758" y="455"/>
                  </a:lnTo>
                  <a:lnTo>
                    <a:pt x="744" y="469"/>
                  </a:lnTo>
                  <a:lnTo>
                    <a:pt x="723" y="489"/>
                  </a:lnTo>
                  <a:lnTo>
                    <a:pt x="706" y="505"/>
                  </a:lnTo>
                  <a:lnTo>
                    <a:pt x="689" y="519"/>
                  </a:lnTo>
                  <a:lnTo>
                    <a:pt x="669" y="535"/>
                  </a:lnTo>
                  <a:lnTo>
                    <a:pt x="655" y="547"/>
                  </a:lnTo>
                  <a:lnTo>
                    <a:pt x="637" y="561"/>
                  </a:lnTo>
                  <a:lnTo>
                    <a:pt x="619" y="575"/>
                  </a:lnTo>
                  <a:lnTo>
                    <a:pt x="598" y="590"/>
                  </a:lnTo>
                  <a:lnTo>
                    <a:pt x="579" y="603"/>
                  </a:lnTo>
                  <a:lnTo>
                    <a:pt x="559" y="617"/>
                  </a:lnTo>
                  <a:lnTo>
                    <a:pt x="532" y="633"/>
                  </a:lnTo>
                  <a:lnTo>
                    <a:pt x="510" y="647"/>
                  </a:lnTo>
                  <a:lnTo>
                    <a:pt x="486" y="662"/>
                  </a:lnTo>
                  <a:lnTo>
                    <a:pt x="461" y="677"/>
                  </a:lnTo>
                  <a:lnTo>
                    <a:pt x="435" y="690"/>
                  </a:lnTo>
                  <a:lnTo>
                    <a:pt x="568" y="855"/>
                  </a:lnTo>
                  <a:lnTo>
                    <a:pt x="41" y="643"/>
                  </a:lnTo>
                  <a:lnTo>
                    <a:pt x="0" y="226"/>
                  </a:lnTo>
                  <a:lnTo>
                    <a:pt x="111" y="344"/>
                  </a:lnTo>
                  <a:lnTo>
                    <a:pt x="136" y="334"/>
                  </a:lnTo>
                  <a:lnTo>
                    <a:pt x="161" y="322"/>
                  </a:lnTo>
                  <a:lnTo>
                    <a:pt x="193" y="307"/>
                  </a:lnTo>
                  <a:lnTo>
                    <a:pt x="225" y="291"/>
                  </a:lnTo>
                  <a:lnTo>
                    <a:pt x="257" y="271"/>
                  </a:lnTo>
                  <a:lnTo>
                    <a:pt x="285" y="254"/>
                  </a:lnTo>
                  <a:lnTo>
                    <a:pt x="311" y="234"/>
                  </a:lnTo>
                  <a:lnTo>
                    <a:pt x="337" y="214"/>
                  </a:lnTo>
                  <a:lnTo>
                    <a:pt x="358" y="196"/>
                  </a:lnTo>
                  <a:lnTo>
                    <a:pt x="380" y="175"/>
                  </a:lnTo>
                  <a:lnTo>
                    <a:pt x="403" y="151"/>
                  </a:lnTo>
                  <a:lnTo>
                    <a:pt x="423" y="130"/>
                  </a:lnTo>
                  <a:lnTo>
                    <a:pt x="443" y="108"/>
                  </a:lnTo>
                  <a:lnTo>
                    <a:pt x="459" y="89"/>
                  </a:lnTo>
                  <a:lnTo>
                    <a:pt x="478" y="62"/>
                  </a:lnTo>
                  <a:lnTo>
                    <a:pt x="495" y="37"/>
                  </a:lnTo>
                  <a:lnTo>
                    <a:pt x="504" y="19"/>
                  </a:lnTo>
                  <a:lnTo>
                    <a:pt x="514" y="0"/>
                  </a:lnTo>
                  <a:lnTo>
                    <a:pt x="959" y="187"/>
                  </a:lnTo>
                  <a:close/>
                </a:path>
              </a:pathLst>
            </a:custGeom>
            <a:solidFill>
              <a:srgbClr val="CCFF99"/>
            </a:solidFill>
            <a:ln w="15875">
              <a:solidFill>
                <a:srgbClr val="000000"/>
              </a:solidFill>
              <a:prstDash val="solid"/>
              <a:round/>
              <a:headEnd/>
              <a:tailEnd/>
            </a:ln>
          </p:spPr>
          <p:txBody>
            <a:bodyPr/>
            <a:lstStyle/>
            <a:p>
              <a:endParaRPr lang="ru-RU"/>
            </a:p>
          </p:txBody>
        </p:sp>
        <p:sp>
          <p:nvSpPr>
            <p:cNvPr id="178198" name="Freeform 22"/>
            <p:cNvSpPr>
              <a:spLocks/>
            </p:cNvSpPr>
            <p:nvPr/>
          </p:nvSpPr>
          <p:spPr bwMode="auto">
            <a:xfrm>
              <a:off x="2691" y="868"/>
              <a:ext cx="665" cy="785"/>
            </a:xfrm>
            <a:custGeom>
              <a:avLst/>
              <a:gdLst>
                <a:gd name="T0" fmla="*/ 0 w 884"/>
                <a:gd name="T1" fmla="*/ 632 h 994"/>
                <a:gd name="T2" fmla="*/ 221 w 884"/>
                <a:gd name="T3" fmla="*/ 706 h 994"/>
                <a:gd name="T4" fmla="*/ 232 w 884"/>
                <a:gd name="T5" fmla="*/ 682 h 994"/>
                <a:gd name="T6" fmla="*/ 241 w 884"/>
                <a:gd name="T7" fmla="*/ 657 h 994"/>
                <a:gd name="T8" fmla="*/ 248 w 884"/>
                <a:gd name="T9" fmla="*/ 635 h 994"/>
                <a:gd name="T10" fmla="*/ 254 w 884"/>
                <a:gd name="T11" fmla="*/ 615 h 994"/>
                <a:gd name="T12" fmla="*/ 261 w 884"/>
                <a:gd name="T13" fmla="*/ 593 h 994"/>
                <a:gd name="T14" fmla="*/ 266 w 884"/>
                <a:gd name="T15" fmla="*/ 568 h 994"/>
                <a:gd name="T16" fmla="*/ 270 w 884"/>
                <a:gd name="T17" fmla="*/ 544 h 994"/>
                <a:gd name="T18" fmla="*/ 274 w 884"/>
                <a:gd name="T19" fmla="*/ 521 h 994"/>
                <a:gd name="T20" fmla="*/ 278 w 884"/>
                <a:gd name="T21" fmla="*/ 494 h 994"/>
                <a:gd name="T22" fmla="*/ 279 w 884"/>
                <a:gd name="T23" fmla="*/ 466 h 994"/>
                <a:gd name="T24" fmla="*/ 279 w 884"/>
                <a:gd name="T25" fmla="*/ 416 h 994"/>
                <a:gd name="T26" fmla="*/ 278 w 884"/>
                <a:gd name="T27" fmla="*/ 390 h 994"/>
                <a:gd name="T28" fmla="*/ 277 w 884"/>
                <a:gd name="T29" fmla="*/ 366 h 994"/>
                <a:gd name="T30" fmla="*/ 273 w 884"/>
                <a:gd name="T31" fmla="*/ 342 h 994"/>
                <a:gd name="T32" fmla="*/ 268 w 884"/>
                <a:gd name="T33" fmla="*/ 316 h 994"/>
                <a:gd name="T34" fmla="*/ 262 w 884"/>
                <a:gd name="T35" fmla="*/ 294 h 994"/>
                <a:gd name="T36" fmla="*/ 256 w 884"/>
                <a:gd name="T37" fmla="*/ 266 h 994"/>
                <a:gd name="T38" fmla="*/ 247 w 884"/>
                <a:gd name="T39" fmla="*/ 240 h 994"/>
                <a:gd name="T40" fmla="*/ 673 w 884"/>
                <a:gd name="T41" fmla="*/ 0 h 994"/>
                <a:gd name="T42" fmla="*/ 683 w 884"/>
                <a:gd name="T43" fmla="*/ 23 h 994"/>
                <a:gd name="T44" fmla="*/ 693 w 884"/>
                <a:gd name="T45" fmla="*/ 45 h 994"/>
                <a:gd name="T46" fmla="*/ 700 w 884"/>
                <a:gd name="T47" fmla="*/ 65 h 994"/>
                <a:gd name="T48" fmla="*/ 708 w 884"/>
                <a:gd name="T49" fmla="*/ 86 h 994"/>
                <a:gd name="T50" fmla="*/ 715 w 884"/>
                <a:gd name="T51" fmla="*/ 106 h 994"/>
                <a:gd name="T52" fmla="*/ 723 w 884"/>
                <a:gd name="T53" fmla="*/ 127 h 994"/>
                <a:gd name="T54" fmla="*/ 728 w 884"/>
                <a:gd name="T55" fmla="*/ 145 h 994"/>
                <a:gd name="T56" fmla="*/ 733 w 884"/>
                <a:gd name="T57" fmla="*/ 165 h 994"/>
                <a:gd name="T58" fmla="*/ 738 w 884"/>
                <a:gd name="T59" fmla="*/ 185 h 994"/>
                <a:gd name="T60" fmla="*/ 745 w 884"/>
                <a:gd name="T61" fmla="*/ 207 h 994"/>
                <a:gd name="T62" fmla="*/ 749 w 884"/>
                <a:gd name="T63" fmla="*/ 233 h 994"/>
                <a:gd name="T64" fmla="*/ 754 w 884"/>
                <a:gd name="T65" fmla="*/ 255 h 994"/>
                <a:gd name="T66" fmla="*/ 759 w 884"/>
                <a:gd name="T67" fmla="*/ 278 h 994"/>
                <a:gd name="T68" fmla="*/ 763 w 884"/>
                <a:gd name="T69" fmla="*/ 302 h 994"/>
                <a:gd name="T70" fmla="*/ 764 w 884"/>
                <a:gd name="T71" fmla="*/ 328 h 994"/>
                <a:gd name="T72" fmla="*/ 767 w 884"/>
                <a:gd name="T73" fmla="*/ 356 h 994"/>
                <a:gd name="T74" fmla="*/ 770 w 884"/>
                <a:gd name="T75" fmla="*/ 383 h 994"/>
                <a:gd name="T76" fmla="*/ 770 w 884"/>
                <a:gd name="T77" fmla="*/ 408 h 994"/>
                <a:gd name="T78" fmla="*/ 770 w 884"/>
                <a:gd name="T79" fmla="*/ 436 h 994"/>
                <a:gd name="T80" fmla="*/ 770 w 884"/>
                <a:gd name="T81" fmla="*/ 471 h 994"/>
                <a:gd name="T82" fmla="*/ 768 w 884"/>
                <a:gd name="T83" fmla="*/ 502 h 994"/>
                <a:gd name="T84" fmla="*/ 767 w 884"/>
                <a:gd name="T85" fmla="*/ 525 h 994"/>
                <a:gd name="T86" fmla="*/ 764 w 884"/>
                <a:gd name="T87" fmla="*/ 549 h 994"/>
                <a:gd name="T88" fmla="*/ 763 w 884"/>
                <a:gd name="T89" fmla="*/ 575 h 994"/>
                <a:gd name="T90" fmla="*/ 758 w 884"/>
                <a:gd name="T91" fmla="*/ 604 h 994"/>
                <a:gd name="T92" fmla="*/ 753 w 884"/>
                <a:gd name="T93" fmla="*/ 628 h 994"/>
                <a:gd name="T94" fmla="*/ 747 w 884"/>
                <a:gd name="T95" fmla="*/ 653 h 994"/>
                <a:gd name="T96" fmla="*/ 741 w 884"/>
                <a:gd name="T97" fmla="*/ 683 h 994"/>
                <a:gd name="T98" fmla="*/ 734 w 884"/>
                <a:gd name="T99" fmla="*/ 705 h 994"/>
                <a:gd name="T100" fmla="*/ 728 w 884"/>
                <a:gd name="T101" fmla="*/ 733 h 994"/>
                <a:gd name="T102" fmla="*/ 720 w 884"/>
                <a:gd name="T103" fmla="*/ 757 h 994"/>
                <a:gd name="T104" fmla="*/ 711 w 884"/>
                <a:gd name="T105" fmla="*/ 782 h 994"/>
                <a:gd name="T106" fmla="*/ 702 w 884"/>
                <a:gd name="T107" fmla="*/ 807 h 994"/>
                <a:gd name="T108" fmla="*/ 690 w 884"/>
                <a:gd name="T109" fmla="*/ 839 h 994"/>
                <a:gd name="T110" fmla="*/ 677 w 884"/>
                <a:gd name="T111" fmla="*/ 870 h 994"/>
                <a:gd name="T112" fmla="*/ 884 w 884"/>
                <a:gd name="T113" fmla="*/ 946 h 994"/>
                <a:gd name="T114" fmla="*/ 363 w 884"/>
                <a:gd name="T115" fmla="*/ 994 h 994"/>
                <a:gd name="T116" fmla="*/ 0 w 884"/>
                <a:gd name="T117" fmla="*/ 632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4" h="994">
                  <a:moveTo>
                    <a:pt x="0" y="632"/>
                  </a:moveTo>
                  <a:lnTo>
                    <a:pt x="221" y="706"/>
                  </a:lnTo>
                  <a:lnTo>
                    <a:pt x="232" y="682"/>
                  </a:lnTo>
                  <a:lnTo>
                    <a:pt x="241" y="657"/>
                  </a:lnTo>
                  <a:lnTo>
                    <a:pt x="248" y="635"/>
                  </a:lnTo>
                  <a:lnTo>
                    <a:pt x="254" y="615"/>
                  </a:lnTo>
                  <a:lnTo>
                    <a:pt x="261" y="593"/>
                  </a:lnTo>
                  <a:lnTo>
                    <a:pt x="266" y="568"/>
                  </a:lnTo>
                  <a:lnTo>
                    <a:pt x="270" y="544"/>
                  </a:lnTo>
                  <a:lnTo>
                    <a:pt x="274" y="521"/>
                  </a:lnTo>
                  <a:lnTo>
                    <a:pt x="278" y="494"/>
                  </a:lnTo>
                  <a:lnTo>
                    <a:pt x="279" y="466"/>
                  </a:lnTo>
                  <a:lnTo>
                    <a:pt x="279" y="416"/>
                  </a:lnTo>
                  <a:lnTo>
                    <a:pt x="278" y="390"/>
                  </a:lnTo>
                  <a:lnTo>
                    <a:pt x="277" y="366"/>
                  </a:lnTo>
                  <a:lnTo>
                    <a:pt x="273" y="342"/>
                  </a:lnTo>
                  <a:lnTo>
                    <a:pt x="268" y="316"/>
                  </a:lnTo>
                  <a:lnTo>
                    <a:pt x="262" y="294"/>
                  </a:lnTo>
                  <a:lnTo>
                    <a:pt x="256" y="266"/>
                  </a:lnTo>
                  <a:lnTo>
                    <a:pt x="247" y="240"/>
                  </a:lnTo>
                  <a:lnTo>
                    <a:pt x="673" y="0"/>
                  </a:lnTo>
                  <a:lnTo>
                    <a:pt x="683" y="23"/>
                  </a:lnTo>
                  <a:lnTo>
                    <a:pt x="693" y="45"/>
                  </a:lnTo>
                  <a:lnTo>
                    <a:pt x="700" y="65"/>
                  </a:lnTo>
                  <a:lnTo>
                    <a:pt x="708" y="86"/>
                  </a:lnTo>
                  <a:lnTo>
                    <a:pt x="715" y="106"/>
                  </a:lnTo>
                  <a:lnTo>
                    <a:pt x="723" y="127"/>
                  </a:lnTo>
                  <a:lnTo>
                    <a:pt x="728" y="145"/>
                  </a:lnTo>
                  <a:lnTo>
                    <a:pt x="733" y="165"/>
                  </a:lnTo>
                  <a:lnTo>
                    <a:pt x="738" y="185"/>
                  </a:lnTo>
                  <a:lnTo>
                    <a:pt x="745" y="207"/>
                  </a:lnTo>
                  <a:lnTo>
                    <a:pt x="749" y="233"/>
                  </a:lnTo>
                  <a:lnTo>
                    <a:pt x="754" y="255"/>
                  </a:lnTo>
                  <a:lnTo>
                    <a:pt x="759" y="278"/>
                  </a:lnTo>
                  <a:lnTo>
                    <a:pt x="763" y="302"/>
                  </a:lnTo>
                  <a:lnTo>
                    <a:pt x="764" y="328"/>
                  </a:lnTo>
                  <a:lnTo>
                    <a:pt x="767" y="356"/>
                  </a:lnTo>
                  <a:lnTo>
                    <a:pt x="770" y="383"/>
                  </a:lnTo>
                  <a:lnTo>
                    <a:pt x="770" y="408"/>
                  </a:lnTo>
                  <a:lnTo>
                    <a:pt x="770" y="436"/>
                  </a:lnTo>
                  <a:lnTo>
                    <a:pt x="770" y="471"/>
                  </a:lnTo>
                  <a:lnTo>
                    <a:pt x="768" y="502"/>
                  </a:lnTo>
                  <a:lnTo>
                    <a:pt x="767" y="525"/>
                  </a:lnTo>
                  <a:lnTo>
                    <a:pt x="764" y="549"/>
                  </a:lnTo>
                  <a:lnTo>
                    <a:pt x="763" y="575"/>
                  </a:lnTo>
                  <a:lnTo>
                    <a:pt x="758" y="604"/>
                  </a:lnTo>
                  <a:lnTo>
                    <a:pt x="753" y="628"/>
                  </a:lnTo>
                  <a:lnTo>
                    <a:pt x="747" y="653"/>
                  </a:lnTo>
                  <a:lnTo>
                    <a:pt x="741" y="683"/>
                  </a:lnTo>
                  <a:lnTo>
                    <a:pt x="734" y="705"/>
                  </a:lnTo>
                  <a:lnTo>
                    <a:pt x="728" y="733"/>
                  </a:lnTo>
                  <a:lnTo>
                    <a:pt x="720" y="757"/>
                  </a:lnTo>
                  <a:lnTo>
                    <a:pt x="711" y="782"/>
                  </a:lnTo>
                  <a:lnTo>
                    <a:pt x="702" y="807"/>
                  </a:lnTo>
                  <a:lnTo>
                    <a:pt x="690" y="839"/>
                  </a:lnTo>
                  <a:lnTo>
                    <a:pt x="677" y="870"/>
                  </a:lnTo>
                  <a:lnTo>
                    <a:pt x="884" y="946"/>
                  </a:lnTo>
                  <a:lnTo>
                    <a:pt x="363" y="994"/>
                  </a:lnTo>
                  <a:lnTo>
                    <a:pt x="0" y="632"/>
                  </a:lnTo>
                  <a:close/>
                </a:path>
              </a:pathLst>
            </a:custGeom>
            <a:solidFill>
              <a:srgbClr val="B2B2B2"/>
            </a:solidFill>
            <a:ln w="15875">
              <a:solidFill>
                <a:srgbClr val="000000"/>
              </a:solidFill>
              <a:prstDash val="solid"/>
              <a:round/>
              <a:headEnd/>
              <a:tailEnd/>
            </a:ln>
          </p:spPr>
          <p:txBody>
            <a:bodyPr/>
            <a:lstStyle/>
            <a:p>
              <a:endParaRPr lang="ru-RU"/>
            </a:p>
          </p:txBody>
        </p:sp>
        <p:sp>
          <p:nvSpPr>
            <p:cNvPr id="178199" name="Freeform 23"/>
            <p:cNvSpPr>
              <a:spLocks/>
            </p:cNvSpPr>
            <p:nvPr/>
          </p:nvSpPr>
          <p:spPr bwMode="auto">
            <a:xfrm>
              <a:off x="2569" y="413"/>
              <a:ext cx="779" cy="693"/>
            </a:xfrm>
            <a:custGeom>
              <a:avLst/>
              <a:gdLst>
                <a:gd name="T0" fmla="*/ 209 w 1034"/>
                <a:gd name="T1" fmla="*/ 0 h 878"/>
                <a:gd name="T2" fmla="*/ 230 w 1034"/>
                <a:gd name="T3" fmla="*/ 10 h 878"/>
                <a:gd name="T4" fmla="*/ 247 w 1034"/>
                <a:gd name="T5" fmla="*/ 18 h 878"/>
                <a:gd name="T6" fmla="*/ 266 w 1034"/>
                <a:gd name="T7" fmla="*/ 26 h 878"/>
                <a:gd name="T8" fmla="*/ 283 w 1034"/>
                <a:gd name="T9" fmla="*/ 34 h 878"/>
                <a:gd name="T10" fmla="*/ 301 w 1034"/>
                <a:gd name="T11" fmla="*/ 43 h 878"/>
                <a:gd name="T12" fmla="*/ 318 w 1034"/>
                <a:gd name="T13" fmla="*/ 54 h 878"/>
                <a:gd name="T14" fmla="*/ 335 w 1034"/>
                <a:gd name="T15" fmla="*/ 63 h 878"/>
                <a:gd name="T16" fmla="*/ 353 w 1034"/>
                <a:gd name="T17" fmla="*/ 72 h 878"/>
                <a:gd name="T18" fmla="*/ 374 w 1034"/>
                <a:gd name="T19" fmla="*/ 85 h 878"/>
                <a:gd name="T20" fmla="*/ 396 w 1034"/>
                <a:gd name="T21" fmla="*/ 99 h 878"/>
                <a:gd name="T22" fmla="*/ 413 w 1034"/>
                <a:gd name="T23" fmla="*/ 110 h 878"/>
                <a:gd name="T24" fmla="*/ 430 w 1034"/>
                <a:gd name="T25" fmla="*/ 122 h 878"/>
                <a:gd name="T26" fmla="*/ 451 w 1034"/>
                <a:gd name="T27" fmla="*/ 135 h 878"/>
                <a:gd name="T28" fmla="*/ 472 w 1034"/>
                <a:gd name="T29" fmla="*/ 149 h 878"/>
                <a:gd name="T30" fmla="*/ 490 w 1034"/>
                <a:gd name="T31" fmla="*/ 163 h 878"/>
                <a:gd name="T32" fmla="*/ 508 w 1034"/>
                <a:gd name="T33" fmla="*/ 178 h 878"/>
                <a:gd name="T34" fmla="*/ 525 w 1034"/>
                <a:gd name="T35" fmla="*/ 192 h 878"/>
                <a:gd name="T36" fmla="*/ 546 w 1034"/>
                <a:gd name="T37" fmla="*/ 210 h 878"/>
                <a:gd name="T38" fmla="*/ 564 w 1034"/>
                <a:gd name="T39" fmla="*/ 225 h 878"/>
                <a:gd name="T40" fmla="*/ 580 w 1034"/>
                <a:gd name="T41" fmla="*/ 240 h 878"/>
                <a:gd name="T42" fmla="*/ 598 w 1034"/>
                <a:gd name="T43" fmla="*/ 257 h 878"/>
                <a:gd name="T44" fmla="*/ 612 w 1034"/>
                <a:gd name="T45" fmla="*/ 270 h 878"/>
                <a:gd name="T46" fmla="*/ 628 w 1034"/>
                <a:gd name="T47" fmla="*/ 286 h 878"/>
                <a:gd name="T48" fmla="*/ 644 w 1034"/>
                <a:gd name="T49" fmla="*/ 303 h 878"/>
                <a:gd name="T50" fmla="*/ 661 w 1034"/>
                <a:gd name="T51" fmla="*/ 322 h 878"/>
                <a:gd name="T52" fmla="*/ 675 w 1034"/>
                <a:gd name="T53" fmla="*/ 339 h 878"/>
                <a:gd name="T54" fmla="*/ 691 w 1034"/>
                <a:gd name="T55" fmla="*/ 357 h 878"/>
                <a:gd name="T56" fmla="*/ 709 w 1034"/>
                <a:gd name="T57" fmla="*/ 379 h 878"/>
                <a:gd name="T58" fmla="*/ 725 w 1034"/>
                <a:gd name="T59" fmla="*/ 400 h 878"/>
                <a:gd name="T60" fmla="*/ 741 w 1034"/>
                <a:gd name="T61" fmla="*/ 422 h 878"/>
                <a:gd name="T62" fmla="*/ 757 w 1034"/>
                <a:gd name="T63" fmla="*/ 445 h 878"/>
                <a:gd name="T64" fmla="*/ 771 w 1034"/>
                <a:gd name="T65" fmla="*/ 468 h 878"/>
                <a:gd name="T66" fmla="*/ 787 w 1034"/>
                <a:gd name="T67" fmla="*/ 492 h 878"/>
                <a:gd name="T68" fmla="*/ 799 w 1034"/>
                <a:gd name="T69" fmla="*/ 513 h 878"/>
                <a:gd name="T70" fmla="*/ 811 w 1034"/>
                <a:gd name="T71" fmla="*/ 533 h 878"/>
                <a:gd name="T72" fmla="*/ 821 w 1034"/>
                <a:gd name="T73" fmla="*/ 556 h 878"/>
                <a:gd name="T74" fmla="*/ 829 w 1034"/>
                <a:gd name="T75" fmla="*/ 572 h 878"/>
                <a:gd name="T76" fmla="*/ 1034 w 1034"/>
                <a:gd name="T77" fmla="*/ 500 h 878"/>
                <a:gd name="T78" fmla="*/ 714 w 1034"/>
                <a:gd name="T79" fmla="*/ 878 h 878"/>
                <a:gd name="T80" fmla="*/ 150 w 1034"/>
                <a:gd name="T81" fmla="*/ 817 h 878"/>
                <a:gd name="T82" fmla="*/ 374 w 1034"/>
                <a:gd name="T83" fmla="*/ 735 h 878"/>
                <a:gd name="T84" fmla="*/ 359 w 1034"/>
                <a:gd name="T85" fmla="*/ 709 h 878"/>
                <a:gd name="T86" fmla="*/ 344 w 1034"/>
                <a:gd name="T87" fmla="*/ 683 h 878"/>
                <a:gd name="T88" fmla="*/ 324 w 1034"/>
                <a:gd name="T89" fmla="*/ 655 h 878"/>
                <a:gd name="T90" fmla="*/ 302 w 1034"/>
                <a:gd name="T91" fmla="*/ 626 h 878"/>
                <a:gd name="T92" fmla="*/ 283 w 1034"/>
                <a:gd name="T93" fmla="*/ 602 h 878"/>
                <a:gd name="T94" fmla="*/ 262 w 1034"/>
                <a:gd name="T95" fmla="*/ 578 h 878"/>
                <a:gd name="T96" fmla="*/ 239 w 1034"/>
                <a:gd name="T97" fmla="*/ 555 h 878"/>
                <a:gd name="T98" fmla="*/ 217 w 1034"/>
                <a:gd name="T99" fmla="*/ 535 h 878"/>
                <a:gd name="T100" fmla="*/ 195 w 1034"/>
                <a:gd name="T101" fmla="*/ 517 h 878"/>
                <a:gd name="T102" fmla="*/ 169 w 1034"/>
                <a:gd name="T103" fmla="*/ 496 h 878"/>
                <a:gd name="T104" fmla="*/ 144 w 1034"/>
                <a:gd name="T105" fmla="*/ 478 h 878"/>
                <a:gd name="T106" fmla="*/ 121 w 1034"/>
                <a:gd name="T107" fmla="*/ 461 h 878"/>
                <a:gd name="T108" fmla="*/ 97 w 1034"/>
                <a:gd name="T109" fmla="*/ 446 h 878"/>
                <a:gd name="T110" fmla="*/ 69 w 1034"/>
                <a:gd name="T111" fmla="*/ 429 h 878"/>
                <a:gd name="T112" fmla="*/ 40 w 1034"/>
                <a:gd name="T113" fmla="*/ 414 h 878"/>
                <a:gd name="T114" fmla="*/ 20 w 1034"/>
                <a:gd name="T115" fmla="*/ 406 h 878"/>
                <a:gd name="T116" fmla="*/ 0 w 1034"/>
                <a:gd name="T117" fmla="*/ 396 h 878"/>
                <a:gd name="T118" fmla="*/ 209 w 1034"/>
                <a:gd name="T119"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4" h="878">
                  <a:moveTo>
                    <a:pt x="209" y="0"/>
                  </a:moveTo>
                  <a:lnTo>
                    <a:pt x="230" y="10"/>
                  </a:lnTo>
                  <a:lnTo>
                    <a:pt x="247" y="18"/>
                  </a:lnTo>
                  <a:lnTo>
                    <a:pt x="266" y="26"/>
                  </a:lnTo>
                  <a:lnTo>
                    <a:pt x="283" y="34"/>
                  </a:lnTo>
                  <a:lnTo>
                    <a:pt x="301" y="43"/>
                  </a:lnTo>
                  <a:lnTo>
                    <a:pt x="318" y="54"/>
                  </a:lnTo>
                  <a:lnTo>
                    <a:pt x="335" y="63"/>
                  </a:lnTo>
                  <a:lnTo>
                    <a:pt x="353" y="72"/>
                  </a:lnTo>
                  <a:lnTo>
                    <a:pt x="374" y="85"/>
                  </a:lnTo>
                  <a:lnTo>
                    <a:pt x="396" y="99"/>
                  </a:lnTo>
                  <a:lnTo>
                    <a:pt x="413" y="110"/>
                  </a:lnTo>
                  <a:lnTo>
                    <a:pt x="430" y="122"/>
                  </a:lnTo>
                  <a:lnTo>
                    <a:pt x="451" y="135"/>
                  </a:lnTo>
                  <a:lnTo>
                    <a:pt x="472" y="149"/>
                  </a:lnTo>
                  <a:lnTo>
                    <a:pt x="490" y="163"/>
                  </a:lnTo>
                  <a:lnTo>
                    <a:pt x="508" y="178"/>
                  </a:lnTo>
                  <a:lnTo>
                    <a:pt x="525" y="192"/>
                  </a:lnTo>
                  <a:lnTo>
                    <a:pt x="546" y="210"/>
                  </a:lnTo>
                  <a:lnTo>
                    <a:pt x="564" y="225"/>
                  </a:lnTo>
                  <a:lnTo>
                    <a:pt x="580" y="240"/>
                  </a:lnTo>
                  <a:lnTo>
                    <a:pt x="598" y="257"/>
                  </a:lnTo>
                  <a:lnTo>
                    <a:pt x="612" y="270"/>
                  </a:lnTo>
                  <a:lnTo>
                    <a:pt x="628" y="286"/>
                  </a:lnTo>
                  <a:lnTo>
                    <a:pt x="644" y="303"/>
                  </a:lnTo>
                  <a:lnTo>
                    <a:pt x="661" y="322"/>
                  </a:lnTo>
                  <a:lnTo>
                    <a:pt x="675" y="339"/>
                  </a:lnTo>
                  <a:lnTo>
                    <a:pt x="691" y="357"/>
                  </a:lnTo>
                  <a:lnTo>
                    <a:pt x="709" y="379"/>
                  </a:lnTo>
                  <a:lnTo>
                    <a:pt x="725" y="400"/>
                  </a:lnTo>
                  <a:lnTo>
                    <a:pt x="741" y="422"/>
                  </a:lnTo>
                  <a:lnTo>
                    <a:pt x="757" y="445"/>
                  </a:lnTo>
                  <a:lnTo>
                    <a:pt x="771" y="468"/>
                  </a:lnTo>
                  <a:lnTo>
                    <a:pt x="787" y="492"/>
                  </a:lnTo>
                  <a:lnTo>
                    <a:pt x="799" y="513"/>
                  </a:lnTo>
                  <a:lnTo>
                    <a:pt x="811" y="533"/>
                  </a:lnTo>
                  <a:lnTo>
                    <a:pt x="821" y="556"/>
                  </a:lnTo>
                  <a:lnTo>
                    <a:pt x="829" y="572"/>
                  </a:lnTo>
                  <a:lnTo>
                    <a:pt x="1034" y="500"/>
                  </a:lnTo>
                  <a:lnTo>
                    <a:pt x="714" y="878"/>
                  </a:lnTo>
                  <a:lnTo>
                    <a:pt x="150" y="817"/>
                  </a:lnTo>
                  <a:lnTo>
                    <a:pt x="374" y="735"/>
                  </a:lnTo>
                  <a:lnTo>
                    <a:pt x="359" y="709"/>
                  </a:lnTo>
                  <a:lnTo>
                    <a:pt x="344" y="683"/>
                  </a:lnTo>
                  <a:lnTo>
                    <a:pt x="324" y="655"/>
                  </a:lnTo>
                  <a:lnTo>
                    <a:pt x="302" y="626"/>
                  </a:lnTo>
                  <a:lnTo>
                    <a:pt x="283" y="602"/>
                  </a:lnTo>
                  <a:lnTo>
                    <a:pt x="262" y="578"/>
                  </a:lnTo>
                  <a:lnTo>
                    <a:pt x="239" y="555"/>
                  </a:lnTo>
                  <a:lnTo>
                    <a:pt x="217" y="535"/>
                  </a:lnTo>
                  <a:lnTo>
                    <a:pt x="195" y="517"/>
                  </a:lnTo>
                  <a:lnTo>
                    <a:pt x="169" y="496"/>
                  </a:lnTo>
                  <a:lnTo>
                    <a:pt x="144" y="478"/>
                  </a:lnTo>
                  <a:lnTo>
                    <a:pt x="121" y="461"/>
                  </a:lnTo>
                  <a:lnTo>
                    <a:pt x="97" y="446"/>
                  </a:lnTo>
                  <a:lnTo>
                    <a:pt x="69" y="429"/>
                  </a:lnTo>
                  <a:lnTo>
                    <a:pt x="40" y="414"/>
                  </a:lnTo>
                  <a:lnTo>
                    <a:pt x="20" y="406"/>
                  </a:lnTo>
                  <a:lnTo>
                    <a:pt x="0" y="396"/>
                  </a:lnTo>
                  <a:lnTo>
                    <a:pt x="209" y="0"/>
                  </a:lnTo>
                  <a:close/>
                </a:path>
              </a:pathLst>
            </a:custGeom>
            <a:solidFill>
              <a:schemeClr val="hlink"/>
            </a:solidFill>
            <a:ln w="15875">
              <a:solidFill>
                <a:srgbClr val="000000"/>
              </a:solidFill>
              <a:prstDash val="solid"/>
              <a:round/>
              <a:headEnd/>
              <a:tailEnd/>
            </a:ln>
          </p:spPr>
          <p:txBody>
            <a:bodyPr/>
            <a:lstStyle/>
            <a:p>
              <a:endParaRPr lang="ru-RU"/>
            </a:p>
          </p:txBody>
        </p:sp>
      </p:grpSp>
    </p:spTree>
    <p:extLst>
      <p:ext uri="{BB962C8B-B14F-4D97-AF65-F5344CB8AC3E}">
        <p14:creationId xmlns:p14="http://schemas.microsoft.com/office/powerpoint/2010/main" val="2622384352"/>
      </p:ext>
    </p:extLst>
  </p:cSld>
  <p:clrMapOvr>
    <a:masterClrMapping/>
  </p:clrMapOvr>
  <p:transition spd="slow" advTm="6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2000"/>
                                  </p:stCondLst>
                                  <p:childTnLst>
                                    <p:set>
                                      <p:cBhvr>
                                        <p:cTn id="6" dur="1" fill="hold">
                                          <p:stCondLst>
                                            <p:cond delay="0"/>
                                          </p:stCondLst>
                                        </p:cTn>
                                        <p:tgtEl>
                                          <p:spTgt spid="178181">
                                            <p:txEl>
                                              <p:pRg st="0" end="0"/>
                                            </p:txEl>
                                          </p:spTgt>
                                        </p:tgtEl>
                                        <p:attrNameLst>
                                          <p:attrName>style.visibility</p:attrName>
                                        </p:attrNameLst>
                                      </p:cBhvr>
                                      <p:to>
                                        <p:strVal val="visible"/>
                                      </p:to>
                                    </p:set>
                                    <p:anim calcmode="lin" valueType="num">
                                      <p:cBhvr additive="base">
                                        <p:cTn id="7" dur="500"/>
                                        <p:tgtEl>
                                          <p:spTgt spid="178181">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78181">
                                            <p:txEl>
                                              <p:pRg st="0" end="0"/>
                                            </p:txEl>
                                          </p:spTgt>
                                        </p:tgtEl>
                                      </p:cBhvr>
                                    </p:animEffect>
                                  </p:childTnLst>
                                </p:cTn>
                              </p:par>
                            </p:childTnLst>
                          </p:cTn>
                        </p:par>
                        <p:par>
                          <p:cTn id="9" fill="hold" nodeType="afterGroup">
                            <p:stCondLst>
                              <p:cond delay="2500"/>
                            </p:stCondLst>
                            <p:childTnLst>
                              <p:par>
                                <p:cTn id="10" presetID="17" presetClass="entr" presetSubtype="10" fill="hold" grpId="0" nodeType="afterEffect">
                                  <p:stCondLst>
                                    <p:cond delay="3000"/>
                                  </p:stCondLst>
                                  <p:childTnLst>
                                    <p:set>
                                      <p:cBhvr>
                                        <p:cTn id="11" dur="1" fill="hold">
                                          <p:stCondLst>
                                            <p:cond delay="0"/>
                                          </p:stCondLst>
                                        </p:cTn>
                                        <p:tgtEl>
                                          <p:spTgt spid="178183"/>
                                        </p:tgtEl>
                                        <p:attrNameLst>
                                          <p:attrName>style.visibility</p:attrName>
                                        </p:attrNameLst>
                                      </p:cBhvr>
                                      <p:to>
                                        <p:strVal val="visible"/>
                                      </p:to>
                                    </p:set>
                                    <p:anim calcmode="lin" valueType="num">
                                      <p:cBhvr>
                                        <p:cTn id="12" dur="500" fill="hold"/>
                                        <p:tgtEl>
                                          <p:spTgt spid="178183"/>
                                        </p:tgtEl>
                                        <p:attrNameLst>
                                          <p:attrName>ppt_w</p:attrName>
                                        </p:attrNameLst>
                                      </p:cBhvr>
                                      <p:tavLst>
                                        <p:tav tm="0">
                                          <p:val>
                                            <p:fltVal val="0"/>
                                          </p:val>
                                        </p:tav>
                                        <p:tav tm="100000">
                                          <p:val>
                                            <p:strVal val="#ppt_w"/>
                                          </p:val>
                                        </p:tav>
                                      </p:tavLst>
                                    </p:anim>
                                    <p:anim calcmode="lin" valueType="num">
                                      <p:cBhvr>
                                        <p:cTn id="13" dur="500" fill="hold"/>
                                        <p:tgtEl>
                                          <p:spTgt spid="178183"/>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6000"/>
                            </p:stCondLst>
                            <p:childTnLst>
                              <p:par>
                                <p:cTn id="15" presetID="17" presetClass="entr" presetSubtype="10" fill="hold" grpId="0" nodeType="afterEffect">
                                  <p:stCondLst>
                                    <p:cond delay="3000"/>
                                  </p:stCondLst>
                                  <p:childTnLst>
                                    <p:set>
                                      <p:cBhvr>
                                        <p:cTn id="16" dur="1" fill="hold">
                                          <p:stCondLst>
                                            <p:cond delay="0"/>
                                          </p:stCondLst>
                                        </p:cTn>
                                        <p:tgtEl>
                                          <p:spTgt spid="178184"/>
                                        </p:tgtEl>
                                        <p:attrNameLst>
                                          <p:attrName>style.visibility</p:attrName>
                                        </p:attrNameLst>
                                      </p:cBhvr>
                                      <p:to>
                                        <p:strVal val="visible"/>
                                      </p:to>
                                    </p:set>
                                    <p:anim calcmode="lin" valueType="num">
                                      <p:cBhvr>
                                        <p:cTn id="17" dur="500" fill="hold"/>
                                        <p:tgtEl>
                                          <p:spTgt spid="178184"/>
                                        </p:tgtEl>
                                        <p:attrNameLst>
                                          <p:attrName>ppt_w</p:attrName>
                                        </p:attrNameLst>
                                      </p:cBhvr>
                                      <p:tavLst>
                                        <p:tav tm="0">
                                          <p:val>
                                            <p:fltVal val="0"/>
                                          </p:val>
                                        </p:tav>
                                        <p:tav tm="100000">
                                          <p:val>
                                            <p:strVal val="#ppt_w"/>
                                          </p:val>
                                        </p:tav>
                                      </p:tavLst>
                                    </p:anim>
                                    <p:anim calcmode="lin" valueType="num">
                                      <p:cBhvr>
                                        <p:cTn id="18" dur="500" fill="hold"/>
                                        <p:tgtEl>
                                          <p:spTgt spid="178184"/>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9500"/>
                            </p:stCondLst>
                            <p:childTnLst>
                              <p:par>
                                <p:cTn id="20" presetID="17" presetClass="entr" presetSubtype="10" fill="hold" grpId="0" nodeType="afterEffect">
                                  <p:stCondLst>
                                    <p:cond delay="4000"/>
                                  </p:stCondLst>
                                  <p:childTnLst>
                                    <p:set>
                                      <p:cBhvr>
                                        <p:cTn id="21" dur="1" fill="hold">
                                          <p:stCondLst>
                                            <p:cond delay="0"/>
                                          </p:stCondLst>
                                        </p:cTn>
                                        <p:tgtEl>
                                          <p:spTgt spid="178185"/>
                                        </p:tgtEl>
                                        <p:attrNameLst>
                                          <p:attrName>style.visibility</p:attrName>
                                        </p:attrNameLst>
                                      </p:cBhvr>
                                      <p:to>
                                        <p:strVal val="visible"/>
                                      </p:to>
                                    </p:set>
                                    <p:anim calcmode="lin" valueType="num">
                                      <p:cBhvr>
                                        <p:cTn id="22" dur="500" fill="hold"/>
                                        <p:tgtEl>
                                          <p:spTgt spid="178185"/>
                                        </p:tgtEl>
                                        <p:attrNameLst>
                                          <p:attrName>ppt_w</p:attrName>
                                        </p:attrNameLst>
                                      </p:cBhvr>
                                      <p:tavLst>
                                        <p:tav tm="0">
                                          <p:val>
                                            <p:fltVal val="0"/>
                                          </p:val>
                                        </p:tav>
                                        <p:tav tm="100000">
                                          <p:val>
                                            <p:strVal val="#ppt_w"/>
                                          </p:val>
                                        </p:tav>
                                      </p:tavLst>
                                    </p:anim>
                                    <p:anim calcmode="lin" valueType="num">
                                      <p:cBhvr>
                                        <p:cTn id="23" dur="500" fill="hold"/>
                                        <p:tgtEl>
                                          <p:spTgt spid="178185"/>
                                        </p:tgtEl>
                                        <p:attrNameLst>
                                          <p:attrName>ppt_h</p:attrName>
                                        </p:attrNameLst>
                                      </p:cBhvr>
                                      <p:tavLst>
                                        <p:tav tm="0">
                                          <p:val>
                                            <p:strVal val="#ppt_h"/>
                                          </p:val>
                                        </p:tav>
                                        <p:tav tm="100000">
                                          <p:val>
                                            <p:strVal val="#ppt_h"/>
                                          </p:val>
                                        </p:tav>
                                      </p:tavLst>
                                    </p:anim>
                                  </p:childTnLst>
                                </p:cTn>
                              </p:par>
                            </p:childTnLst>
                          </p:cTn>
                        </p:par>
                        <p:par>
                          <p:cTn id="24" fill="hold" nodeType="afterGroup">
                            <p:stCondLst>
                              <p:cond delay="14000"/>
                            </p:stCondLst>
                            <p:childTnLst>
                              <p:par>
                                <p:cTn id="25" presetID="17" presetClass="entr" presetSubtype="10" fill="hold" grpId="0" nodeType="afterEffect">
                                  <p:stCondLst>
                                    <p:cond delay="4000"/>
                                  </p:stCondLst>
                                  <p:childTnLst>
                                    <p:set>
                                      <p:cBhvr>
                                        <p:cTn id="26" dur="1" fill="hold">
                                          <p:stCondLst>
                                            <p:cond delay="0"/>
                                          </p:stCondLst>
                                        </p:cTn>
                                        <p:tgtEl>
                                          <p:spTgt spid="178186"/>
                                        </p:tgtEl>
                                        <p:attrNameLst>
                                          <p:attrName>style.visibility</p:attrName>
                                        </p:attrNameLst>
                                      </p:cBhvr>
                                      <p:to>
                                        <p:strVal val="visible"/>
                                      </p:to>
                                    </p:set>
                                    <p:anim calcmode="lin" valueType="num">
                                      <p:cBhvr>
                                        <p:cTn id="27" dur="500" fill="hold"/>
                                        <p:tgtEl>
                                          <p:spTgt spid="178186"/>
                                        </p:tgtEl>
                                        <p:attrNameLst>
                                          <p:attrName>ppt_w</p:attrName>
                                        </p:attrNameLst>
                                      </p:cBhvr>
                                      <p:tavLst>
                                        <p:tav tm="0">
                                          <p:val>
                                            <p:fltVal val="0"/>
                                          </p:val>
                                        </p:tav>
                                        <p:tav tm="100000">
                                          <p:val>
                                            <p:strVal val="#ppt_w"/>
                                          </p:val>
                                        </p:tav>
                                      </p:tavLst>
                                    </p:anim>
                                    <p:anim calcmode="lin" valueType="num">
                                      <p:cBhvr>
                                        <p:cTn id="28" dur="500" fill="hold"/>
                                        <p:tgtEl>
                                          <p:spTgt spid="178186"/>
                                        </p:tgtEl>
                                        <p:attrNameLst>
                                          <p:attrName>ppt_h</p:attrName>
                                        </p:attrNameLst>
                                      </p:cBhvr>
                                      <p:tavLst>
                                        <p:tav tm="0">
                                          <p:val>
                                            <p:strVal val="#ppt_h"/>
                                          </p:val>
                                        </p:tav>
                                        <p:tav tm="100000">
                                          <p:val>
                                            <p:strVal val="#ppt_h"/>
                                          </p:val>
                                        </p:tav>
                                      </p:tavLst>
                                    </p:anim>
                                  </p:childTnLst>
                                </p:cTn>
                              </p:par>
                            </p:childTnLst>
                          </p:cTn>
                        </p:par>
                        <p:par>
                          <p:cTn id="29" fill="hold" nodeType="afterGroup">
                            <p:stCondLst>
                              <p:cond delay="18500"/>
                            </p:stCondLst>
                            <p:childTnLst>
                              <p:par>
                                <p:cTn id="30" presetID="17" presetClass="entr" presetSubtype="10" fill="hold" grpId="0" nodeType="afterEffect">
                                  <p:stCondLst>
                                    <p:cond delay="4000"/>
                                  </p:stCondLst>
                                  <p:childTnLst>
                                    <p:set>
                                      <p:cBhvr>
                                        <p:cTn id="31" dur="1" fill="hold">
                                          <p:stCondLst>
                                            <p:cond delay="0"/>
                                          </p:stCondLst>
                                        </p:cTn>
                                        <p:tgtEl>
                                          <p:spTgt spid="178187"/>
                                        </p:tgtEl>
                                        <p:attrNameLst>
                                          <p:attrName>style.visibility</p:attrName>
                                        </p:attrNameLst>
                                      </p:cBhvr>
                                      <p:to>
                                        <p:strVal val="visible"/>
                                      </p:to>
                                    </p:set>
                                    <p:anim calcmode="lin" valueType="num">
                                      <p:cBhvr>
                                        <p:cTn id="32" dur="500" fill="hold"/>
                                        <p:tgtEl>
                                          <p:spTgt spid="178187"/>
                                        </p:tgtEl>
                                        <p:attrNameLst>
                                          <p:attrName>ppt_w</p:attrName>
                                        </p:attrNameLst>
                                      </p:cBhvr>
                                      <p:tavLst>
                                        <p:tav tm="0">
                                          <p:val>
                                            <p:fltVal val="0"/>
                                          </p:val>
                                        </p:tav>
                                        <p:tav tm="100000">
                                          <p:val>
                                            <p:strVal val="#ppt_w"/>
                                          </p:val>
                                        </p:tav>
                                      </p:tavLst>
                                    </p:anim>
                                    <p:anim calcmode="lin" valueType="num">
                                      <p:cBhvr>
                                        <p:cTn id="33" dur="500" fill="hold"/>
                                        <p:tgtEl>
                                          <p:spTgt spid="178187"/>
                                        </p:tgtEl>
                                        <p:attrNameLst>
                                          <p:attrName>ppt_h</p:attrName>
                                        </p:attrNameLst>
                                      </p:cBhvr>
                                      <p:tavLst>
                                        <p:tav tm="0">
                                          <p:val>
                                            <p:strVal val="#ppt_h"/>
                                          </p:val>
                                        </p:tav>
                                        <p:tav tm="100000">
                                          <p:val>
                                            <p:strVal val="#ppt_h"/>
                                          </p:val>
                                        </p:tav>
                                      </p:tavLst>
                                    </p:anim>
                                  </p:childTnLst>
                                </p:cTn>
                              </p:par>
                            </p:childTnLst>
                          </p:cTn>
                        </p:par>
                        <p:par>
                          <p:cTn id="34" fill="hold" nodeType="afterGroup">
                            <p:stCondLst>
                              <p:cond delay="23000"/>
                            </p:stCondLst>
                            <p:childTnLst>
                              <p:par>
                                <p:cTn id="35" presetID="19" presetClass="entr" presetSubtype="10" fill="hold" grpId="0" nodeType="afterEffect">
                                  <p:stCondLst>
                                    <p:cond delay="5000"/>
                                  </p:stCondLst>
                                  <p:childTnLst>
                                    <p:set>
                                      <p:cBhvr>
                                        <p:cTn id="36" dur="1" fill="hold">
                                          <p:stCondLst>
                                            <p:cond delay="0"/>
                                          </p:stCondLst>
                                        </p:cTn>
                                        <p:tgtEl>
                                          <p:spTgt spid="178190"/>
                                        </p:tgtEl>
                                        <p:attrNameLst>
                                          <p:attrName>style.visibility</p:attrName>
                                        </p:attrNameLst>
                                      </p:cBhvr>
                                      <p:to>
                                        <p:strVal val="visible"/>
                                      </p:to>
                                    </p:set>
                                    <p:anim calcmode="lin" valueType="num">
                                      <p:cBhvr>
                                        <p:cTn id="37" dur="5000" fill="hold"/>
                                        <p:tgtEl>
                                          <p:spTgt spid="178190"/>
                                        </p:tgtEl>
                                        <p:attrNameLst>
                                          <p:attrName>ppt_w</p:attrName>
                                        </p:attrNameLst>
                                      </p:cBhvr>
                                      <p:tavLst>
                                        <p:tav tm="0" fmla="#ppt_w*sin(2.5*pi*$)">
                                          <p:val>
                                            <p:fltVal val="0"/>
                                          </p:val>
                                        </p:tav>
                                        <p:tav tm="100000">
                                          <p:val>
                                            <p:fltVal val="1"/>
                                          </p:val>
                                        </p:tav>
                                      </p:tavLst>
                                    </p:anim>
                                    <p:anim calcmode="lin" valueType="num">
                                      <p:cBhvr>
                                        <p:cTn id="38" dur="5000" fill="hold"/>
                                        <p:tgtEl>
                                          <p:spTgt spid="178190"/>
                                        </p:tgtEl>
                                        <p:attrNameLst>
                                          <p:attrName>ppt_h</p:attrName>
                                        </p:attrNameLst>
                                      </p:cBhvr>
                                      <p:tavLst>
                                        <p:tav tm="0">
                                          <p:val>
                                            <p:strVal val="#ppt_h"/>
                                          </p:val>
                                        </p:tav>
                                        <p:tav tm="100000">
                                          <p:val>
                                            <p:strVal val="#ppt_h"/>
                                          </p:val>
                                        </p:tav>
                                      </p:tavLst>
                                    </p:anim>
                                  </p:childTnLst>
                                </p:cTn>
                              </p:par>
                            </p:childTnLst>
                          </p:cTn>
                        </p:par>
                        <p:par>
                          <p:cTn id="39" fill="hold" nodeType="afterGroup">
                            <p:stCondLst>
                              <p:cond delay="33000"/>
                            </p:stCondLst>
                            <p:childTnLst>
                              <p:par>
                                <p:cTn id="40" presetID="17" presetClass="entr" presetSubtype="4" fill="hold" grpId="0" nodeType="afterEffect">
                                  <p:stCondLst>
                                    <p:cond delay="5000"/>
                                  </p:stCondLst>
                                  <p:childTnLst>
                                    <p:set>
                                      <p:cBhvr>
                                        <p:cTn id="41" dur="1" fill="hold">
                                          <p:stCondLst>
                                            <p:cond delay="0"/>
                                          </p:stCondLst>
                                        </p:cTn>
                                        <p:tgtEl>
                                          <p:spTgt spid="178191"/>
                                        </p:tgtEl>
                                        <p:attrNameLst>
                                          <p:attrName>style.visibility</p:attrName>
                                        </p:attrNameLst>
                                      </p:cBhvr>
                                      <p:to>
                                        <p:strVal val="visible"/>
                                      </p:to>
                                    </p:set>
                                    <p:anim calcmode="lin" valueType="num">
                                      <p:cBhvr>
                                        <p:cTn id="42" dur="500" fill="hold"/>
                                        <p:tgtEl>
                                          <p:spTgt spid="178191"/>
                                        </p:tgtEl>
                                        <p:attrNameLst>
                                          <p:attrName>ppt_x</p:attrName>
                                        </p:attrNameLst>
                                      </p:cBhvr>
                                      <p:tavLst>
                                        <p:tav tm="0">
                                          <p:val>
                                            <p:strVal val="#ppt_x"/>
                                          </p:val>
                                        </p:tav>
                                        <p:tav tm="100000">
                                          <p:val>
                                            <p:strVal val="#ppt_x"/>
                                          </p:val>
                                        </p:tav>
                                      </p:tavLst>
                                    </p:anim>
                                    <p:anim calcmode="lin" valueType="num">
                                      <p:cBhvr>
                                        <p:cTn id="43" dur="500" fill="hold"/>
                                        <p:tgtEl>
                                          <p:spTgt spid="178191"/>
                                        </p:tgtEl>
                                        <p:attrNameLst>
                                          <p:attrName>ppt_y</p:attrName>
                                        </p:attrNameLst>
                                      </p:cBhvr>
                                      <p:tavLst>
                                        <p:tav tm="0">
                                          <p:val>
                                            <p:strVal val="#ppt_y+#ppt_h/2"/>
                                          </p:val>
                                        </p:tav>
                                        <p:tav tm="100000">
                                          <p:val>
                                            <p:strVal val="#ppt_y"/>
                                          </p:val>
                                        </p:tav>
                                      </p:tavLst>
                                    </p:anim>
                                    <p:anim calcmode="lin" valueType="num">
                                      <p:cBhvr>
                                        <p:cTn id="44" dur="500" fill="hold"/>
                                        <p:tgtEl>
                                          <p:spTgt spid="178191"/>
                                        </p:tgtEl>
                                        <p:attrNameLst>
                                          <p:attrName>ppt_w</p:attrName>
                                        </p:attrNameLst>
                                      </p:cBhvr>
                                      <p:tavLst>
                                        <p:tav tm="0">
                                          <p:val>
                                            <p:strVal val="#ppt_w"/>
                                          </p:val>
                                        </p:tav>
                                        <p:tav tm="100000">
                                          <p:val>
                                            <p:strVal val="#ppt_w"/>
                                          </p:val>
                                        </p:tav>
                                      </p:tavLst>
                                    </p:anim>
                                    <p:anim calcmode="lin" valueType="num">
                                      <p:cBhvr>
                                        <p:cTn id="45" dur="500" fill="hold"/>
                                        <p:tgtEl>
                                          <p:spTgt spid="178191"/>
                                        </p:tgtEl>
                                        <p:attrNameLst>
                                          <p:attrName>ppt_h</p:attrName>
                                        </p:attrNameLst>
                                      </p:cBhvr>
                                      <p:tavLst>
                                        <p:tav tm="0">
                                          <p:val>
                                            <p:fltVal val="0"/>
                                          </p:val>
                                        </p:tav>
                                        <p:tav tm="100000">
                                          <p:val>
                                            <p:strVal val="#ppt_h"/>
                                          </p:val>
                                        </p:tav>
                                      </p:tavLst>
                                    </p:anim>
                                  </p:childTnLst>
                                </p:cTn>
                              </p:par>
                            </p:childTnLst>
                          </p:cTn>
                        </p:par>
                        <p:par>
                          <p:cTn id="46" fill="hold" nodeType="afterGroup">
                            <p:stCondLst>
                              <p:cond delay="38500"/>
                            </p:stCondLst>
                            <p:childTnLst>
                              <p:par>
                                <p:cTn id="47" presetID="23" presetClass="entr" presetSubtype="528" fill="hold" nodeType="afterEffect">
                                  <p:stCondLst>
                                    <p:cond delay="4000"/>
                                  </p:stCondLst>
                                  <p:childTnLst>
                                    <p:set>
                                      <p:cBhvr>
                                        <p:cTn id="48" dur="1" fill="hold">
                                          <p:stCondLst>
                                            <p:cond delay="0"/>
                                          </p:stCondLst>
                                        </p:cTn>
                                        <p:tgtEl>
                                          <p:spTgt spid="178192"/>
                                        </p:tgtEl>
                                        <p:attrNameLst>
                                          <p:attrName>style.visibility</p:attrName>
                                        </p:attrNameLst>
                                      </p:cBhvr>
                                      <p:to>
                                        <p:strVal val="visible"/>
                                      </p:to>
                                    </p:set>
                                    <p:anim calcmode="lin" valueType="num">
                                      <p:cBhvr>
                                        <p:cTn id="49" dur="500" fill="hold"/>
                                        <p:tgtEl>
                                          <p:spTgt spid="178192"/>
                                        </p:tgtEl>
                                        <p:attrNameLst>
                                          <p:attrName>ppt_w</p:attrName>
                                        </p:attrNameLst>
                                      </p:cBhvr>
                                      <p:tavLst>
                                        <p:tav tm="0">
                                          <p:val>
                                            <p:fltVal val="0"/>
                                          </p:val>
                                        </p:tav>
                                        <p:tav tm="100000">
                                          <p:val>
                                            <p:strVal val="#ppt_w"/>
                                          </p:val>
                                        </p:tav>
                                      </p:tavLst>
                                    </p:anim>
                                    <p:anim calcmode="lin" valueType="num">
                                      <p:cBhvr>
                                        <p:cTn id="50" dur="500" fill="hold"/>
                                        <p:tgtEl>
                                          <p:spTgt spid="178192"/>
                                        </p:tgtEl>
                                        <p:attrNameLst>
                                          <p:attrName>ppt_h</p:attrName>
                                        </p:attrNameLst>
                                      </p:cBhvr>
                                      <p:tavLst>
                                        <p:tav tm="0">
                                          <p:val>
                                            <p:fltVal val="0"/>
                                          </p:val>
                                        </p:tav>
                                        <p:tav tm="100000">
                                          <p:val>
                                            <p:strVal val="#ppt_h"/>
                                          </p:val>
                                        </p:tav>
                                      </p:tavLst>
                                    </p:anim>
                                    <p:anim calcmode="lin" valueType="num">
                                      <p:cBhvr>
                                        <p:cTn id="51" dur="500" fill="hold"/>
                                        <p:tgtEl>
                                          <p:spTgt spid="178192"/>
                                        </p:tgtEl>
                                        <p:attrNameLst>
                                          <p:attrName>ppt_x</p:attrName>
                                        </p:attrNameLst>
                                      </p:cBhvr>
                                      <p:tavLst>
                                        <p:tav tm="0">
                                          <p:val>
                                            <p:fltVal val="0.5"/>
                                          </p:val>
                                        </p:tav>
                                        <p:tav tm="100000">
                                          <p:val>
                                            <p:strVal val="#ppt_x"/>
                                          </p:val>
                                        </p:tav>
                                      </p:tavLst>
                                    </p:anim>
                                    <p:anim calcmode="lin" valueType="num">
                                      <p:cBhvr>
                                        <p:cTn id="52" dur="500" fill="hold"/>
                                        <p:tgtEl>
                                          <p:spTgt spid="178192"/>
                                        </p:tgtEl>
                                        <p:attrNameLst>
                                          <p:attrName>ppt_y</p:attrName>
                                        </p:attrNameLst>
                                      </p:cBhvr>
                                      <p:tavLst>
                                        <p:tav tm="0">
                                          <p:val>
                                            <p:fltVal val="0.5"/>
                                          </p:val>
                                        </p:tav>
                                        <p:tav tm="100000">
                                          <p:val>
                                            <p:strVal val="#ppt_y"/>
                                          </p:val>
                                        </p:tav>
                                      </p:tavLst>
                                    </p:anim>
                                  </p:childTnLst>
                                  <p:subTnLst>
                                    <p:set>
                                      <p:cBhvr override="childStyle">
                                        <p:cTn dur="1" fill="hold" display="0" masterRel="sameClick" afterEffect="1">
                                          <p:stCondLst>
                                            <p:cond evt="end" delay="0">
                                              <p:tn val="47"/>
                                            </p:cond>
                                          </p:stCondLst>
                                        </p:cTn>
                                        <p:tgtEl>
                                          <p:spTgt spid="17819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1" grpId="0" build="p" autoUpdateAnimBg="0" advAuto="2000"/>
      <p:bldP spid="178183" grpId="0" animBg="1" autoUpdateAnimBg="0"/>
      <p:bldP spid="178184" grpId="0" animBg="1" autoUpdateAnimBg="0"/>
      <p:bldP spid="178185" grpId="0" animBg="1" autoUpdateAnimBg="0"/>
      <p:bldP spid="178186" grpId="0" animBg="1" autoUpdateAnimBg="0"/>
      <p:bldP spid="178187" grpId="0" animBg="1" autoUpdateAnimBg="0"/>
      <p:bldP spid="178190" grpId="0" animBg="1" autoUpdateAnimBg="0"/>
      <p:bldP spid="178191"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8" name="Rectangle 4"/>
          <p:cNvSpPr>
            <a:spLocks noGrp="1" noChangeArrowheads="1"/>
          </p:cNvSpPr>
          <p:nvPr>
            <p:ph type="title"/>
          </p:nvPr>
        </p:nvSpPr>
        <p:spPr/>
        <p:txBody>
          <a:bodyPr/>
          <a:lstStyle/>
          <a:p>
            <a:r>
              <a:rPr lang="en-US" altLang="zh-TW">
                <a:ea typeface="新細明體" panose="02020500000000000000" pitchFamily="18" charset="-120"/>
              </a:rPr>
              <a:t>Accountability for Risk Management</a:t>
            </a:r>
          </a:p>
        </p:txBody>
      </p:sp>
      <p:sp>
        <p:nvSpPr>
          <p:cNvPr id="482309" name="Rectangle 5"/>
          <p:cNvSpPr>
            <a:spLocks noGrp="1" noChangeArrowheads="1"/>
          </p:cNvSpPr>
          <p:nvPr>
            <p:ph type="body" idx="1"/>
          </p:nvPr>
        </p:nvSpPr>
        <p:spPr>
          <a:xfrm>
            <a:off x="251520" y="2564904"/>
            <a:ext cx="8640960" cy="4876800"/>
          </a:xfrm>
        </p:spPr>
        <p:txBody>
          <a:bodyPr/>
          <a:lstStyle/>
          <a:p>
            <a:r>
              <a:rPr lang="en-US" altLang="zh-TW" sz="2800" dirty="0">
                <a:ea typeface="新細明體" panose="02020500000000000000" pitchFamily="18" charset="-120"/>
              </a:rPr>
              <a:t>It is the responsibility of each community of interest to manage risks; each community has a role to play:</a:t>
            </a:r>
          </a:p>
          <a:p>
            <a:pPr lvl="1"/>
            <a:r>
              <a:rPr lang="en-US" altLang="zh-TW" sz="2400" dirty="0">
                <a:ea typeface="新細明體" panose="02020500000000000000" pitchFamily="18" charset="-120"/>
              </a:rPr>
              <a:t>Information Security - best understands the threats and attacks that introduce risk into the organization</a:t>
            </a:r>
          </a:p>
          <a:p>
            <a:pPr lvl="1"/>
            <a:r>
              <a:rPr lang="en-US" altLang="zh-TW" sz="2400" dirty="0">
                <a:ea typeface="新細明體" panose="02020500000000000000" pitchFamily="18" charset="-120"/>
              </a:rPr>
              <a:t>Management and Users – play a part in the early detection and response process - they also insure sufficient resources are allocated</a:t>
            </a:r>
          </a:p>
          <a:p>
            <a:pPr lvl="1"/>
            <a:r>
              <a:rPr lang="en-US" altLang="zh-TW" sz="2400" dirty="0">
                <a:ea typeface="新細明體" panose="02020500000000000000" pitchFamily="18" charset="-120"/>
              </a:rPr>
              <a:t>Information Technology – must assist in building secure systems and operating them safely</a:t>
            </a:r>
          </a:p>
        </p:txBody>
      </p:sp>
    </p:spTree>
    <p:extLst>
      <p:ext uri="{BB962C8B-B14F-4D97-AF65-F5344CB8AC3E}">
        <p14:creationId xmlns:p14="http://schemas.microsoft.com/office/powerpoint/2010/main" val="1703783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US" altLang="zh-TW">
                <a:ea typeface="新細明體" panose="02020500000000000000" pitchFamily="18" charset="-120"/>
              </a:rPr>
              <a:t>Accountability for Risk Management</a:t>
            </a:r>
          </a:p>
        </p:txBody>
      </p:sp>
      <p:sp>
        <p:nvSpPr>
          <p:cNvPr id="570371" name="Rectangle 3"/>
          <p:cNvSpPr>
            <a:spLocks noGrp="1" noChangeArrowheads="1"/>
          </p:cNvSpPr>
          <p:nvPr>
            <p:ph type="body" idx="1"/>
          </p:nvPr>
        </p:nvSpPr>
        <p:spPr>
          <a:xfrm>
            <a:off x="395536" y="2636912"/>
            <a:ext cx="8153400" cy="4419600"/>
          </a:xfrm>
        </p:spPr>
        <p:txBody>
          <a:bodyPr/>
          <a:lstStyle/>
          <a:p>
            <a:r>
              <a:rPr lang="en-US" altLang="zh-TW" dirty="0">
                <a:ea typeface="新細明體" panose="02020500000000000000" pitchFamily="18" charset="-120"/>
              </a:rPr>
              <a:t>All three communities must also:</a:t>
            </a:r>
          </a:p>
          <a:p>
            <a:pPr lvl="1"/>
            <a:r>
              <a:rPr lang="en-US" altLang="zh-TW" dirty="0">
                <a:ea typeface="新細明體" panose="02020500000000000000" pitchFamily="18" charset="-120"/>
              </a:rPr>
              <a:t>Evaluate the risk controls</a:t>
            </a:r>
          </a:p>
          <a:p>
            <a:pPr lvl="1"/>
            <a:r>
              <a:rPr lang="en-US" altLang="zh-TW" dirty="0">
                <a:ea typeface="新細明體" panose="02020500000000000000" pitchFamily="18" charset="-120"/>
              </a:rPr>
              <a:t>Determine which control options are cost effective</a:t>
            </a:r>
          </a:p>
          <a:p>
            <a:pPr lvl="1"/>
            <a:r>
              <a:rPr lang="en-US" altLang="zh-TW" dirty="0">
                <a:ea typeface="新細明體" panose="02020500000000000000" pitchFamily="18" charset="-120"/>
              </a:rPr>
              <a:t>Assist in acquiring or installing needed controls</a:t>
            </a:r>
          </a:p>
          <a:p>
            <a:pPr lvl="1"/>
            <a:r>
              <a:rPr lang="en-US" altLang="zh-TW" dirty="0">
                <a:ea typeface="新細明體" panose="02020500000000000000" pitchFamily="18" charset="-120"/>
              </a:rPr>
              <a:t>Ensure that the controls remain effective</a:t>
            </a:r>
          </a:p>
        </p:txBody>
      </p:sp>
    </p:spTree>
    <p:extLst>
      <p:ext uri="{BB962C8B-B14F-4D97-AF65-F5344CB8AC3E}">
        <p14:creationId xmlns:p14="http://schemas.microsoft.com/office/powerpoint/2010/main" val="1194351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en-US" altLang="zh-TW">
                <a:ea typeface="新細明體" panose="02020500000000000000" pitchFamily="18" charset="-120"/>
              </a:rPr>
              <a:t>Risk Management Process</a:t>
            </a:r>
          </a:p>
        </p:txBody>
      </p:sp>
      <p:sp>
        <p:nvSpPr>
          <p:cNvPr id="566275" name="Rectangle 3"/>
          <p:cNvSpPr>
            <a:spLocks noGrp="1" noChangeArrowheads="1"/>
          </p:cNvSpPr>
          <p:nvPr>
            <p:ph type="body" idx="1"/>
          </p:nvPr>
        </p:nvSpPr>
        <p:spPr>
          <a:xfrm>
            <a:off x="107504" y="2060848"/>
            <a:ext cx="8928992" cy="3451225"/>
          </a:xfrm>
        </p:spPr>
        <p:txBody>
          <a:bodyPr/>
          <a:lstStyle/>
          <a:p>
            <a:pPr>
              <a:lnSpc>
                <a:spcPct val="110000"/>
              </a:lnSpc>
            </a:pPr>
            <a:r>
              <a:rPr lang="en-US" altLang="zh-TW" sz="2400" dirty="0">
                <a:ea typeface="新細明體" panose="02020500000000000000" pitchFamily="18" charset="-120"/>
              </a:rPr>
              <a:t>Management reviews asset inventory</a:t>
            </a:r>
          </a:p>
          <a:p>
            <a:pPr>
              <a:lnSpc>
                <a:spcPct val="110000"/>
              </a:lnSpc>
            </a:pPr>
            <a:r>
              <a:rPr lang="en-US" altLang="zh-TW" sz="2400" dirty="0">
                <a:ea typeface="新細明體" panose="02020500000000000000" pitchFamily="18" charset="-120"/>
              </a:rPr>
              <a:t>The threats and vulnerabilities that have been identified as dangerous to the asset inventory must be reviewed and verified as complete and current</a:t>
            </a:r>
          </a:p>
          <a:p>
            <a:pPr>
              <a:lnSpc>
                <a:spcPct val="110000"/>
              </a:lnSpc>
            </a:pPr>
            <a:r>
              <a:rPr lang="en-US" altLang="zh-TW" sz="2400" dirty="0">
                <a:ea typeface="新細明體" panose="02020500000000000000" pitchFamily="18" charset="-120"/>
              </a:rPr>
              <a:t>The potential controls and mitigation strategies should be reviewed for completeness</a:t>
            </a:r>
          </a:p>
          <a:p>
            <a:pPr>
              <a:lnSpc>
                <a:spcPct val="110000"/>
              </a:lnSpc>
            </a:pPr>
            <a:r>
              <a:rPr lang="en-US" altLang="zh-TW" sz="2400" dirty="0">
                <a:ea typeface="新細明體" panose="02020500000000000000" pitchFamily="18" charset="-120"/>
              </a:rPr>
              <a:t>The cost effectiveness of each control should be reviewed as well, and the decisions about deployment of controls revisited</a:t>
            </a:r>
          </a:p>
          <a:p>
            <a:pPr>
              <a:lnSpc>
                <a:spcPct val="110000"/>
              </a:lnSpc>
            </a:pPr>
            <a:r>
              <a:rPr lang="en-US" altLang="zh-TW" sz="2400" dirty="0">
                <a:ea typeface="新細明體" panose="02020500000000000000" pitchFamily="18" charset="-120"/>
              </a:rPr>
              <a:t>Further, managers of all levels are accountable on a regular schedule for ensuring the ongoing effectiveness of every control deployed</a:t>
            </a:r>
          </a:p>
        </p:txBody>
      </p:sp>
    </p:spTree>
    <p:extLst>
      <p:ext uri="{BB962C8B-B14F-4D97-AF65-F5344CB8AC3E}">
        <p14:creationId xmlns:p14="http://schemas.microsoft.com/office/powerpoint/2010/main" val="2221487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80" name="Rectangle 4"/>
          <p:cNvSpPr>
            <a:spLocks noGrp="1" noChangeArrowheads="1"/>
          </p:cNvSpPr>
          <p:nvPr>
            <p:ph type="title"/>
          </p:nvPr>
        </p:nvSpPr>
        <p:spPr/>
        <p:txBody>
          <a:bodyPr/>
          <a:lstStyle/>
          <a:p>
            <a:r>
              <a:rPr lang="en-US" altLang="zh-TW">
                <a:ea typeface="新細明體" panose="02020500000000000000" pitchFamily="18" charset="-120"/>
              </a:rPr>
              <a:t>Risk Identification</a:t>
            </a:r>
          </a:p>
        </p:txBody>
      </p:sp>
      <p:sp>
        <p:nvSpPr>
          <p:cNvPr id="485381" name="Rectangle 5"/>
          <p:cNvSpPr>
            <a:spLocks noGrp="1" noChangeArrowheads="1"/>
          </p:cNvSpPr>
          <p:nvPr>
            <p:ph type="body" idx="1"/>
          </p:nvPr>
        </p:nvSpPr>
        <p:spPr>
          <a:xfrm>
            <a:off x="179512" y="1988840"/>
            <a:ext cx="8856984" cy="3451225"/>
          </a:xfrm>
        </p:spPr>
        <p:txBody>
          <a:bodyPr/>
          <a:lstStyle/>
          <a:p>
            <a:r>
              <a:rPr lang="en-US" altLang="zh-TW" sz="2800" dirty="0">
                <a:ea typeface="新細明體" panose="02020500000000000000" pitchFamily="18" charset="-120"/>
              </a:rPr>
              <a:t>A risk management strategy calls on us to “know ourselves” by identifying, classifying, and prioritizing the organization’s information assets </a:t>
            </a:r>
          </a:p>
          <a:p>
            <a:r>
              <a:rPr lang="en-US" altLang="zh-TW" sz="2800" dirty="0">
                <a:ea typeface="新細明體" panose="02020500000000000000" pitchFamily="18" charset="-120"/>
              </a:rPr>
              <a:t>These assets are the targets of various threats and threat agents and our goal is to protect them from these threats</a:t>
            </a:r>
          </a:p>
          <a:p>
            <a:r>
              <a:rPr lang="en-US" altLang="zh-TW" sz="2800" dirty="0">
                <a:ea typeface="新細明體" panose="02020500000000000000" pitchFamily="18" charset="-120"/>
              </a:rPr>
              <a:t>Next comes threat identification:</a:t>
            </a:r>
          </a:p>
          <a:p>
            <a:pPr lvl="1"/>
            <a:r>
              <a:rPr lang="en-US" altLang="zh-TW" sz="2400" dirty="0">
                <a:ea typeface="新細明體" panose="02020500000000000000" pitchFamily="18" charset="-120"/>
              </a:rPr>
              <a:t>Assess the circumstances and setting of each information asset</a:t>
            </a:r>
          </a:p>
          <a:p>
            <a:pPr lvl="1"/>
            <a:r>
              <a:rPr lang="en-US" altLang="zh-TW" sz="2400" dirty="0">
                <a:ea typeface="新細明體" panose="02020500000000000000" pitchFamily="18" charset="-120"/>
              </a:rPr>
              <a:t>Identify the vulnerabilities and begin exploring the controls that might be used to manage the risks</a:t>
            </a:r>
          </a:p>
        </p:txBody>
      </p:sp>
    </p:spTree>
    <p:extLst>
      <p:ext uri="{BB962C8B-B14F-4D97-AF65-F5344CB8AC3E}">
        <p14:creationId xmlns:p14="http://schemas.microsoft.com/office/powerpoint/2010/main" val="744424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8" name="Rectangle 4"/>
          <p:cNvSpPr>
            <a:spLocks noGrp="1" noChangeArrowheads="1"/>
          </p:cNvSpPr>
          <p:nvPr>
            <p:ph type="title"/>
          </p:nvPr>
        </p:nvSpPr>
        <p:spPr/>
        <p:txBody>
          <a:bodyPr/>
          <a:lstStyle/>
          <a:p>
            <a:r>
              <a:rPr lang="en-US" altLang="zh-TW">
                <a:ea typeface="新細明體" panose="02020500000000000000" pitchFamily="18" charset="-120"/>
              </a:rPr>
              <a:t>Asset Identification and Valuation</a:t>
            </a:r>
          </a:p>
        </p:txBody>
      </p:sp>
      <p:sp>
        <p:nvSpPr>
          <p:cNvPr id="487429" name="Rectangle 5"/>
          <p:cNvSpPr>
            <a:spLocks noGrp="1" noChangeArrowheads="1"/>
          </p:cNvSpPr>
          <p:nvPr>
            <p:ph type="body" idx="1"/>
          </p:nvPr>
        </p:nvSpPr>
        <p:spPr>
          <a:xfrm>
            <a:off x="611560" y="2636912"/>
            <a:ext cx="8153400" cy="3576464"/>
          </a:xfrm>
        </p:spPr>
        <p:txBody>
          <a:bodyPr/>
          <a:lstStyle/>
          <a:p>
            <a:r>
              <a:rPr lang="en-US" altLang="zh-TW" dirty="0">
                <a:ea typeface="新細明體" panose="02020500000000000000" pitchFamily="18" charset="-120"/>
              </a:rPr>
              <a:t>This iterative process begins with the identification of assets, including all of the elements of an organization’s system: people, procedures, data and information, software, hardware, and networking elements</a:t>
            </a:r>
          </a:p>
          <a:p>
            <a:r>
              <a:rPr lang="en-US" altLang="zh-TW" dirty="0">
                <a:ea typeface="新細明體" panose="02020500000000000000" pitchFamily="18" charset="-120"/>
              </a:rPr>
              <a:t>Then, we classify and categorize the assets adding details as we dig deeper into the analysis</a:t>
            </a:r>
          </a:p>
        </p:txBody>
      </p:sp>
    </p:spTree>
    <p:extLst>
      <p:ext uri="{BB962C8B-B14F-4D97-AF65-F5344CB8AC3E}">
        <p14:creationId xmlns:p14="http://schemas.microsoft.com/office/powerpoint/2010/main" val="1763526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r>
              <a:rPr lang="zh-TW" altLang="en-US"/>
              <a:t> </a:t>
            </a:r>
            <a:r>
              <a:rPr lang="en-US" altLang="zh-TW"/>
              <a:t>Slide </a:t>
            </a:r>
            <a:fld id="{69AEBC20-4AB5-4ABC-BB36-0707BE04CFA9}" type="slidenum">
              <a:rPr lang="en-US" altLang="zh-TW"/>
              <a:pPr/>
              <a:t>3</a:t>
            </a:fld>
            <a:endParaRPr lang="en-US" altLang="zh-TW"/>
          </a:p>
        </p:txBody>
      </p:sp>
      <p:sp>
        <p:nvSpPr>
          <p:cNvPr id="479236" name="Rectangle 4"/>
          <p:cNvSpPr>
            <a:spLocks noGrp="1" noChangeArrowheads="1"/>
          </p:cNvSpPr>
          <p:nvPr>
            <p:ph type="title"/>
          </p:nvPr>
        </p:nvSpPr>
        <p:spPr/>
        <p:txBody>
          <a:bodyPr/>
          <a:lstStyle/>
          <a:p>
            <a:r>
              <a:rPr lang="en-US" altLang="zh-TW">
                <a:ea typeface="新細明體" panose="02020500000000000000" pitchFamily="18" charset="-120"/>
              </a:rPr>
              <a:t>Risk Management</a:t>
            </a:r>
          </a:p>
        </p:txBody>
      </p:sp>
      <p:sp>
        <p:nvSpPr>
          <p:cNvPr id="479237" name="Rectangle 5"/>
          <p:cNvSpPr>
            <a:spLocks noGrp="1" noChangeArrowheads="1"/>
          </p:cNvSpPr>
          <p:nvPr>
            <p:ph type="body" idx="1"/>
          </p:nvPr>
        </p:nvSpPr>
        <p:spPr>
          <a:xfrm>
            <a:off x="611560" y="1916832"/>
            <a:ext cx="7408862" cy="3451225"/>
          </a:xfrm>
        </p:spPr>
        <p:txBody>
          <a:bodyPr/>
          <a:lstStyle/>
          <a:p>
            <a:r>
              <a:rPr lang="zh-TW" altLang="en-US" sz="2800" dirty="0">
                <a:ea typeface="新細明體" panose="02020500000000000000" pitchFamily="18" charset="-120"/>
              </a:rPr>
              <a:t>“</a:t>
            </a:r>
            <a:r>
              <a:rPr lang="en-US" altLang="zh-TW" sz="2800" dirty="0">
                <a:ea typeface="新細明體" panose="02020500000000000000" pitchFamily="18" charset="-120"/>
              </a:rPr>
              <a:t>If you know the enemy and know yourself, you need not fear the result of a hundred battles. </a:t>
            </a:r>
          </a:p>
          <a:p>
            <a:r>
              <a:rPr lang="en-US" altLang="zh-TW" sz="2800" dirty="0">
                <a:ea typeface="新細明體" panose="02020500000000000000" pitchFamily="18" charset="-120"/>
              </a:rPr>
              <a:t>If you know yourself but not the enemy, for every victory gained you will also suffer a defeat. </a:t>
            </a:r>
          </a:p>
          <a:p>
            <a:r>
              <a:rPr lang="en-US" altLang="zh-TW" sz="2800" dirty="0">
                <a:ea typeface="新細明體" panose="02020500000000000000" pitchFamily="18" charset="-120"/>
              </a:rPr>
              <a:t>If you know neither the enemy nor yourself, you will succumb in every battle.”</a:t>
            </a:r>
          </a:p>
          <a:p>
            <a:r>
              <a:rPr lang="zh-TW" altLang="en-US" sz="2800" dirty="0">
                <a:ea typeface="DFKai-SB" panose="03000509000000000000" pitchFamily="65" charset="-120"/>
              </a:rPr>
              <a:t>知己知彼，百戰不貽；不知彼而知己，一勝一負；不知彼不知己，每戰必敗。</a:t>
            </a:r>
            <a:r>
              <a:rPr lang="en-US" altLang="zh-TW" sz="2800" dirty="0">
                <a:ea typeface="新細明體" panose="02020500000000000000" pitchFamily="18" charset="-120"/>
              </a:rPr>
              <a:t> (Sun Tzu)</a:t>
            </a:r>
          </a:p>
        </p:txBody>
      </p:sp>
    </p:spTree>
    <p:extLst>
      <p:ext uri="{BB962C8B-B14F-4D97-AF65-F5344CB8AC3E}">
        <p14:creationId xmlns:p14="http://schemas.microsoft.com/office/powerpoint/2010/main" val="611870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8" name="Rectangle 4"/>
          <p:cNvSpPr>
            <a:spLocks noGrp="1" noChangeArrowheads="1"/>
          </p:cNvSpPr>
          <p:nvPr>
            <p:ph type="title"/>
          </p:nvPr>
        </p:nvSpPr>
        <p:spPr/>
        <p:txBody>
          <a:bodyPr/>
          <a:lstStyle/>
          <a:p>
            <a:r>
              <a:rPr lang="en-US" altLang="zh-TW">
                <a:ea typeface="新細明體" panose="02020500000000000000" pitchFamily="18" charset="-120"/>
              </a:rPr>
              <a:t>People, Procedures, and Data Asset Identification</a:t>
            </a:r>
          </a:p>
        </p:txBody>
      </p:sp>
      <p:sp>
        <p:nvSpPr>
          <p:cNvPr id="492549" name="Rectangle 5"/>
          <p:cNvSpPr>
            <a:spLocks noGrp="1" noChangeArrowheads="1"/>
          </p:cNvSpPr>
          <p:nvPr>
            <p:ph type="body" idx="1"/>
          </p:nvPr>
        </p:nvSpPr>
        <p:spPr>
          <a:xfrm>
            <a:off x="215516" y="2348880"/>
            <a:ext cx="8712968" cy="4724400"/>
          </a:xfrm>
        </p:spPr>
        <p:txBody>
          <a:bodyPr/>
          <a:lstStyle/>
          <a:p>
            <a:r>
              <a:rPr lang="en-US" altLang="zh-TW" sz="2800" dirty="0">
                <a:ea typeface="新細明體" panose="02020500000000000000" pitchFamily="18" charset="-120"/>
              </a:rPr>
              <a:t>Unlike the tangible hardware and software elements, the human resources, documentation, and data information assets are not as readily discovered and documented</a:t>
            </a:r>
          </a:p>
          <a:p>
            <a:r>
              <a:rPr lang="en-US" altLang="zh-TW" sz="2800" dirty="0">
                <a:ea typeface="新細明體" panose="02020500000000000000" pitchFamily="18" charset="-120"/>
              </a:rPr>
              <a:t>These assets should be identified, described, and evaluated by people using knowledge, experience, and judgment</a:t>
            </a:r>
          </a:p>
          <a:p>
            <a:r>
              <a:rPr lang="en-US" altLang="zh-TW" sz="2800" dirty="0">
                <a:ea typeface="新細明體" panose="02020500000000000000" pitchFamily="18" charset="-120"/>
              </a:rPr>
              <a:t>As these elements are identified, they should also be recorded into some reliable data handling process</a:t>
            </a:r>
          </a:p>
        </p:txBody>
      </p:sp>
    </p:spTree>
    <p:extLst>
      <p:ext uri="{BB962C8B-B14F-4D97-AF65-F5344CB8AC3E}">
        <p14:creationId xmlns:p14="http://schemas.microsoft.com/office/powerpoint/2010/main" val="1921443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2" name="Rectangle 4"/>
          <p:cNvSpPr>
            <a:spLocks noGrp="1" noChangeArrowheads="1"/>
          </p:cNvSpPr>
          <p:nvPr>
            <p:ph type="title"/>
          </p:nvPr>
        </p:nvSpPr>
        <p:spPr/>
        <p:txBody>
          <a:bodyPr/>
          <a:lstStyle/>
          <a:p>
            <a:r>
              <a:rPr lang="en-US" altLang="zh-TW">
                <a:ea typeface="新細明體" panose="02020500000000000000" pitchFamily="18" charset="-120"/>
              </a:rPr>
              <a:t>Asset Information for People</a:t>
            </a:r>
          </a:p>
        </p:txBody>
      </p:sp>
      <p:sp>
        <p:nvSpPr>
          <p:cNvPr id="493573" name="Rectangle 5"/>
          <p:cNvSpPr>
            <a:spLocks noGrp="1" noChangeArrowheads="1"/>
          </p:cNvSpPr>
          <p:nvPr>
            <p:ph type="body" idx="1"/>
          </p:nvPr>
        </p:nvSpPr>
        <p:spPr>
          <a:xfrm>
            <a:off x="457200" y="2564904"/>
            <a:ext cx="8153400" cy="4419600"/>
          </a:xfrm>
        </p:spPr>
        <p:txBody>
          <a:bodyPr/>
          <a:lstStyle/>
          <a:p>
            <a:r>
              <a:rPr lang="en-US" altLang="zh-TW" dirty="0">
                <a:ea typeface="新細明體" panose="02020500000000000000" pitchFamily="18" charset="-120"/>
              </a:rPr>
              <a:t>For People:</a:t>
            </a:r>
          </a:p>
          <a:p>
            <a:pPr lvl="1"/>
            <a:r>
              <a:rPr lang="en-US" altLang="zh-TW" dirty="0">
                <a:ea typeface="新細明體" panose="02020500000000000000" pitchFamily="18" charset="-120"/>
              </a:rPr>
              <a:t>Position name/number/ID – try to avoid names and stick to identifying positions, roles, or functions</a:t>
            </a:r>
          </a:p>
          <a:p>
            <a:pPr lvl="1"/>
            <a:r>
              <a:rPr lang="en-US" altLang="zh-TW" dirty="0">
                <a:ea typeface="新細明體" panose="02020500000000000000" pitchFamily="18" charset="-120"/>
              </a:rPr>
              <a:t>Supervisor</a:t>
            </a:r>
          </a:p>
          <a:p>
            <a:pPr lvl="1"/>
            <a:r>
              <a:rPr lang="en-US" altLang="zh-TW" dirty="0">
                <a:ea typeface="新細明體" panose="02020500000000000000" pitchFamily="18" charset="-120"/>
              </a:rPr>
              <a:t>Security clearance level</a:t>
            </a:r>
          </a:p>
          <a:p>
            <a:pPr lvl="1"/>
            <a:r>
              <a:rPr lang="en-US" altLang="zh-TW" dirty="0">
                <a:ea typeface="新細明體" panose="02020500000000000000" pitchFamily="18" charset="-120"/>
              </a:rPr>
              <a:t>Special skills</a:t>
            </a:r>
          </a:p>
        </p:txBody>
      </p:sp>
    </p:spTree>
    <p:extLst>
      <p:ext uri="{BB962C8B-B14F-4D97-AF65-F5344CB8AC3E}">
        <p14:creationId xmlns:p14="http://schemas.microsoft.com/office/powerpoint/2010/main" val="117682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6" name="Rectangle 4"/>
          <p:cNvSpPr>
            <a:spLocks noGrp="1" noChangeArrowheads="1"/>
          </p:cNvSpPr>
          <p:nvPr>
            <p:ph type="title"/>
          </p:nvPr>
        </p:nvSpPr>
        <p:spPr/>
        <p:txBody>
          <a:bodyPr/>
          <a:lstStyle/>
          <a:p>
            <a:r>
              <a:rPr lang="en-US" altLang="zh-TW">
                <a:ea typeface="新細明體" panose="02020500000000000000" pitchFamily="18" charset="-120"/>
              </a:rPr>
              <a:t>Asset Information for Procedures</a:t>
            </a:r>
          </a:p>
        </p:txBody>
      </p:sp>
      <p:sp>
        <p:nvSpPr>
          <p:cNvPr id="494597" name="Rectangle 5"/>
          <p:cNvSpPr>
            <a:spLocks noGrp="1" noChangeArrowheads="1"/>
          </p:cNvSpPr>
          <p:nvPr>
            <p:ph type="body" idx="1"/>
          </p:nvPr>
        </p:nvSpPr>
        <p:spPr>
          <a:xfrm>
            <a:off x="479870" y="2209800"/>
            <a:ext cx="8153400" cy="4099520"/>
          </a:xfrm>
        </p:spPr>
        <p:txBody>
          <a:bodyPr/>
          <a:lstStyle/>
          <a:p>
            <a:r>
              <a:rPr lang="en-US" altLang="zh-TW" dirty="0">
                <a:ea typeface="新細明體" panose="02020500000000000000" pitchFamily="18" charset="-120"/>
              </a:rPr>
              <a:t>For Procedures:</a:t>
            </a:r>
          </a:p>
          <a:p>
            <a:pPr lvl="1"/>
            <a:r>
              <a:rPr lang="en-US" altLang="zh-TW" dirty="0">
                <a:ea typeface="新細明體" panose="02020500000000000000" pitchFamily="18" charset="-120"/>
              </a:rPr>
              <a:t>Description</a:t>
            </a:r>
          </a:p>
          <a:p>
            <a:pPr lvl="1"/>
            <a:r>
              <a:rPr lang="en-US" altLang="zh-TW" dirty="0">
                <a:ea typeface="新細明體" panose="02020500000000000000" pitchFamily="18" charset="-120"/>
              </a:rPr>
              <a:t>Intended purpose</a:t>
            </a:r>
          </a:p>
          <a:p>
            <a:pPr lvl="1"/>
            <a:r>
              <a:rPr lang="en-US" altLang="zh-TW" dirty="0">
                <a:ea typeface="新細明體" panose="02020500000000000000" pitchFamily="18" charset="-120"/>
              </a:rPr>
              <a:t>What elements is it tied to</a:t>
            </a:r>
          </a:p>
          <a:p>
            <a:pPr lvl="1"/>
            <a:r>
              <a:rPr lang="en-US" altLang="zh-TW" dirty="0">
                <a:ea typeface="新細明體" panose="02020500000000000000" pitchFamily="18" charset="-120"/>
              </a:rPr>
              <a:t>Where is it stored for reference</a:t>
            </a:r>
          </a:p>
          <a:p>
            <a:pPr lvl="1"/>
            <a:r>
              <a:rPr lang="en-US" altLang="zh-TW" dirty="0">
                <a:ea typeface="新細明體" panose="02020500000000000000" pitchFamily="18" charset="-120"/>
              </a:rPr>
              <a:t>Where is it stored for update purposes</a:t>
            </a:r>
          </a:p>
        </p:txBody>
      </p:sp>
    </p:spTree>
    <p:extLst>
      <p:ext uri="{BB962C8B-B14F-4D97-AF65-F5344CB8AC3E}">
        <p14:creationId xmlns:p14="http://schemas.microsoft.com/office/powerpoint/2010/main" val="3640493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20" name="Rectangle 4"/>
          <p:cNvSpPr>
            <a:spLocks noGrp="1" noChangeArrowheads="1"/>
          </p:cNvSpPr>
          <p:nvPr>
            <p:ph type="title"/>
          </p:nvPr>
        </p:nvSpPr>
        <p:spPr/>
        <p:txBody>
          <a:bodyPr/>
          <a:lstStyle/>
          <a:p>
            <a:r>
              <a:rPr lang="en-US" altLang="zh-TW">
                <a:ea typeface="新細明體" panose="02020500000000000000" pitchFamily="18" charset="-120"/>
              </a:rPr>
              <a:t>Asset Information for Data</a:t>
            </a:r>
          </a:p>
        </p:txBody>
      </p:sp>
      <p:sp>
        <p:nvSpPr>
          <p:cNvPr id="495621" name="Rectangle 5"/>
          <p:cNvSpPr>
            <a:spLocks noGrp="1" noChangeArrowheads="1"/>
          </p:cNvSpPr>
          <p:nvPr>
            <p:ph type="body" idx="1"/>
          </p:nvPr>
        </p:nvSpPr>
        <p:spPr/>
        <p:txBody>
          <a:bodyPr/>
          <a:lstStyle/>
          <a:p>
            <a:r>
              <a:rPr lang="en-US" altLang="zh-TW" dirty="0">
                <a:ea typeface="新細明體" panose="02020500000000000000" pitchFamily="18" charset="-120"/>
              </a:rPr>
              <a:t>For Data:</a:t>
            </a:r>
          </a:p>
          <a:p>
            <a:pPr lvl="1"/>
            <a:r>
              <a:rPr lang="en-US" altLang="zh-TW" dirty="0">
                <a:ea typeface="新細明體" panose="02020500000000000000" pitchFamily="18" charset="-120"/>
              </a:rPr>
              <a:t>Classification</a:t>
            </a:r>
          </a:p>
          <a:p>
            <a:pPr lvl="1"/>
            <a:r>
              <a:rPr lang="en-US" altLang="zh-TW" dirty="0">
                <a:ea typeface="新細明體" panose="02020500000000000000" pitchFamily="18" charset="-120"/>
              </a:rPr>
              <a:t>Owner/creator/manager</a:t>
            </a:r>
          </a:p>
          <a:p>
            <a:pPr lvl="1"/>
            <a:r>
              <a:rPr lang="en-US" altLang="zh-TW" dirty="0">
                <a:ea typeface="新細明體" panose="02020500000000000000" pitchFamily="18" charset="-120"/>
              </a:rPr>
              <a:t>Size of data structure</a:t>
            </a:r>
          </a:p>
          <a:p>
            <a:pPr lvl="1"/>
            <a:r>
              <a:rPr lang="en-US" altLang="zh-TW" dirty="0">
                <a:ea typeface="新細明體" panose="02020500000000000000" pitchFamily="18" charset="-120"/>
              </a:rPr>
              <a:t>Data structure used – sequential, relational</a:t>
            </a:r>
          </a:p>
          <a:p>
            <a:pPr lvl="1"/>
            <a:r>
              <a:rPr lang="en-US" altLang="zh-TW" dirty="0">
                <a:ea typeface="新細明體" panose="02020500000000000000" pitchFamily="18" charset="-120"/>
              </a:rPr>
              <a:t>Online or offline</a:t>
            </a:r>
          </a:p>
          <a:p>
            <a:pPr lvl="1"/>
            <a:r>
              <a:rPr lang="en-US" altLang="zh-TW" dirty="0">
                <a:ea typeface="新細明體" panose="02020500000000000000" pitchFamily="18" charset="-120"/>
              </a:rPr>
              <a:t>Where located</a:t>
            </a:r>
          </a:p>
          <a:p>
            <a:pPr lvl="1"/>
            <a:r>
              <a:rPr lang="en-US" altLang="zh-TW" dirty="0">
                <a:ea typeface="新細明體" panose="02020500000000000000" pitchFamily="18" charset="-120"/>
              </a:rPr>
              <a:t>Backup procedures employed</a:t>
            </a:r>
          </a:p>
        </p:txBody>
      </p:sp>
    </p:spTree>
    <p:extLst>
      <p:ext uri="{BB962C8B-B14F-4D97-AF65-F5344CB8AC3E}">
        <p14:creationId xmlns:p14="http://schemas.microsoft.com/office/powerpoint/2010/main" val="3469600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p:cNvSpPr>
            <a:spLocks noGrp="1"/>
          </p:cNvSpPr>
          <p:nvPr>
            <p:ph type="ftr" sz="quarter" idx="4294967295"/>
          </p:nvPr>
        </p:nvSpPr>
        <p:spPr/>
        <p:txBody>
          <a:bodyPr/>
          <a:lstStyle/>
          <a:p>
            <a:r>
              <a:rPr lang="zh-TW" altLang="en-US"/>
              <a:t>Principles of Information Security - Chapter 4</a:t>
            </a:r>
            <a:endParaRPr lang="en-US" altLang="zh-TW"/>
          </a:p>
        </p:txBody>
      </p:sp>
      <p:sp>
        <p:nvSpPr>
          <p:cNvPr id="7" name="Номер слайда 6"/>
          <p:cNvSpPr>
            <a:spLocks noGrp="1"/>
          </p:cNvSpPr>
          <p:nvPr>
            <p:ph type="sldNum" sz="quarter" idx="4294967295"/>
          </p:nvPr>
        </p:nvSpPr>
        <p:spPr/>
        <p:txBody>
          <a:bodyPr/>
          <a:lstStyle/>
          <a:p>
            <a:r>
              <a:rPr lang="zh-TW" altLang="en-US" dirty="0"/>
              <a:t> </a:t>
            </a:r>
            <a:r>
              <a:rPr lang="en-US" altLang="zh-TW" dirty="0"/>
              <a:t>Slide </a:t>
            </a:r>
            <a:fld id="{F780680A-7B42-4B47-B519-8AD5EC01CF5B}" type="slidenum">
              <a:rPr lang="en-US" altLang="zh-TW"/>
              <a:pPr/>
              <a:t>34</a:t>
            </a:fld>
            <a:endParaRPr lang="en-US" altLang="zh-TW" dirty="0"/>
          </a:p>
        </p:txBody>
      </p:sp>
      <p:sp>
        <p:nvSpPr>
          <p:cNvPr id="490500" name="Rectangle 4"/>
          <p:cNvSpPr>
            <a:spLocks noGrp="1" noChangeArrowheads="1"/>
          </p:cNvSpPr>
          <p:nvPr>
            <p:ph type="title"/>
          </p:nvPr>
        </p:nvSpPr>
        <p:spPr/>
        <p:txBody>
          <a:bodyPr/>
          <a:lstStyle/>
          <a:p>
            <a:r>
              <a:rPr lang="en-US" altLang="zh-TW" dirty="0">
                <a:ea typeface="新細明體" panose="02020500000000000000" pitchFamily="18" charset="-120"/>
              </a:rPr>
              <a:t>Hardware, Software, and Network Asset Identification</a:t>
            </a:r>
          </a:p>
        </p:txBody>
      </p:sp>
      <p:sp>
        <p:nvSpPr>
          <p:cNvPr id="490501" name="Rectangle 5"/>
          <p:cNvSpPr>
            <a:spLocks noGrp="1" noChangeArrowheads="1"/>
          </p:cNvSpPr>
          <p:nvPr>
            <p:ph type="body" sz="half" idx="4294967295"/>
          </p:nvPr>
        </p:nvSpPr>
        <p:spPr>
          <a:xfrm>
            <a:off x="457200" y="1524000"/>
            <a:ext cx="8229600" cy="2209800"/>
          </a:xfrm>
        </p:spPr>
        <p:txBody>
          <a:bodyPr/>
          <a:lstStyle/>
          <a:p>
            <a:r>
              <a:rPr lang="en-US" altLang="zh-TW" sz="2800">
                <a:ea typeface="新細明體" panose="02020500000000000000" pitchFamily="18" charset="-120"/>
              </a:rPr>
              <a:t>What attributes of each of these information assets should be tracked? </a:t>
            </a:r>
          </a:p>
          <a:p>
            <a:r>
              <a:rPr lang="en-US" altLang="zh-TW" sz="2800">
                <a:ea typeface="新細明體" panose="02020500000000000000" pitchFamily="18" charset="-120"/>
              </a:rPr>
              <a:t>When deciding which information assets to track, consider including these asset attributes:</a:t>
            </a:r>
          </a:p>
        </p:txBody>
      </p:sp>
      <p:sp>
        <p:nvSpPr>
          <p:cNvPr id="490502" name="Rectangle 6"/>
          <p:cNvSpPr>
            <a:spLocks noGrp="1" noChangeArrowheads="1"/>
          </p:cNvSpPr>
          <p:nvPr>
            <p:ph type="body" sz="half" idx="4294967295"/>
          </p:nvPr>
        </p:nvSpPr>
        <p:spPr>
          <a:xfrm>
            <a:off x="457200" y="3581400"/>
            <a:ext cx="3962400" cy="2743200"/>
          </a:xfrm>
        </p:spPr>
        <p:txBody>
          <a:bodyPr/>
          <a:lstStyle/>
          <a:p>
            <a:pPr lvl="1"/>
            <a:r>
              <a:rPr lang="en-US" altLang="zh-TW" sz="2400" dirty="0">
                <a:ea typeface="新細明體" panose="02020500000000000000" pitchFamily="18" charset="-120"/>
              </a:rPr>
              <a:t>Name </a:t>
            </a:r>
          </a:p>
          <a:p>
            <a:pPr lvl="1"/>
            <a:r>
              <a:rPr lang="en-US" altLang="zh-TW" sz="2400" dirty="0">
                <a:ea typeface="新細明體" panose="02020500000000000000" pitchFamily="18" charset="-120"/>
              </a:rPr>
              <a:t>IP address </a:t>
            </a:r>
          </a:p>
          <a:p>
            <a:pPr lvl="1"/>
            <a:r>
              <a:rPr lang="en-US" altLang="zh-TW" sz="2400" dirty="0">
                <a:ea typeface="新細明體" panose="02020500000000000000" pitchFamily="18" charset="-120"/>
              </a:rPr>
              <a:t>MAC address </a:t>
            </a:r>
          </a:p>
          <a:p>
            <a:pPr lvl="1"/>
            <a:r>
              <a:rPr lang="en-US" altLang="zh-TW" sz="2400" dirty="0">
                <a:ea typeface="新細明體" panose="02020500000000000000" pitchFamily="18" charset="-120"/>
              </a:rPr>
              <a:t>Element type </a:t>
            </a:r>
          </a:p>
          <a:p>
            <a:pPr lvl="1"/>
            <a:r>
              <a:rPr lang="en-US" altLang="zh-TW" sz="2400" dirty="0">
                <a:ea typeface="新細明體" panose="02020500000000000000" pitchFamily="18" charset="-120"/>
              </a:rPr>
              <a:t>Serial number </a:t>
            </a:r>
          </a:p>
          <a:p>
            <a:pPr lvl="1"/>
            <a:r>
              <a:rPr lang="en-US" altLang="zh-TW" sz="2400" dirty="0">
                <a:ea typeface="新細明體" panose="02020500000000000000" pitchFamily="18" charset="-120"/>
              </a:rPr>
              <a:t>Manufacturer name </a:t>
            </a:r>
          </a:p>
        </p:txBody>
      </p:sp>
      <p:sp>
        <p:nvSpPr>
          <p:cNvPr id="490503" name="Rectangle 7"/>
          <p:cNvSpPr>
            <a:spLocks noChangeArrowheads="1"/>
          </p:cNvSpPr>
          <p:nvPr/>
        </p:nvSpPr>
        <p:spPr bwMode="auto">
          <a:xfrm>
            <a:off x="3962400" y="3657600"/>
            <a:ext cx="48387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lvl="1">
              <a:lnSpc>
                <a:spcPct val="90000"/>
              </a:lnSpc>
              <a:spcBef>
                <a:spcPct val="20000"/>
              </a:spcBef>
              <a:buClr>
                <a:srgbClr val="0000FF"/>
              </a:buClr>
              <a:buFontTx/>
              <a:buChar char="–"/>
            </a:pPr>
            <a:r>
              <a:rPr lang="en-US" altLang="zh-TW">
                <a:solidFill>
                  <a:schemeClr val="bg1"/>
                </a:solidFill>
                <a:latin typeface="Arial" panose="020B0604020202020204" pitchFamily="34" charset="0"/>
                <a:ea typeface="新細明體" panose="02020500000000000000" pitchFamily="18" charset="-120"/>
              </a:rPr>
              <a:t>Manufacturer’s model number or part number  </a:t>
            </a:r>
          </a:p>
          <a:p>
            <a:pPr lvl="1">
              <a:lnSpc>
                <a:spcPct val="90000"/>
              </a:lnSpc>
              <a:spcBef>
                <a:spcPct val="20000"/>
              </a:spcBef>
              <a:buClr>
                <a:srgbClr val="0000FF"/>
              </a:buClr>
              <a:buFontTx/>
              <a:buChar char="–"/>
            </a:pPr>
            <a:r>
              <a:rPr lang="en-US" altLang="zh-TW">
                <a:solidFill>
                  <a:schemeClr val="bg1"/>
                </a:solidFill>
                <a:latin typeface="Arial" panose="020B0604020202020204" pitchFamily="34" charset="0"/>
                <a:ea typeface="新細明體" panose="02020500000000000000" pitchFamily="18" charset="-120"/>
              </a:rPr>
              <a:t>Software version, update revision, or FCO number </a:t>
            </a:r>
          </a:p>
          <a:p>
            <a:pPr lvl="1">
              <a:lnSpc>
                <a:spcPct val="90000"/>
              </a:lnSpc>
              <a:spcBef>
                <a:spcPct val="20000"/>
              </a:spcBef>
              <a:buClr>
                <a:srgbClr val="0000FF"/>
              </a:buClr>
              <a:buFontTx/>
              <a:buChar char="–"/>
            </a:pPr>
            <a:r>
              <a:rPr lang="en-US" altLang="zh-TW">
                <a:solidFill>
                  <a:schemeClr val="bg1"/>
                </a:solidFill>
                <a:latin typeface="Arial" panose="020B0604020202020204" pitchFamily="34" charset="0"/>
                <a:ea typeface="新細明體" panose="02020500000000000000" pitchFamily="18" charset="-120"/>
              </a:rPr>
              <a:t>Physical location</a:t>
            </a:r>
          </a:p>
          <a:p>
            <a:pPr lvl="1">
              <a:lnSpc>
                <a:spcPct val="90000"/>
              </a:lnSpc>
              <a:spcBef>
                <a:spcPct val="20000"/>
              </a:spcBef>
              <a:buClr>
                <a:srgbClr val="0000FF"/>
              </a:buClr>
              <a:buFontTx/>
              <a:buChar char="–"/>
            </a:pPr>
            <a:r>
              <a:rPr lang="en-US" altLang="zh-TW">
                <a:solidFill>
                  <a:schemeClr val="bg1"/>
                </a:solidFill>
                <a:latin typeface="Arial" panose="020B0604020202020204" pitchFamily="34" charset="0"/>
                <a:ea typeface="新細明體" panose="02020500000000000000" pitchFamily="18" charset="-120"/>
              </a:rPr>
              <a:t>Logical location </a:t>
            </a:r>
          </a:p>
          <a:p>
            <a:pPr lvl="1">
              <a:lnSpc>
                <a:spcPct val="90000"/>
              </a:lnSpc>
              <a:spcBef>
                <a:spcPct val="20000"/>
              </a:spcBef>
              <a:buClr>
                <a:srgbClr val="0000FF"/>
              </a:buClr>
              <a:buFontTx/>
              <a:buChar char="–"/>
            </a:pPr>
            <a:r>
              <a:rPr lang="en-US" altLang="zh-TW">
                <a:solidFill>
                  <a:schemeClr val="bg1"/>
                </a:solidFill>
                <a:latin typeface="Arial" panose="020B0604020202020204" pitchFamily="34" charset="0"/>
                <a:ea typeface="新細明體" panose="02020500000000000000" pitchFamily="18" charset="-120"/>
              </a:rPr>
              <a:t>Controlling entity </a:t>
            </a:r>
          </a:p>
          <a:p>
            <a:pPr>
              <a:lnSpc>
                <a:spcPct val="90000"/>
              </a:lnSpc>
              <a:spcBef>
                <a:spcPct val="20000"/>
              </a:spcBef>
              <a:buClr>
                <a:srgbClr val="0000FF"/>
              </a:buClr>
              <a:buFont typeface="Symbol" panose="05050102010706020507" pitchFamily="18" charset="2"/>
              <a:buChar char="¨"/>
            </a:pPr>
            <a:endParaRPr lang="zh-TW" altLang="en-US">
              <a:solidFill>
                <a:schemeClr val="bg1"/>
              </a:solidFill>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4267466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p:txBody>
          <a:bodyPr/>
          <a:lstStyle/>
          <a:p>
            <a:r>
              <a:rPr lang="zh-TW" altLang="en-US"/>
              <a:t>Principles of Information Security - Chapter 4</a:t>
            </a:r>
            <a:endParaRPr lang="en-US" altLang="zh-TW"/>
          </a:p>
        </p:txBody>
      </p:sp>
      <p:sp>
        <p:nvSpPr>
          <p:cNvPr id="5" name="Номер слайда 5"/>
          <p:cNvSpPr>
            <a:spLocks noGrp="1"/>
          </p:cNvSpPr>
          <p:nvPr>
            <p:ph type="sldNum" sz="quarter" idx="12"/>
          </p:nvPr>
        </p:nvSpPr>
        <p:spPr/>
        <p:txBody>
          <a:bodyPr/>
          <a:lstStyle/>
          <a:p>
            <a:r>
              <a:rPr lang="zh-TW" altLang="en-US"/>
              <a:t> </a:t>
            </a:r>
            <a:r>
              <a:rPr lang="en-US" altLang="zh-TW"/>
              <a:t>Slide </a:t>
            </a:r>
            <a:fld id="{33E16BA0-3022-4405-81F6-BEF7A7BB2837}" type="slidenum">
              <a:rPr lang="en-US" altLang="zh-TW"/>
              <a:pPr/>
              <a:t>35</a:t>
            </a:fld>
            <a:endParaRPr lang="en-US" altLang="zh-TW"/>
          </a:p>
        </p:txBody>
      </p:sp>
      <p:sp>
        <p:nvSpPr>
          <p:cNvPr id="489476" name="Rectangle 4"/>
          <p:cNvSpPr>
            <a:spLocks noGrp="1" noChangeArrowheads="1"/>
          </p:cNvSpPr>
          <p:nvPr>
            <p:ph type="title"/>
          </p:nvPr>
        </p:nvSpPr>
        <p:spPr/>
        <p:txBody>
          <a:bodyPr/>
          <a:lstStyle/>
          <a:p>
            <a:r>
              <a:rPr lang="en-US" altLang="zh-TW">
                <a:ea typeface="新細明體" panose="02020500000000000000" pitchFamily="18" charset="-120"/>
              </a:rPr>
              <a:t>Hardware, Software, and Network Asset Identification</a:t>
            </a:r>
          </a:p>
        </p:txBody>
      </p:sp>
      <p:sp>
        <p:nvSpPr>
          <p:cNvPr id="489477" name="Rectangle 5"/>
          <p:cNvSpPr>
            <a:spLocks noGrp="1" noChangeArrowheads="1"/>
          </p:cNvSpPr>
          <p:nvPr>
            <p:ph type="body" idx="1"/>
          </p:nvPr>
        </p:nvSpPr>
        <p:spPr>
          <a:xfrm>
            <a:off x="457200" y="1828800"/>
            <a:ext cx="8153400" cy="4495800"/>
          </a:xfrm>
        </p:spPr>
        <p:txBody>
          <a:bodyPr/>
          <a:lstStyle/>
          <a:p>
            <a:r>
              <a:rPr lang="en-US" altLang="zh-TW">
                <a:ea typeface="新細明體" panose="02020500000000000000" pitchFamily="18" charset="-120"/>
              </a:rPr>
              <a:t>Automated tools can sometimes uncover the system elements that make up the hardware, software, and network components</a:t>
            </a:r>
          </a:p>
          <a:p>
            <a:r>
              <a:rPr lang="en-US" altLang="zh-TW">
                <a:ea typeface="新細明體" panose="02020500000000000000" pitchFamily="18" charset="-120"/>
              </a:rPr>
              <a:t>Once created, the inventory listing must be kept current, often through a tool that periodically refreshes the data</a:t>
            </a:r>
          </a:p>
        </p:txBody>
      </p:sp>
    </p:spTree>
    <p:extLst>
      <p:ext uri="{BB962C8B-B14F-4D97-AF65-F5344CB8AC3E}">
        <p14:creationId xmlns:p14="http://schemas.microsoft.com/office/powerpoint/2010/main" val="1324209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60" name="Rectangle 4"/>
          <p:cNvSpPr>
            <a:spLocks noGrp="1" noChangeArrowheads="1"/>
          </p:cNvSpPr>
          <p:nvPr>
            <p:ph type="title"/>
          </p:nvPr>
        </p:nvSpPr>
        <p:spPr/>
        <p:txBody>
          <a:bodyPr/>
          <a:lstStyle/>
          <a:p>
            <a:r>
              <a:rPr lang="en-US" altLang="zh-TW">
                <a:ea typeface="新細明體" panose="02020500000000000000" pitchFamily="18" charset="-120"/>
              </a:rPr>
              <a:t>Know Ourselves</a:t>
            </a:r>
          </a:p>
        </p:txBody>
      </p:sp>
      <p:sp>
        <p:nvSpPr>
          <p:cNvPr id="480261" name="Rectangle 5"/>
          <p:cNvSpPr>
            <a:spLocks noGrp="1" noChangeArrowheads="1"/>
          </p:cNvSpPr>
          <p:nvPr>
            <p:ph type="body" idx="1"/>
          </p:nvPr>
        </p:nvSpPr>
        <p:spPr>
          <a:xfrm>
            <a:off x="-36512" y="2564904"/>
            <a:ext cx="9180512" cy="3451225"/>
          </a:xfrm>
        </p:spPr>
        <p:txBody>
          <a:bodyPr/>
          <a:lstStyle/>
          <a:p>
            <a:r>
              <a:rPr lang="en-US" altLang="zh-TW" sz="2800" dirty="0">
                <a:ea typeface="新細明體" panose="02020500000000000000" pitchFamily="18" charset="-120"/>
              </a:rPr>
              <a:t>First, we must identify, examine, and understand the information, and systems, currently in place </a:t>
            </a:r>
          </a:p>
          <a:p>
            <a:r>
              <a:rPr lang="en-US" altLang="zh-TW" sz="2800" dirty="0">
                <a:ea typeface="新細明體" panose="02020500000000000000" pitchFamily="18" charset="-120"/>
              </a:rPr>
              <a:t>In order to protect our assets, defined here as the information and the systems that use, store, and transmit it, we have to understand everything about the information</a:t>
            </a:r>
          </a:p>
          <a:p>
            <a:r>
              <a:rPr lang="en-US" altLang="zh-TW" sz="2800" dirty="0">
                <a:ea typeface="新細明體" panose="02020500000000000000" pitchFamily="18" charset="-120"/>
              </a:rPr>
              <a:t>Once we have examined these aspects, we can then look at what we are already doing to protect the information and systems from the threats</a:t>
            </a:r>
          </a:p>
        </p:txBody>
      </p:sp>
    </p:spTree>
    <p:extLst>
      <p:ext uri="{BB962C8B-B14F-4D97-AF65-F5344CB8AC3E}">
        <p14:creationId xmlns:p14="http://schemas.microsoft.com/office/powerpoint/2010/main" val="2947302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4" name="Rectangle 4"/>
          <p:cNvSpPr>
            <a:spLocks noGrp="1" noChangeArrowheads="1"/>
          </p:cNvSpPr>
          <p:nvPr>
            <p:ph type="title"/>
          </p:nvPr>
        </p:nvSpPr>
        <p:spPr/>
        <p:txBody>
          <a:bodyPr/>
          <a:lstStyle/>
          <a:p>
            <a:r>
              <a:rPr lang="en-US" altLang="zh-TW">
                <a:ea typeface="新細明體" panose="02020500000000000000" pitchFamily="18" charset="-120"/>
              </a:rPr>
              <a:t>Know the Enemy</a:t>
            </a:r>
          </a:p>
        </p:txBody>
      </p:sp>
      <p:sp>
        <p:nvSpPr>
          <p:cNvPr id="481285" name="Rectangle 5"/>
          <p:cNvSpPr>
            <a:spLocks noGrp="1" noChangeArrowheads="1"/>
          </p:cNvSpPr>
          <p:nvPr>
            <p:ph type="body" idx="1"/>
          </p:nvPr>
        </p:nvSpPr>
        <p:spPr>
          <a:xfrm>
            <a:off x="495300" y="2780928"/>
            <a:ext cx="8153400" cy="3657600"/>
          </a:xfrm>
        </p:spPr>
        <p:txBody>
          <a:bodyPr/>
          <a:lstStyle/>
          <a:p>
            <a:r>
              <a:rPr lang="en-US" altLang="zh-TW" sz="2800" dirty="0">
                <a:ea typeface="新細明體" panose="02020500000000000000" pitchFamily="18" charset="-120"/>
              </a:rPr>
              <a:t>For information security this means identifying, examining, and understanding the threats that most directly affect our organization and the security of our organization’s information assets </a:t>
            </a:r>
          </a:p>
          <a:p>
            <a:r>
              <a:rPr lang="en-US" altLang="zh-TW" sz="2800" dirty="0">
                <a:ea typeface="新細明體" panose="02020500000000000000" pitchFamily="18" charset="-120"/>
              </a:rPr>
              <a:t>We then can use our understanding of these aspects to create a list of threats prioritized by importance to the organization</a:t>
            </a:r>
          </a:p>
        </p:txBody>
      </p:sp>
    </p:spTree>
    <p:extLst>
      <p:ext uri="{BB962C8B-B14F-4D97-AF65-F5344CB8AC3E}">
        <p14:creationId xmlns:p14="http://schemas.microsoft.com/office/powerpoint/2010/main" val="2220532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4" name="Rectangle 6"/>
          <p:cNvSpPr>
            <a:spLocks noChangeArrowheads="1"/>
          </p:cNvSpPr>
          <p:nvPr/>
        </p:nvSpPr>
        <p:spPr bwMode="auto">
          <a:xfrm>
            <a:off x="685800" y="290128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dirty="0">
                <a:solidFill>
                  <a:schemeClr val="tx1"/>
                </a:solidFill>
                <a:effectLst>
                  <a:outerShdw blurRad="38100" dist="38100" dir="2700000" algn="tl">
                    <a:srgbClr val="FFFFFF"/>
                  </a:outerShdw>
                </a:effectLst>
                <a:latin typeface="Tahoma" panose="020B0604030504040204" pitchFamily="34" charset="0"/>
              </a:rPr>
              <a:t>What is Risk Management?</a:t>
            </a:r>
          </a:p>
        </p:txBody>
      </p:sp>
      <p:sp>
        <p:nvSpPr>
          <p:cNvPr id="130056" name="Rectangle 8"/>
          <p:cNvSpPr>
            <a:spLocks noChangeArrowheads="1"/>
          </p:cNvSpPr>
          <p:nvPr/>
        </p:nvSpPr>
        <p:spPr bwMode="auto">
          <a:xfrm>
            <a:off x="685800" y="396808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a:solidFill>
                  <a:schemeClr val="tx1"/>
                </a:solidFill>
                <a:effectLst>
                  <a:outerShdw blurRad="38100" dist="38100" dir="2700000" algn="tl">
                    <a:srgbClr val="FFFFFF"/>
                  </a:outerShdw>
                </a:effectLst>
                <a:latin typeface="Tahoma" panose="020B0604030504040204" pitchFamily="34" charset="0"/>
              </a:rPr>
              <a:t>Who uses Risk Management?</a:t>
            </a:r>
          </a:p>
        </p:txBody>
      </p:sp>
      <p:sp>
        <p:nvSpPr>
          <p:cNvPr id="130057" name="Rectangle 9"/>
          <p:cNvSpPr>
            <a:spLocks noChangeArrowheads="1"/>
          </p:cNvSpPr>
          <p:nvPr/>
        </p:nvSpPr>
        <p:spPr bwMode="auto">
          <a:xfrm>
            <a:off x="685800" y="503488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a:solidFill>
                  <a:schemeClr val="tx1"/>
                </a:solidFill>
                <a:effectLst>
                  <a:outerShdw blurRad="38100" dist="38100" dir="2700000" algn="tl">
                    <a:srgbClr val="FFFFFF"/>
                  </a:outerShdw>
                </a:effectLst>
                <a:latin typeface="Tahoma" panose="020B0604030504040204" pitchFamily="34" charset="0"/>
              </a:rPr>
              <a:t>How is Risk Management used?</a:t>
            </a:r>
          </a:p>
        </p:txBody>
      </p:sp>
    </p:spTree>
    <p:extLst>
      <p:ext uri="{BB962C8B-B14F-4D97-AF65-F5344CB8AC3E}">
        <p14:creationId xmlns:p14="http://schemas.microsoft.com/office/powerpoint/2010/main" val="1882602130"/>
      </p:ext>
    </p:extLst>
  </p:cSld>
  <p:clrMapOvr>
    <a:masterClrMapping/>
  </p:clrMapOvr>
  <p:transition spd="slow" advTm="30000">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2000"/>
                                  </p:stCondLst>
                                  <p:childTnLst>
                                    <p:set>
                                      <p:cBhvr>
                                        <p:cTn id="6" dur="1" fill="hold">
                                          <p:stCondLst>
                                            <p:cond delay="0"/>
                                          </p:stCondLst>
                                        </p:cTn>
                                        <p:tgtEl>
                                          <p:spTgt spid="130054"/>
                                        </p:tgtEl>
                                        <p:attrNameLst>
                                          <p:attrName>style.visibility</p:attrName>
                                        </p:attrNameLst>
                                      </p:cBhvr>
                                      <p:to>
                                        <p:strVal val="visible"/>
                                      </p:to>
                                    </p:set>
                                    <p:animEffect transition="in" filter="randombar(horizontal)">
                                      <p:cBhvr>
                                        <p:cTn id="7" dur="500"/>
                                        <p:tgtEl>
                                          <p:spTgt spid="130054"/>
                                        </p:tgtEl>
                                      </p:cBhvr>
                                    </p:animEffect>
                                  </p:childTnLst>
                                </p:cTn>
                              </p:par>
                            </p:childTnLst>
                          </p:cTn>
                        </p:par>
                        <p:par>
                          <p:cTn id="8" fill="hold" nodeType="afterGroup">
                            <p:stCondLst>
                              <p:cond delay="2500"/>
                            </p:stCondLst>
                            <p:childTnLst>
                              <p:par>
                                <p:cTn id="9" presetID="14" presetClass="entr" presetSubtype="10" fill="hold" grpId="0" nodeType="afterEffect">
                                  <p:stCondLst>
                                    <p:cond delay="3000"/>
                                  </p:stCondLst>
                                  <p:childTnLst>
                                    <p:set>
                                      <p:cBhvr>
                                        <p:cTn id="10" dur="1" fill="hold">
                                          <p:stCondLst>
                                            <p:cond delay="0"/>
                                          </p:stCondLst>
                                        </p:cTn>
                                        <p:tgtEl>
                                          <p:spTgt spid="130056"/>
                                        </p:tgtEl>
                                        <p:attrNameLst>
                                          <p:attrName>style.visibility</p:attrName>
                                        </p:attrNameLst>
                                      </p:cBhvr>
                                      <p:to>
                                        <p:strVal val="visible"/>
                                      </p:to>
                                    </p:set>
                                    <p:animEffect transition="in" filter="randombar(horizontal)">
                                      <p:cBhvr>
                                        <p:cTn id="11" dur="500"/>
                                        <p:tgtEl>
                                          <p:spTgt spid="130056"/>
                                        </p:tgtEl>
                                      </p:cBhvr>
                                    </p:animEffect>
                                  </p:childTnLst>
                                </p:cTn>
                              </p:par>
                            </p:childTnLst>
                          </p:cTn>
                        </p:par>
                        <p:par>
                          <p:cTn id="12" fill="hold" nodeType="afterGroup">
                            <p:stCondLst>
                              <p:cond delay="6000"/>
                            </p:stCondLst>
                            <p:childTnLst>
                              <p:par>
                                <p:cTn id="13" presetID="14" presetClass="entr" presetSubtype="10" fill="hold" grpId="0" nodeType="afterEffect">
                                  <p:stCondLst>
                                    <p:cond delay="3000"/>
                                  </p:stCondLst>
                                  <p:childTnLst>
                                    <p:set>
                                      <p:cBhvr>
                                        <p:cTn id="14" dur="1" fill="hold">
                                          <p:stCondLst>
                                            <p:cond delay="0"/>
                                          </p:stCondLst>
                                        </p:cTn>
                                        <p:tgtEl>
                                          <p:spTgt spid="130057"/>
                                        </p:tgtEl>
                                        <p:attrNameLst>
                                          <p:attrName>style.visibility</p:attrName>
                                        </p:attrNameLst>
                                      </p:cBhvr>
                                      <p:to>
                                        <p:strVal val="visible"/>
                                      </p:to>
                                    </p:set>
                                    <p:animEffect transition="in" filter="randombar(horizontal)">
                                      <p:cBhvr>
                                        <p:cTn id="15" dur="500"/>
                                        <p:tgtEl>
                                          <p:spTgt spid="130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4" grpId="0" animBg="1" autoUpdateAnimBg="0"/>
      <p:bldP spid="130056" grpId="0" animBg="1" autoUpdateAnimBg="0"/>
      <p:bldP spid="130057"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106" name="Rectangle 10"/>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2104" name="Rectangle 8"/>
          <p:cNvSpPr>
            <a:spLocks noGrp="1" noChangeArrowheads="1"/>
          </p:cNvSpPr>
          <p:nvPr>
            <p:ph type="body" idx="1"/>
          </p:nvPr>
        </p:nvSpPr>
        <p:spPr>
          <a:xfrm>
            <a:off x="914400" y="2057400"/>
            <a:ext cx="7543800" cy="3505200"/>
          </a:xfrm>
        </p:spPr>
        <p:txBody>
          <a:bodyPr/>
          <a:lstStyle/>
          <a:p>
            <a:pPr>
              <a:lnSpc>
                <a:spcPct val="90000"/>
              </a:lnSpc>
              <a:spcBef>
                <a:spcPct val="30000"/>
              </a:spcBef>
              <a:spcAft>
                <a:spcPct val="30000"/>
              </a:spcAft>
            </a:pPr>
            <a:r>
              <a:rPr lang="en-US" altLang="ru-RU" sz="2800" b="1">
                <a:solidFill>
                  <a:srgbClr val="990000"/>
                </a:solidFill>
                <a:latin typeface="Comic Sans MS" panose="030F0702030302020204" pitchFamily="66" charset="0"/>
              </a:rPr>
              <a:t>Good management practice</a:t>
            </a:r>
          </a:p>
          <a:p>
            <a:pPr>
              <a:lnSpc>
                <a:spcPct val="90000"/>
              </a:lnSpc>
              <a:spcBef>
                <a:spcPct val="30000"/>
              </a:spcBef>
              <a:spcAft>
                <a:spcPct val="30000"/>
              </a:spcAft>
            </a:pPr>
            <a:r>
              <a:rPr lang="en-US" altLang="ru-RU" sz="2800" b="1">
                <a:latin typeface="Comic Sans MS" panose="030F0702030302020204" pitchFamily="66" charset="0"/>
              </a:rPr>
              <a:t>Process steps that enable improvement in decision making</a:t>
            </a:r>
          </a:p>
          <a:p>
            <a:pPr>
              <a:lnSpc>
                <a:spcPct val="90000"/>
              </a:lnSpc>
              <a:spcBef>
                <a:spcPct val="30000"/>
              </a:spcBef>
              <a:spcAft>
                <a:spcPct val="30000"/>
              </a:spcAft>
            </a:pPr>
            <a:r>
              <a:rPr lang="en-US" altLang="ru-RU" sz="2800" b="1">
                <a:latin typeface="Comic Sans MS" panose="030F0702030302020204" pitchFamily="66" charset="0"/>
              </a:rPr>
              <a:t>A logical and systematic approach</a:t>
            </a:r>
          </a:p>
          <a:p>
            <a:pPr>
              <a:lnSpc>
                <a:spcPct val="90000"/>
              </a:lnSpc>
              <a:spcBef>
                <a:spcPct val="30000"/>
              </a:spcBef>
              <a:spcAft>
                <a:spcPct val="30000"/>
              </a:spcAft>
            </a:pPr>
            <a:r>
              <a:rPr lang="en-US" altLang="ru-RU" sz="2800" b="1">
                <a:latin typeface="Comic Sans MS" panose="030F0702030302020204" pitchFamily="66" charset="0"/>
              </a:rPr>
              <a:t>Identifying opportunities</a:t>
            </a:r>
          </a:p>
          <a:p>
            <a:pPr>
              <a:lnSpc>
                <a:spcPct val="90000"/>
              </a:lnSpc>
              <a:spcBef>
                <a:spcPct val="30000"/>
              </a:spcBef>
              <a:spcAft>
                <a:spcPct val="30000"/>
              </a:spcAft>
            </a:pPr>
            <a:r>
              <a:rPr lang="en-US" altLang="ru-RU" sz="2800" b="1">
                <a:latin typeface="Comic Sans MS" panose="030F0702030302020204" pitchFamily="66" charset="0"/>
              </a:rPr>
              <a:t>Avoiding or minimising losses</a:t>
            </a:r>
            <a:endParaRPr lang="en-US" altLang="ru-RU" sz="2800">
              <a:latin typeface="Comic Sans MS" panose="030F0702030302020204" pitchFamily="66" charset="0"/>
            </a:endParaRPr>
          </a:p>
        </p:txBody>
      </p:sp>
      <p:sp>
        <p:nvSpPr>
          <p:cNvPr id="132107" name="Rectangle 11"/>
          <p:cNvSpPr>
            <a:spLocks noChangeArrowheads="1"/>
          </p:cNvSpPr>
          <p:nvPr/>
        </p:nvSpPr>
        <p:spPr bwMode="auto">
          <a:xfrm>
            <a:off x="685800" y="68580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a:solidFill>
                  <a:schemeClr val="tx1"/>
                </a:solidFill>
                <a:effectLst>
                  <a:outerShdw blurRad="38100" dist="38100" dir="2700000" algn="tl">
                    <a:srgbClr val="FFFFFF"/>
                  </a:outerShdw>
                </a:effectLst>
                <a:latin typeface="Tahoma" panose="020B0604030504040204" pitchFamily="34" charset="0"/>
              </a:rPr>
              <a:t>What is Risk Management?</a:t>
            </a:r>
          </a:p>
        </p:txBody>
      </p:sp>
      <p:sp>
        <p:nvSpPr>
          <p:cNvPr id="132108" name="Rectangle 12"/>
          <p:cNvSpPr>
            <a:spLocks noChangeArrowheads="1"/>
          </p:cNvSpPr>
          <p:nvPr/>
        </p:nvSpPr>
        <p:spPr bwMode="auto">
          <a:xfrm>
            <a:off x="7620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Tree>
    <p:extLst>
      <p:ext uri="{BB962C8B-B14F-4D97-AF65-F5344CB8AC3E}">
        <p14:creationId xmlns:p14="http://schemas.microsoft.com/office/powerpoint/2010/main" val="2775617102"/>
      </p:ext>
    </p:extLst>
  </p:cSld>
  <p:clrMapOvr>
    <a:masterClrMapping/>
  </p:clrMapOvr>
  <p:transition spd="slow" advTm="30000">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grpId="0" nodeType="afterEffect">
                                  <p:stCondLst>
                                    <p:cond delay="2000"/>
                                  </p:stCondLst>
                                  <p:childTnLst>
                                    <p:set>
                                      <p:cBhvr>
                                        <p:cTn id="6" dur="1" fill="hold">
                                          <p:stCondLst>
                                            <p:cond delay="0"/>
                                          </p:stCondLst>
                                        </p:cTn>
                                        <p:tgtEl>
                                          <p:spTgt spid="132107"/>
                                        </p:tgtEl>
                                        <p:attrNameLst>
                                          <p:attrName>style.visibility</p:attrName>
                                        </p:attrNameLst>
                                      </p:cBhvr>
                                      <p:to>
                                        <p:strVal val="visible"/>
                                      </p:to>
                                    </p:set>
                                    <p:anim calcmode="lin" valueType="num">
                                      <p:cBhvr>
                                        <p:cTn id="7" dur="500" fill="hold"/>
                                        <p:tgtEl>
                                          <p:spTgt spid="132107"/>
                                        </p:tgtEl>
                                        <p:attrNameLst>
                                          <p:attrName>ppt_w</p:attrName>
                                        </p:attrNameLst>
                                      </p:cBhvr>
                                      <p:tavLst>
                                        <p:tav tm="0">
                                          <p:val>
                                            <p:strVal val="2/3*#ppt_w"/>
                                          </p:val>
                                        </p:tav>
                                        <p:tav tm="100000">
                                          <p:val>
                                            <p:strVal val="#ppt_w"/>
                                          </p:val>
                                        </p:tav>
                                      </p:tavLst>
                                    </p:anim>
                                    <p:anim calcmode="lin" valueType="num">
                                      <p:cBhvr>
                                        <p:cTn id="8" dur="500" fill="hold"/>
                                        <p:tgtEl>
                                          <p:spTgt spid="132107"/>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2500"/>
                            </p:stCondLst>
                            <p:childTnLst>
                              <p:par>
                                <p:cTn id="10" presetID="4" presetClass="entr" presetSubtype="32" fill="hold" nodeType="afterEffect">
                                  <p:stCondLst>
                                    <p:cond delay="1000"/>
                                  </p:stCondLst>
                                  <p:childTnLst>
                                    <p:set>
                                      <p:cBhvr>
                                        <p:cTn id="11" dur="1" fill="hold">
                                          <p:stCondLst>
                                            <p:cond delay="0"/>
                                          </p:stCondLst>
                                        </p:cTn>
                                        <p:tgtEl>
                                          <p:spTgt spid="132106"/>
                                        </p:tgtEl>
                                        <p:attrNameLst>
                                          <p:attrName>style.visibility</p:attrName>
                                        </p:attrNameLst>
                                      </p:cBhvr>
                                      <p:to>
                                        <p:strVal val="visible"/>
                                      </p:to>
                                    </p:set>
                                    <p:animEffect transition="in" filter="box(out)">
                                      <p:cBhvr>
                                        <p:cTn id="12" dur="500"/>
                                        <p:tgtEl>
                                          <p:spTgt spid="132106"/>
                                        </p:tgtEl>
                                      </p:cBhvr>
                                    </p:animEffect>
                                  </p:childTnLst>
                                </p:cTn>
                              </p:par>
                            </p:childTnLst>
                          </p:cTn>
                        </p:par>
                        <p:par>
                          <p:cTn id="13" fill="hold" nodeType="afterGroup">
                            <p:stCondLst>
                              <p:cond delay="4000"/>
                            </p:stCondLst>
                            <p:childTnLst>
                              <p:par>
                                <p:cTn id="14" presetID="22" presetClass="entr" presetSubtype="1" fill="hold" grpId="0" nodeType="afterEffect">
                                  <p:stCondLst>
                                    <p:cond delay="7000"/>
                                  </p:stCondLst>
                                  <p:childTnLst>
                                    <p:set>
                                      <p:cBhvr>
                                        <p:cTn id="15" dur="1" fill="hold">
                                          <p:stCondLst>
                                            <p:cond delay="0"/>
                                          </p:stCondLst>
                                        </p:cTn>
                                        <p:tgtEl>
                                          <p:spTgt spid="132104">
                                            <p:txEl>
                                              <p:pRg st="0" end="0"/>
                                            </p:txEl>
                                          </p:spTgt>
                                        </p:tgtEl>
                                        <p:attrNameLst>
                                          <p:attrName>style.visibility</p:attrName>
                                        </p:attrNameLst>
                                      </p:cBhvr>
                                      <p:to>
                                        <p:strVal val="visible"/>
                                      </p:to>
                                    </p:set>
                                    <p:animEffect transition="in" filter="wipe(up)">
                                      <p:cBhvr>
                                        <p:cTn id="16" dur="500"/>
                                        <p:tgtEl>
                                          <p:spTgt spid="132104">
                                            <p:txEl>
                                              <p:pRg st="0" end="0"/>
                                            </p:txEl>
                                          </p:spTgt>
                                        </p:tgtEl>
                                      </p:cBhvr>
                                    </p:animEffect>
                                  </p:childTnLst>
                                </p:cTn>
                              </p:par>
                            </p:childTnLst>
                          </p:cTn>
                        </p:par>
                        <p:par>
                          <p:cTn id="17" fill="hold" nodeType="afterGroup">
                            <p:stCondLst>
                              <p:cond delay="11500"/>
                            </p:stCondLst>
                            <p:childTnLst>
                              <p:par>
                                <p:cTn id="18" presetID="22" presetClass="entr" presetSubtype="1" fill="hold" grpId="0" nodeType="afterEffect">
                                  <p:stCondLst>
                                    <p:cond delay="7000"/>
                                  </p:stCondLst>
                                  <p:childTnLst>
                                    <p:set>
                                      <p:cBhvr>
                                        <p:cTn id="19" dur="1" fill="hold">
                                          <p:stCondLst>
                                            <p:cond delay="0"/>
                                          </p:stCondLst>
                                        </p:cTn>
                                        <p:tgtEl>
                                          <p:spTgt spid="132104">
                                            <p:txEl>
                                              <p:pRg st="1" end="1"/>
                                            </p:txEl>
                                          </p:spTgt>
                                        </p:tgtEl>
                                        <p:attrNameLst>
                                          <p:attrName>style.visibility</p:attrName>
                                        </p:attrNameLst>
                                      </p:cBhvr>
                                      <p:to>
                                        <p:strVal val="visible"/>
                                      </p:to>
                                    </p:set>
                                    <p:animEffect transition="in" filter="wipe(up)">
                                      <p:cBhvr>
                                        <p:cTn id="20" dur="500"/>
                                        <p:tgtEl>
                                          <p:spTgt spid="132104">
                                            <p:txEl>
                                              <p:pRg st="1" end="1"/>
                                            </p:txEl>
                                          </p:spTgt>
                                        </p:tgtEl>
                                      </p:cBhvr>
                                    </p:animEffect>
                                  </p:childTnLst>
                                </p:cTn>
                              </p:par>
                            </p:childTnLst>
                          </p:cTn>
                        </p:par>
                        <p:par>
                          <p:cTn id="21" fill="hold" nodeType="afterGroup">
                            <p:stCondLst>
                              <p:cond delay="19000"/>
                            </p:stCondLst>
                            <p:childTnLst>
                              <p:par>
                                <p:cTn id="22" presetID="22" presetClass="entr" presetSubtype="1" fill="hold" grpId="0" nodeType="afterEffect">
                                  <p:stCondLst>
                                    <p:cond delay="7000"/>
                                  </p:stCondLst>
                                  <p:childTnLst>
                                    <p:set>
                                      <p:cBhvr>
                                        <p:cTn id="23" dur="1" fill="hold">
                                          <p:stCondLst>
                                            <p:cond delay="0"/>
                                          </p:stCondLst>
                                        </p:cTn>
                                        <p:tgtEl>
                                          <p:spTgt spid="132104">
                                            <p:txEl>
                                              <p:pRg st="2" end="2"/>
                                            </p:txEl>
                                          </p:spTgt>
                                        </p:tgtEl>
                                        <p:attrNameLst>
                                          <p:attrName>style.visibility</p:attrName>
                                        </p:attrNameLst>
                                      </p:cBhvr>
                                      <p:to>
                                        <p:strVal val="visible"/>
                                      </p:to>
                                    </p:set>
                                    <p:animEffect transition="in" filter="wipe(up)">
                                      <p:cBhvr>
                                        <p:cTn id="24" dur="500"/>
                                        <p:tgtEl>
                                          <p:spTgt spid="132104">
                                            <p:txEl>
                                              <p:pRg st="2" end="2"/>
                                            </p:txEl>
                                          </p:spTgt>
                                        </p:tgtEl>
                                      </p:cBhvr>
                                    </p:animEffect>
                                  </p:childTnLst>
                                </p:cTn>
                              </p:par>
                            </p:childTnLst>
                          </p:cTn>
                        </p:par>
                        <p:par>
                          <p:cTn id="25" fill="hold" nodeType="afterGroup">
                            <p:stCondLst>
                              <p:cond delay="26500"/>
                            </p:stCondLst>
                            <p:childTnLst>
                              <p:par>
                                <p:cTn id="26" presetID="22" presetClass="entr" presetSubtype="1" fill="hold" grpId="0" nodeType="afterEffect">
                                  <p:stCondLst>
                                    <p:cond delay="7000"/>
                                  </p:stCondLst>
                                  <p:childTnLst>
                                    <p:set>
                                      <p:cBhvr>
                                        <p:cTn id="27" dur="1" fill="hold">
                                          <p:stCondLst>
                                            <p:cond delay="0"/>
                                          </p:stCondLst>
                                        </p:cTn>
                                        <p:tgtEl>
                                          <p:spTgt spid="132104">
                                            <p:txEl>
                                              <p:pRg st="3" end="3"/>
                                            </p:txEl>
                                          </p:spTgt>
                                        </p:tgtEl>
                                        <p:attrNameLst>
                                          <p:attrName>style.visibility</p:attrName>
                                        </p:attrNameLst>
                                      </p:cBhvr>
                                      <p:to>
                                        <p:strVal val="visible"/>
                                      </p:to>
                                    </p:set>
                                    <p:animEffect transition="in" filter="wipe(up)">
                                      <p:cBhvr>
                                        <p:cTn id="28" dur="500"/>
                                        <p:tgtEl>
                                          <p:spTgt spid="132104">
                                            <p:txEl>
                                              <p:pRg st="3" end="3"/>
                                            </p:txEl>
                                          </p:spTgt>
                                        </p:tgtEl>
                                      </p:cBhvr>
                                    </p:animEffect>
                                  </p:childTnLst>
                                </p:cTn>
                              </p:par>
                            </p:childTnLst>
                          </p:cTn>
                        </p:par>
                        <p:par>
                          <p:cTn id="29" fill="hold" nodeType="afterGroup">
                            <p:stCondLst>
                              <p:cond delay="34000"/>
                            </p:stCondLst>
                            <p:childTnLst>
                              <p:par>
                                <p:cTn id="30" presetID="22" presetClass="entr" presetSubtype="1" fill="hold" grpId="0" nodeType="afterEffect">
                                  <p:stCondLst>
                                    <p:cond delay="7000"/>
                                  </p:stCondLst>
                                  <p:childTnLst>
                                    <p:set>
                                      <p:cBhvr>
                                        <p:cTn id="31" dur="1" fill="hold">
                                          <p:stCondLst>
                                            <p:cond delay="0"/>
                                          </p:stCondLst>
                                        </p:cTn>
                                        <p:tgtEl>
                                          <p:spTgt spid="132104">
                                            <p:txEl>
                                              <p:pRg st="4" end="4"/>
                                            </p:txEl>
                                          </p:spTgt>
                                        </p:tgtEl>
                                        <p:attrNameLst>
                                          <p:attrName>style.visibility</p:attrName>
                                        </p:attrNameLst>
                                      </p:cBhvr>
                                      <p:to>
                                        <p:strVal val="visible"/>
                                      </p:to>
                                    </p:set>
                                    <p:animEffect transition="in" filter="wipe(up)">
                                      <p:cBhvr>
                                        <p:cTn id="32" dur="500"/>
                                        <p:tgtEl>
                                          <p:spTgt spid="13210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4" grpId="0" build="p" autoUpdateAnimBg="0" advAuto="7000"/>
      <p:bldP spid="132107"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8"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4152" name="Rectangle 8"/>
          <p:cNvSpPr>
            <a:spLocks noChangeArrowheads="1"/>
          </p:cNvSpPr>
          <p:nvPr/>
        </p:nvSpPr>
        <p:spPr bwMode="auto">
          <a:xfrm>
            <a:off x="1066800" y="1905000"/>
            <a:ext cx="7010400" cy="3886200"/>
          </a:xfrm>
          <a:prstGeom prst="rect">
            <a:avLst/>
          </a:prstGeom>
          <a:solidFill>
            <a:srgbClr val="000066"/>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4149" name="Rectangle 5"/>
          <p:cNvSpPr>
            <a:spLocks noGrp="1" noChangeArrowheads="1"/>
          </p:cNvSpPr>
          <p:nvPr>
            <p:ph type="body" idx="1"/>
          </p:nvPr>
        </p:nvSpPr>
        <p:spPr>
          <a:xfrm>
            <a:off x="990600" y="2133600"/>
            <a:ext cx="6934200" cy="3276600"/>
          </a:xfrm>
        </p:spPr>
        <p:txBody>
          <a:bodyPr/>
          <a:lstStyle/>
          <a:p>
            <a:pPr algn="ctr">
              <a:spcBef>
                <a:spcPct val="10000"/>
              </a:spcBef>
              <a:buFontTx/>
              <a:buNone/>
            </a:pPr>
            <a:r>
              <a:rPr lang="en-US" altLang="ru-RU" b="1">
                <a:latin typeface="Comic Sans MS" panose="030F0702030302020204" pitchFamily="66" charset="0"/>
              </a:rPr>
              <a:t>   </a:t>
            </a:r>
          </a:p>
          <a:p>
            <a:pPr algn="ctr">
              <a:spcBef>
                <a:spcPct val="10000"/>
              </a:spcBef>
              <a:buFontTx/>
              <a:buNone/>
            </a:pPr>
            <a:r>
              <a:rPr lang="en-US" altLang="ru-RU" sz="2800" b="1">
                <a:solidFill>
                  <a:srgbClr val="CCFFFF"/>
                </a:solidFill>
                <a:latin typeface="Comic Sans MS" panose="030F0702030302020204" pitchFamily="66" charset="0"/>
              </a:rPr>
              <a:t>  </a:t>
            </a:r>
            <a:r>
              <a:rPr lang="en-US" altLang="ru-RU" sz="2800" b="1">
                <a:solidFill>
                  <a:srgbClr val="FFFF99"/>
                </a:solidFill>
                <a:latin typeface="Comic Sans MS" panose="030F0702030302020204" pitchFamily="66" charset="0"/>
              </a:rPr>
              <a:t>Risk Management</a:t>
            </a:r>
            <a:r>
              <a:rPr lang="en-US" altLang="ru-RU" sz="2800" b="1">
                <a:solidFill>
                  <a:schemeClr val="bg1"/>
                </a:solidFill>
                <a:latin typeface="Comic Sans MS" panose="030F0702030302020204" pitchFamily="66" charset="0"/>
              </a:rPr>
              <a:t> is the name given to a logical and systematic method of identifying, analysing, treating and monitoring the risks involved in any activity or process.</a:t>
            </a:r>
            <a:endParaRPr lang="en-US" altLang="ru-RU" sz="2800">
              <a:latin typeface="Comic Sans MS" panose="030F0702030302020204" pitchFamily="66" charset="0"/>
            </a:endParaRPr>
          </a:p>
        </p:txBody>
      </p:sp>
      <p:sp>
        <p:nvSpPr>
          <p:cNvPr id="134150" name="Rectangle 6"/>
          <p:cNvSpPr>
            <a:spLocks noChangeArrowheads="1"/>
          </p:cNvSpPr>
          <p:nvPr/>
        </p:nvSpPr>
        <p:spPr bwMode="auto">
          <a:xfrm>
            <a:off x="685800" y="68580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a:solidFill>
                  <a:schemeClr val="tx1"/>
                </a:solidFill>
                <a:effectLst>
                  <a:outerShdw blurRad="38100" dist="38100" dir="2700000" algn="tl">
                    <a:srgbClr val="FFFFFF"/>
                  </a:outerShdw>
                </a:effectLst>
                <a:latin typeface="Tahoma" panose="020B0604030504040204" pitchFamily="34" charset="0"/>
              </a:rPr>
              <a:t>What is Risk Management?</a:t>
            </a:r>
          </a:p>
        </p:txBody>
      </p:sp>
      <p:sp>
        <p:nvSpPr>
          <p:cNvPr id="134151" name="Rectangle 7"/>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Tree>
    <p:extLst>
      <p:ext uri="{BB962C8B-B14F-4D97-AF65-F5344CB8AC3E}">
        <p14:creationId xmlns:p14="http://schemas.microsoft.com/office/powerpoint/2010/main" val="585780982"/>
      </p:ext>
    </p:extLst>
  </p:cSld>
  <p:clrMapOvr>
    <a:masterClrMapping/>
  </p:clrMapOvr>
  <p:transition spd="slow" advTm="3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2000"/>
                                  </p:stCondLst>
                                  <p:childTnLst>
                                    <p:set>
                                      <p:cBhvr>
                                        <p:cTn id="6" dur="1" fill="hold">
                                          <p:stCondLst>
                                            <p:cond delay="0"/>
                                          </p:stCondLst>
                                        </p:cTn>
                                        <p:tgtEl>
                                          <p:spTgt spid="134152"/>
                                        </p:tgtEl>
                                        <p:attrNameLst>
                                          <p:attrName>style.visibility</p:attrName>
                                        </p:attrNameLst>
                                      </p:cBhvr>
                                      <p:to>
                                        <p:strVal val="visible"/>
                                      </p:to>
                                    </p:set>
                                    <p:animEffect transition="in" filter="box(out)">
                                      <p:cBhvr>
                                        <p:cTn id="7" dur="500"/>
                                        <p:tgtEl>
                                          <p:spTgt spid="134152"/>
                                        </p:tgtEl>
                                      </p:cBhvr>
                                    </p:animEffect>
                                  </p:childTnLst>
                                </p:cTn>
                              </p:par>
                            </p:childTnLst>
                          </p:cTn>
                        </p:par>
                        <p:par>
                          <p:cTn id="8" fill="hold" nodeType="afterGroup">
                            <p:stCondLst>
                              <p:cond delay="2500"/>
                            </p:stCondLst>
                            <p:childTnLst>
                              <p:par>
                                <p:cTn id="9" presetID="23" presetClass="entr" presetSubtype="272" fill="hold" grpId="0" nodeType="afterEffect">
                                  <p:stCondLst>
                                    <p:cond delay="1000"/>
                                  </p:stCondLst>
                                  <p:childTnLst>
                                    <p:set>
                                      <p:cBhvr>
                                        <p:cTn id="10" dur="1" fill="hold">
                                          <p:stCondLst>
                                            <p:cond delay="0"/>
                                          </p:stCondLst>
                                        </p:cTn>
                                        <p:tgtEl>
                                          <p:spTgt spid="134149">
                                            <p:txEl>
                                              <p:pRg st="0" end="0"/>
                                            </p:txEl>
                                          </p:spTgt>
                                        </p:tgtEl>
                                        <p:attrNameLst>
                                          <p:attrName>style.visibility</p:attrName>
                                        </p:attrNameLst>
                                      </p:cBhvr>
                                      <p:to>
                                        <p:strVal val="visible"/>
                                      </p:to>
                                    </p:set>
                                    <p:anim calcmode="lin" valueType="num">
                                      <p:cBhvr>
                                        <p:cTn id="11" dur="500" fill="hold"/>
                                        <p:tgtEl>
                                          <p:spTgt spid="134149">
                                            <p:txEl>
                                              <p:pRg st="0" end="0"/>
                                            </p:txEl>
                                          </p:spTgt>
                                        </p:tgtEl>
                                        <p:attrNameLst>
                                          <p:attrName>ppt_w</p:attrName>
                                        </p:attrNameLst>
                                      </p:cBhvr>
                                      <p:tavLst>
                                        <p:tav tm="0">
                                          <p:val>
                                            <p:strVal val="2/3*#ppt_w"/>
                                          </p:val>
                                        </p:tav>
                                        <p:tav tm="100000">
                                          <p:val>
                                            <p:strVal val="#ppt_w"/>
                                          </p:val>
                                        </p:tav>
                                      </p:tavLst>
                                    </p:anim>
                                    <p:anim calcmode="lin" valueType="num">
                                      <p:cBhvr>
                                        <p:cTn id="12" dur="500" fill="hold"/>
                                        <p:tgtEl>
                                          <p:spTgt spid="134149">
                                            <p:txEl>
                                              <p:pRg st="0" end="0"/>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childTnLst>
                          </p:cTn>
                        </p:par>
                        <p:par>
                          <p:cTn id="13" fill="hold" nodeType="afterGroup">
                            <p:stCondLst>
                              <p:cond delay="4000"/>
                            </p:stCondLst>
                            <p:childTnLst>
                              <p:par>
                                <p:cTn id="14" presetID="23" presetClass="entr" presetSubtype="272" fill="hold" grpId="0" nodeType="afterEffect">
                                  <p:stCondLst>
                                    <p:cond delay="1000"/>
                                  </p:stCondLst>
                                  <p:childTnLst>
                                    <p:set>
                                      <p:cBhvr>
                                        <p:cTn id="15" dur="1" fill="hold">
                                          <p:stCondLst>
                                            <p:cond delay="0"/>
                                          </p:stCondLst>
                                        </p:cTn>
                                        <p:tgtEl>
                                          <p:spTgt spid="134149">
                                            <p:txEl>
                                              <p:pRg st="1" end="1"/>
                                            </p:txEl>
                                          </p:spTgt>
                                        </p:tgtEl>
                                        <p:attrNameLst>
                                          <p:attrName>style.visibility</p:attrName>
                                        </p:attrNameLst>
                                      </p:cBhvr>
                                      <p:to>
                                        <p:strVal val="visible"/>
                                      </p:to>
                                    </p:set>
                                    <p:anim calcmode="lin" valueType="num">
                                      <p:cBhvr>
                                        <p:cTn id="16" dur="500" fill="hold"/>
                                        <p:tgtEl>
                                          <p:spTgt spid="134149">
                                            <p:txEl>
                                              <p:pRg st="1" end="1"/>
                                            </p:txEl>
                                          </p:spTgt>
                                        </p:tgtEl>
                                        <p:attrNameLst>
                                          <p:attrName>ppt_w</p:attrName>
                                        </p:attrNameLst>
                                      </p:cBhvr>
                                      <p:tavLst>
                                        <p:tav tm="0">
                                          <p:val>
                                            <p:strVal val="2/3*#ppt_w"/>
                                          </p:val>
                                        </p:tav>
                                        <p:tav tm="100000">
                                          <p:val>
                                            <p:strVal val="#ppt_w"/>
                                          </p:val>
                                        </p:tav>
                                      </p:tavLst>
                                    </p:anim>
                                    <p:anim calcmode="lin" valueType="num">
                                      <p:cBhvr>
                                        <p:cTn id="17" dur="500" fill="hold"/>
                                        <p:tgtEl>
                                          <p:spTgt spid="134149">
                                            <p:txEl>
                                              <p:pRg st="1" end="1"/>
                                            </p:txEl>
                                          </p:spTgt>
                                        </p:tgtEl>
                                        <p:attrNameLst>
                                          <p:attrName>ppt_h</p:attrName>
                                        </p:attrNameLst>
                                      </p:cBhvr>
                                      <p:tavLst>
                                        <p:tav tm="0">
                                          <p:val>
                                            <p:strVal val="2/3*#ppt_h"/>
                                          </p:val>
                                        </p:tav>
                                        <p:tav tm="100000">
                                          <p:val>
                                            <p:strVal val="#ppt_h"/>
                                          </p:val>
                                        </p:tav>
                                      </p:tavLst>
                                    </p:anim>
                                  </p:childTnLst>
                                  <p:subTnLst>
                                    <p:audio>
                                      <p:cMediaNode>
                                        <p:cTn display="0" masterRel="sameClick">
                                          <p:stCondLst>
                                            <p:cond evt="begin" delay="0">
                                              <p:tn val="14"/>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build="p" autoUpdateAnimBg="0" advAuto="100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6" name="Rectangle 4"/>
          <p:cNvSpPr>
            <a:spLocks noChangeArrowheads="1"/>
          </p:cNvSpPr>
          <p:nvPr/>
        </p:nvSpPr>
        <p:spPr bwMode="auto">
          <a:xfrm>
            <a:off x="685800" y="685800"/>
            <a:ext cx="7772400" cy="5410200"/>
          </a:xfrm>
          <a:prstGeom prst="rect">
            <a:avLst/>
          </a:prstGeom>
          <a:solidFill>
            <a:srgbClr val="99CC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6197" name="Rectangle 5"/>
          <p:cNvSpPr>
            <a:spLocks noChangeArrowheads="1"/>
          </p:cNvSpPr>
          <p:nvPr/>
        </p:nvSpPr>
        <p:spPr bwMode="auto">
          <a:xfrm>
            <a:off x="1066800" y="1905000"/>
            <a:ext cx="7010400" cy="3886200"/>
          </a:xfrm>
          <a:prstGeom prst="rect">
            <a:avLst/>
          </a:prstGeom>
          <a:solidFill>
            <a:srgbClr val="000066"/>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6198" name="Rectangle 6"/>
          <p:cNvSpPr>
            <a:spLocks noGrp="1" noChangeArrowheads="1"/>
          </p:cNvSpPr>
          <p:nvPr>
            <p:ph type="body" idx="1"/>
          </p:nvPr>
        </p:nvSpPr>
        <p:spPr>
          <a:xfrm>
            <a:off x="1295400" y="2667000"/>
            <a:ext cx="6400800" cy="2286000"/>
          </a:xfrm>
        </p:spPr>
        <p:txBody>
          <a:bodyPr/>
          <a:lstStyle/>
          <a:p>
            <a:pPr algn="ctr">
              <a:spcBef>
                <a:spcPct val="10000"/>
              </a:spcBef>
              <a:buFontTx/>
              <a:buNone/>
            </a:pPr>
            <a:r>
              <a:rPr lang="en-US" altLang="ru-RU" sz="3600" b="1">
                <a:latin typeface="Comic Sans MS" panose="030F0702030302020204" pitchFamily="66" charset="0"/>
              </a:rPr>
              <a:t>   </a:t>
            </a:r>
            <a:r>
              <a:rPr lang="en-US" altLang="ru-RU" sz="2800" b="1">
                <a:solidFill>
                  <a:srgbClr val="FFFF99"/>
                </a:solidFill>
                <a:latin typeface="Comic Sans MS" panose="030F0702030302020204" pitchFamily="66" charset="0"/>
              </a:rPr>
              <a:t>Risk Management</a:t>
            </a:r>
            <a:r>
              <a:rPr lang="en-US" altLang="ru-RU" sz="2800" b="1">
                <a:solidFill>
                  <a:schemeClr val="bg1"/>
                </a:solidFill>
                <a:latin typeface="Comic Sans MS" panose="030F0702030302020204" pitchFamily="66" charset="0"/>
              </a:rPr>
              <a:t> is a methodology that helps managers make best use of their available resources</a:t>
            </a:r>
          </a:p>
          <a:p>
            <a:pPr algn="ctr">
              <a:spcBef>
                <a:spcPct val="10000"/>
              </a:spcBef>
              <a:buFontTx/>
              <a:buNone/>
            </a:pPr>
            <a:endParaRPr lang="en-US" altLang="ru-RU" sz="2800" b="1">
              <a:solidFill>
                <a:schemeClr val="bg1"/>
              </a:solidFill>
              <a:latin typeface="Comic Sans MS" panose="030F0702030302020204" pitchFamily="66" charset="0"/>
            </a:endParaRPr>
          </a:p>
          <a:p>
            <a:endParaRPr lang="en-US" altLang="ru-RU" b="1">
              <a:latin typeface="Comic Sans MS" panose="030F0702030302020204" pitchFamily="66" charset="0"/>
            </a:endParaRPr>
          </a:p>
        </p:txBody>
      </p:sp>
      <p:sp>
        <p:nvSpPr>
          <p:cNvPr id="136199" name="Rectangle 7"/>
          <p:cNvSpPr>
            <a:spLocks noChangeArrowheads="1"/>
          </p:cNvSpPr>
          <p:nvPr/>
        </p:nvSpPr>
        <p:spPr bwMode="auto">
          <a:xfrm>
            <a:off x="685800" y="685800"/>
            <a:ext cx="7772400" cy="914400"/>
          </a:xfrm>
          <a:prstGeom prst="rect">
            <a:avLst/>
          </a:prstGeom>
          <a:gradFill rotWithShape="0">
            <a:gsLst>
              <a:gs pos="0">
                <a:srgbClr val="99CCFF"/>
              </a:gs>
              <a:gs pos="100000">
                <a:srgbClr val="6699FF"/>
              </a:gs>
            </a:gsLst>
            <a:lin ang="5400000" scaled="1"/>
          </a:gradFill>
          <a:ln w="6350">
            <a:solidFill>
              <a:schemeClr val="tx1"/>
            </a:solidFill>
            <a:miter lim="800000"/>
            <a:headEnd/>
            <a:tailEnd/>
          </a:ln>
          <a:effectLst>
            <a:outerShdw dist="107763" dir="2700000" algn="ctr" rotWithShape="0">
              <a:schemeClr val="bg2"/>
            </a:outerShdw>
          </a:effectLst>
        </p:spPr>
        <p:txBody>
          <a:bodyPr wrap="none" anchor="ctr"/>
          <a:lstStyle/>
          <a:p>
            <a:pPr algn="ctr"/>
            <a:r>
              <a:rPr lang="en-US" altLang="ru-RU" sz="3200">
                <a:solidFill>
                  <a:schemeClr val="tx1"/>
                </a:solidFill>
                <a:effectLst>
                  <a:outerShdw blurRad="38100" dist="38100" dir="2700000" algn="tl">
                    <a:srgbClr val="FFFFFF"/>
                  </a:outerShdw>
                </a:effectLst>
                <a:latin typeface="Tahoma" panose="020B0604030504040204" pitchFamily="34" charset="0"/>
              </a:rPr>
              <a:t>What is Risk Management?</a:t>
            </a:r>
          </a:p>
        </p:txBody>
      </p:sp>
      <p:sp>
        <p:nvSpPr>
          <p:cNvPr id="136200" name="Rectangle 8"/>
          <p:cNvSpPr>
            <a:spLocks noChangeArrowheads="1"/>
          </p:cNvSpPr>
          <p:nvPr/>
        </p:nvSpPr>
        <p:spPr bwMode="auto">
          <a:xfrm>
            <a:off x="685800" y="3810000"/>
            <a:ext cx="7620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0"/>
              </a:spcBef>
              <a:defRPr sz="2400">
                <a:solidFill>
                  <a:schemeClr val="tx1"/>
                </a:solidFill>
                <a:latin typeface="Times New Roman" panose="02020603050405020304" pitchFamily="18" charset="0"/>
              </a:defRPr>
            </a:lvl1pPr>
            <a:lvl2pPr marL="742950" indent="-285750">
              <a:spcBef>
                <a:spcPct val="0"/>
              </a:spcBef>
              <a:defRPr sz="2400">
                <a:solidFill>
                  <a:schemeClr val="tx1"/>
                </a:solidFill>
                <a:latin typeface="Times New Roman" panose="02020603050405020304" pitchFamily="18" charset="0"/>
              </a:defRPr>
            </a:lvl2pPr>
            <a:lvl3pPr marL="1143000" indent="-228600">
              <a:spcBef>
                <a:spcPct val="0"/>
              </a:spcBef>
              <a:defRPr sz="2400">
                <a:solidFill>
                  <a:schemeClr val="tx1"/>
                </a:solidFill>
                <a:latin typeface="Times New Roman" panose="02020603050405020304" pitchFamily="18" charset="0"/>
              </a:defRPr>
            </a:lvl3pPr>
            <a:lvl4pPr marL="1600200" indent="-228600">
              <a:spcBef>
                <a:spcPct val="0"/>
              </a:spcBef>
              <a:defRPr sz="2400">
                <a:solidFill>
                  <a:schemeClr val="tx1"/>
                </a:solidFill>
                <a:latin typeface="Times New Roman" panose="02020603050405020304" pitchFamily="18" charset="0"/>
              </a:defRPr>
            </a:lvl4pPr>
            <a:lvl5pPr marL="2057400" indent="-228600">
              <a:spcBef>
                <a:spcPct val="0"/>
              </a:spcBef>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10000"/>
              </a:spcBef>
              <a:buFontTx/>
              <a:buNone/>
            </a:pPr>
            <a:endParaRPr lang="ru-RU" altLang="ru-RU" sz="2800" b="0">
              <a:latin typeface="Comic Sans MS" panose="030F0702030302020204" pitchFamily="66" charset="0"/>
            </a:endParaRPr>
          </a:p>
        </p:txBody>
      </p:sp>
    </p:spTree>
    <p:extLst>
      <p:ext uri="{BB962C8B-B14F-4D97-AF65-F5344CB8AC3E}">
        <p14:creationId xmlns:p14="http://schemas.microsoft.com/office/powerpoint/2010/main" val="3013880777"/>
      </p:ext>
    </p:extLst>
  </p:cSld>
  <p:clrMapOvr>
    <a:masterClrMapping/>
  </p:clrMapOvr>
  <p:transition spd="slow" advTm="30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136198">
                                            <p:txEl>
                                              <p:pRg st="0" end="0"/>
                                            </p:txEl>
                                          </p:spTgt>
                                        </p:tgtEl>
                                        <p:attrNameLst>
                                          <p:attrName>style.visibility</p:attrName>
                                        </p:attrNameLst>
                                      </p:cBhvr>
                                      <p:to>
                                        <p:strVal val="visible"/>
                                      </p:to>
                                    </p:set>
                                    <p:animEffect transition="in" filter="wipe(up)">
                                      <p:cBhvr>
                                        <p:cTn id="7" dur="500"/>
                                        <p:tgtEl>
                                          <p:spTgt spid="1361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8" grpId="0" build="p" autoUpdateAnimBg="0" advAuto="100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2928</TotalTime>
  <Words>2618</Words>
  <Application>Microsoft Office PowerPoint</Application>
  <PresentationFormat>Экран (4:3)</PresentationFormat>
  <Paragraphs>331</Paragraphs>
  <Slides>35</Slides>
  <Notes>34</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35</vt:i4>
      </vt:variant>
    </vt:vector>
  </HeadingPairs>
  <TitlesOfParts>
    <vt:vector size="47" baseType="lpstr">
      <vt:lpstr>DFKai-SB</vt:lpstr>
      <vt:lpstr>DFKai-SB</vt:lpstr>
      <vt:lpstr>新細明體</vt:lpstr>
      <vt:lpstr>Arial</vt:lpstr>
      <vt:lpstr>Calibri</vt:lpstr>
      <vt:lpstr>Candara</vt:lpstr>
      <vt:lpstr>Comic Sans MS</vt:lpstr>
      <vt:lpstr>华文楷体</vt:lpstr>
      <vt:lpstr>Symbol</vt:lpstr>
      <vt:lpstr>Tahoma</vt:lpstr>
      <vt:lpstr>Times New Roman</vt:lpstr>
      <vt:lpstr>Dalga Biçimi</vt:lpstr>
      <vt:lpstr>Презентация PowerPoint</vt:lpstr>
      <vt:lpstr>Презентация PowerPoint</vt:lpstr>
      <vt:lpstr>Risk Management</vt:lpstr>
      <vt:lpstr>Know Ourselves</vt:lpstr>
      <vt:lpstr>Know the Enemy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Accountability for Risk Management</vt:lpstr>
      <vt:lpstr>Accountability for Risk Management</vt:lpstr>
      <vt:lpstr>Risk Management Process</vt:lpstr>
      <vt:lpstr>Risk Identification</vt:lpstr>
      <vt:lpstr>Asset Identification and Valuation</vt:lpstr>
      <vt:lpstr>People, Procedures, and Data Asset Identification</vt:lpstr>
      <vt:lpstr>Asset Information for People</vt:lpstr>
      <vt:lpstr>Asset Information for Procedures</vt:lpstr>
      <vt:lpstr>Asset Information for Data</vt:lpstr>
      <vt:lpstr>Hardware, Software, and Network Asset Identification</vt:lpstr>
      <vt:lpstr>Hardware, Software, and Network Asset Identification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BAHADIR KUYUMCU</dc:creator>
  <cp:lastModifiedBy>admin</cp:lastModifiedBy>
  <cp:revision>141</cp:revision>
  <dcterms:created xsi:type="dcterms:W3CDTF">2012-02-07T13:06:21Z</dcterms:created>
  <dcterms:modified xsi:type="dcterms:W3CDTF">2018-04-10T04:04:25Z</dcterms:modified>
</cp:coreProperties>
</file>